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84" r:id="rId4"/>
  </p:sldMasterIdLst>
  <p:notesMasterIdLst>
    <p:notesMasterId r:id="rId18"/>
  </p:notesMasterIdLst>
  <p:sldIdLst>
    <p:sldId id="256" r:id="rId5"/>
    <p:sldId id="8889" r:id="rId6"/>
    <p:sldId id="257" r:id="rId7"/>
    <p:sldId id="258" r:id="rId8"/>
    <p:sldId id="2142533769" r:id="rId9"/>
    <p:sldId id="2142533761" r:id="rId10"/>
    <p:sldId id="2142533770" r:id="rId11"/>
    <p:sldId id="2142533766" r:id="rId12"/>
    <p:sldId id="2142533771" r:id="rId13"/>
    <p:sldId id="2142533768" r:id="rId14"/>
    <p:sldId id="1188" r:id="rId15"/>
    <p:sldId id="8882" r:id="rId16"/>
    <p:sldId id="260" r:id="rId17"/>
  </p:sldIdLst>
  <p:sldSz cx="10160000" cy="5715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FontAwesome" pitchFamily="50" charset="0"/>
      <p:regular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Lato Light" panose="020F0302020204030203" pitchFamily="34" charset="0"/>
      <p:regular r:id="rId30"/>
      <p:italic r:id="rId31"/>
    </p:embeddedFont>
    <p:embeddedFont>
      <p:font typeface="Roboto Condensed" panose="020B0604020202020204" charset="0"/>
      <p:regular r:id="rId32"/>
      <p:bold r:id="rId33"/>
      <p:italic r:id="rId34"/>
      <p:boldItalic r:id="rId35"/>
    </p:embeddedFont>
    <p:embeddedFont>
      <p:font typeface="Roboto Condensed Light" panose="020B0604020202020204" charset="0"/>
      <p:regular r:id="rId36"/>
    </p:embeddedFont>
    <p:embeddedFont>
      <p:font typeface="Roboto Light" panose="02000000000000000000" pitchFamily="2" charset="0"/>
      <p:regular r:id="rId37"/>
      <p:italic r:id="rId38"/>
    </p:embeddedFont>
    <p:embeddedFont>
      <p:font typeface="Roboto Medium" panose="02000000000000000000" pitchFamily="2" charset="0"/>
      <p:regular r:id="rId39"/>
      <p: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  <a:srgbClr val="FF5050"/>
    <a:srgbClr val="579297"/>
    <a:srgbClr val="091F40"/>
    <a:srgbClr val="F5ECDC"/>
    <a:srgbClr val="0065A4"/>
    <a:srgbClr val="0000FF"/>
    <a:srgbClr val="79C8CE"/>
    <a:srgbClr val="CBA053"/>
    <a:srgbClr val="173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81786" autoAdjust="0"/>
  </p:normalViewPr>
  <p:slideViewPr>
    <p:cSldViewPr snapToGrid="0" snapToObjects="1">
      <p:cViewPr varScale="1">
        <p:scale>
          <a:sx n="111" d="100"/>
          <a:sy n="111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Simon" userId="dc2bc87b-1349-4c05-8fe4-d72af45aee77" providerId="ADAL" clId="{9CDF22AC-19E3-44C8-BB5B-59811E6DE28D}"/>
    <pc:docChg chg="modSld">
      <pc:chgData name="Davis, Simon" userId="dc2bc87b-1349-4c05-8fe4-d72af45aee77" providerId="ADAL" clId="{9CDF22AC-19E3-44C8-BB5B-59811E6DE28D}" dt="2020-07-06T16:08:02.114" v="4" actId="6549"/>
      <pc:docMkLst>
        <pc:docMk/>
      </pc:docMkLst>
      <pc:sldChg chg="modSp">
        <pc:chgData name="Davis, Simon" userId="dc2bc87b-1349-4c05-8fe4-d72af45aee77" providerId="ADAL" clId="{9CDF22AC-19E3-44C8-BB5B-59811E6DE28D}" dt="2020-07-06T16:07:34.965" v="2" actId="14100"/>
        <pc:sldMkLst>
          <pc:docMk/>
          <pc:sldMk cId="1933067435" sldId="2142533770"/>
        </pc:sldMkLst>
        <pc:spChg chg="mod">
          <ac:chgData name="Davis, Simon" userId="dc2bc87b-1349-4c05-8fe4-d72af45aee77" providerId="ADAL" clId="{9CDF22AC-19E3-44C8-BB5B-59811E6DE28D}" dt="2020-07-06T16:07:34.965" v="2" actId="14100"/>
          <ac:spMkLst>
            <pc:docMk/>
            <pc:sldMk cId="1933067435" sldId="2142533770"/>
            <ac:spMk id="2" creationId="{DC973C82-D644-48E6-841E-F378775EE975}"/>
          </ac:spMkLst>
        </pc:spChg>
        <pc:spChg chg="mod">
          <ac:chgData name="Davis, Simon" userId="dc2bc87b-1349-4c05-8fe4-d72af45aee77" providerId="ADAL" clId="{9CDF22AC-19E3-44C8-BB5B-59811E6DE28D}" dt="2020-07-06T16:07:27.420" v="1" actId="1076"/>
          <ac:spMkLst>
            <pc:docMk/>
            <pc:sldMk cId="1933067435" sldId="2142533770"/>
            <ac:spMk id="3" creationId="{E8AEBC53-7A55-48D2-ADC3-92BBE5B80F0C}"/>
          </ac:spMkLst>
        </pc:spChg>
      </pc:sldChg>
      <pc:sldChg chg="modSp">
        <pc:chgData name="Davis, Simon" userId="dc2bc87b-1349-4c05-8fe4-d72af45aee77" providerId="ADAL" clId="{9CDF22AC-19E3-44C8-BB5B-59811E6DE28D}" dt="2020-07-06T16:08:02.114" v="4" actId="6549"/>
        <pc:sldMkLst>
          <pc:docMk/>
          <pc:sldMk cId="1196789162" sldId="2142533771"/>
        </pc:sldMkLst>
        <pc:spChg chg="mod">
          <ac:chgData name="Davis, Simon" userId="dc2bc87b-1349-4c05-8fe4-d72af45aee77" providerId="ADAL" clId="{9CDF22AC-19E3-44C8-BB5B-59811E6DE28D}" dt="2020-07-06T16:08:02.114" v="4" actId="6549"/>
          <ac:spMkLst>
            <pc:docMk/>
            <pc:sldMk cId="1196789162" sldId="2142533771"/>
            <ac:spMk id="2" creationId="{DC973C82-D644-48E6-841E-F378775EE9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C908A-D8DB-45B3-AC23-C853F0F68E45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2CF62-67AD-4803-B587-FA6DDB6A9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2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2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7ae7a8f8e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87ae7a8f8e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Productivity – more, less, the same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2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7ae7a8f8e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87ae7a8f8e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Flexibility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Quick and confident responses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Process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Geo – APAC, Europe and 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4006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Productivity – more, less, the same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8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7ae7a8f8e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87ae7a8f8e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948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 vision to go back to pre-COVID?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72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43F53D2F-E03C-469B-AF53-113B2FE97077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26939001-E4B8-41C6-A25A-2A336FEAD4B8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6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87534BEA-172A-4576-8D1F-5E848B8438CB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1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0B6F8FCA-FC03-4D0D-8274-E379AF7CEE99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02865E54-0B7F-4FDA-8183-3FE11FCAE9CC}" type="datetime1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49BA3DFF-518D-4FD2-90DD-EEAD3BA3FD47}" type="datetime1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5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05385142-39D6-42E6-934E-3CE6DC39C8D4}" type="datetime1">
              <a:rPr lang="en-US" smtClean="0"/>
              <a:t>7/7/2020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FF5C740A-FF54-4C53-87A5-94CD8CDFDEA8}" type="datetime1">
              <a:rPr lang="en-US" smtClean="0"/>
              <a:t>7/7/2020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F68CCED9-EA7C-4116-824B-ED6400231396}" type="datetime1">
              <a:rPr lang="en-US" smtClean="0"/>
              <a:t>7/7/2020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0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0A7C3099-2D0C-40D9-92B9-F8071C6F5864}" type="datetime1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7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7059569F-1D51-446B-A919-AC1F4E3A0517}" type="datetime1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1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nitor, computer, table, sitting&#10;&#10;Description automatically generated">
            <a:extLst>
              <a:ext uri="{FF2B5EF4-FFF2-40B4-BE49-F238E27FC236}">
                <a16:creationId xmlns:a16="http://schemas.microsoft.com/office/drawing/2014/main" id="{08C128B5-ACEE-4A68-98C9-2E3E9A592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b="42857"/>
          <a:stretch/>
        </p:blipFill>
        <p:spPr>
          <a:xfrm>
            <a:off x="579546" y="2085190"/>
            <a:ext cx="9000907" cy="362980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192024" y="1394030"/>
            <a:ext cx="2816905" cy="110036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81495" y="394073"/>
            <a:ext cx="7480074" cy="1371600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20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 #14</a:t>
            </a:r>
          </a:p>
          <a:p>
            <a:endParaRPr lang="en-US" sz="1400" b="1" spc="100" dirty="0">
              <a:solidFill>
                <a:srgbClr val="000000">
                  <a:alpha val="100000"/>
                </a:srgbClr>
              </a:solidFill>
              <a:latin typeface="Lato"/>
            </a:endParaRPr>
          </a:p>
          <a:p>
            <a:r>
              <a:rPr lang="en-US" sz="28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A Data-Driven Return: </a:t>
            </a:r>
            <a:r>
              <a:rPr lang="en-US" sz="2800" b="1" spc="100" dirty="0">
                <a:solidFill>
                  <a:srgbClr val="FF5050"/>
                </a:solidFill>
                <a:latin typeface="Lato"/>
              </a:rPr>
              <a:t>COVID-19’s impact on Workforce, Workplace and FM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79856" y="4160431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269663" y="5112395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820770" y="469045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1001BC-88F6-4E26-B83C-B1CC4BF65F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9" y="-268762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4"/>
          <p:cNvSpPr/>
          <p:nvPr/>
        </p:nvSpPr>
        <p:spPr>
          <a:xfrm>
            <a:off x="3585332" y="1646265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Conference Rooms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Hot Desks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Elevators</a:t>
            </a:r>
            <a:endParaRPr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  <p:sp>
        <p:nvSpPr>
          <p:cNvPr id="327" name="Google Shape;327;p74"/>
          <p:cNvSpPr/>
          <p:nvPr/>
        </p:nvSpPr>
        <p:spPr>
          <a:xfrm>
            <a:off x="3585332" y="4031884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Paper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CAD/CAFM/Booking Tools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CMMS/FM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CADCB-36F2-4449-9848-7E5CC5E6C339}"/>
              </a:ext>
            </a:extLst>
          </p:cNvPr>
          <p:cNvGrpSpPr/>
          <p:nvPr/>
        </p:nvGrpSpPr>
        <p:grpSpPr>
          <a:xfrm>
            <a:off x="2125580" y="1637486"/>
            <a:ext cx="1307957" cy="1046194"/>
            <a:chOff x="2645759" y="1407346"/>
            <a:chExt cx="1307957" cy="1046194"/>
          </a:xfrm>
        </p:grpSpPr>
        <p:sp>
          <p:nvSpPr>
            <p:cNvPr id="322" name="Google Shape;322;p74"/>
            <p:cNvSpPr/>
            <p:nvPr/>
          </p:nvSpPr>
          <p:spPr>
            <a:xfrm>
              <a:off x="2645759" y="1407346"/>
              <a:ext cx="1307957" cy="10461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FACILITY MAPPING</a:t>
              </a:r>
            </a:p>
          </p:txBody>
        </p:sp>
        <p:pic>
          <p:nvPicPr>
            <p:cNvPr id="336" name="Google Shape;336;p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60432" y="1503850"/>
              <a:ext cx="478611" cy="4786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0BC2FF-1BB1-44B0-ABB5-52C4AA2BF07D}"/>
              </a:ext>
            </a:extLst>
          </p:cNvPr>
          <p:cNvGrpSpPr/>
          <p:nvPr/>
        </p:nvGrpSpPr>
        <p:grpSpPr>
          <a:xfrm>
            <a:off x="2125579" y="4031884"/>
            <a:ext cx="1307957" cy="1043232"/>
            <a:chOff x="2645759" y="3827106"/>
            <a:chExt cx="1307957" cy="1043232"/>
          </a:xfrm>
        </p:grpSpPr>
        <p:sp>
          <p:nvSpPr>
            <p:cNvPr id="326" name="Google Shape;326;p74"/>
            <p:cNvSpPr/>
            <p:nvPr/>
          </p:nvSpPr>
          <p:spPr>
            <a:xfrm>
              <a:off x="2645759" y="3827106"/>
              <a:ext cx="1307957" cy="10432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TOOLS</a:t>
              </a:r>
              <a:endParaRPr lang="en-US" sz="889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Barlow"/>
                <a:sym typeface="Barlow"/>
              </a:endParaRPr>
            </a:p>
          </p:txBody>
        </p:sp>
        <p:pic>
          <p:nvPicPr>
            <p:cNvPr id="337" name="Google Shape;337;p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60432" y="3995198"/>
              <a:ext cx="478611" cy="47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B02811-9263-4A10-8AC5-3273A2562653}"/>
              </a:ext>
            </a:extLst>
          </p:cNvPr>
          <p:cNvGrpSpPr/>
          <p:nvPr/>
        </p:nvGrpSpPr>
        <p:grpSpPr>
          <a:xfrm>
            <a:off x="2129284" y="2836166"/>
            <a:ext cx="1304253" cy="1043232"/>
            <a:chOff x="2777706" y="2473783"/>
            <a:chExt cx="1304253" cy="1043232"/>
          </a:xfrm>
        </p:grpSpPr>
        <p:sp>
          <p:nvSpPr>
            <p:cNvPr id="328" name="Google Shape;328;p74"/>
            <p:cNvSpPr/>
            <p:nvPr/>
          </p:nvSpPr>
          <p:spPr>
            <a:xfrm>
              <a:off x="2777706" y="2473783"/>
              <a:ext cx="1304253" cy="10432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TRACKING</a:t>
              </a:r>
              <a:endParaRPr lang="en-US" sz="889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Barlow"/>
                <a:sym typeface="Barlow"/>
              </a:endParaRPr>
            </a:p>
          </p:txBody>
        </p:sp>
        <p:pic>
          <p:nvPicPr>
            <p:cNvPr id="340" name="Google Shape;340;p7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1204" y="2636470"/>
              <a:ext cx="477256" cy="4366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42FD1F04-D427-4671-B845-8C03C8B07D83}"/>
              </a:ext>
            </a:extLst>
          </p:cNvPr>
          <p:cNvSpPr txBox="1">
            <a:spLocks/>
          </p:cNvSpPr>
          <p:nvPr/>
        </p:nvSpPr>
        <p:spPr>
          <a:xfrm>
            <a:off x="508746" y="440881"/>
            <a:ext cx="4369850" cy="716419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1992">
              <a:lnSpc>
                <a:spcPct val="8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FACILITY MANAGEMENT</a:t>
            </a:r>
          </a:p>
          <a:p>
            <a:pPr algn="l" defTabSz="761992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76BE"/>
                </a:solidFill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CONSIDERATIONS</a:t>
            </a:r>
          </a:p>
        </p:txBody>
      </p:sp>
      <p:sp>
        <p:nvSpPr>
          <p:cNvPr id="23" name="Google Shape;323;p74">
            <a:extLst>
              <a:ext uri="{FF2B5EF4-FFF2-40B4-BE49-F238E27FC236}">
                <a16:creationId xmlns:a16="http://schemas.microsoft.com/office/drawing/2014/main" id="{07FBE20B-89B6-44CA-A089-6E6AEF5EBDA8}"/>
              </a:ext>
            </a:extLst>
          </p:cNvPr>
          <p:cNvSpPr/>
          <p:nvPr/>
        </p:nvSpPr>
        <p:spPr>
          <a:xfrm>
            <a:off x="3585332" y="2836166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Utilization/Approvals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Cleaning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Entry/Egress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Contact Tracing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84634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 rot="21600000">
            <a:off x="1768966" y="1706362"/>
            <a:ext cx="6622068" cy="2299200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 algn="ctr"/>
            <a:r>
              <a:rPr lang="en-US" sz="7200" spc="100" dirty="0">
                <a:solidFill>
                  <a:srgbClr val="173555"/>
                </a:solidFill>
                <a:latin typeface="Lato Light" panose="020F0302020204030203" pitchFamily="34" charset="0"/>
              </a:rPr>
              <a:t>Audience</a:t>
            </a:r>
            <a:br>
              <a:rPr lang="en-US" sz="7200" spc="100" dirty="0">
                <a:solidFill>
                  <a:srgbClr val="173555"/>
                </a:solidFill>
                <a:latin typeface="Lato Light" panose="020F0302020204030203" pitchFamily="34" charset="0"/>
              </a:rPr>
            </a:br>
            <a:r>
              <a:rPr lang="en-US" sz="7200" spc="100" dirty="0">
                <a:solidFill>
                  <a:srgbClr val="173555"/>
                </a:solidFill>
                <a:latin typeface="Lato Light" panose="020F0302020204030203" pitchFamily="34" charset="0"/>
              </a:rPr>
              <a:t>Q &amp; A</a:t>
            </a:r>
          </a:p>
        </p:txBody>
      </p:sp>
      <p:sp>
        <p:nvSpPr>
          <p:cNvPr id="8" name="Freeform 8"/>
          <p:cNvSpPr/>
          <p:nvPr/>
        </p:nvSpPr>
        <p:spPr>
          <a:xfrm>
            <a:off x="7162800" y="4347322"/>
            <a:ext cx="2997200" cy="1371600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D3345">
              <a:alpha val="10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21599300">
            <a:off x="6873263" y="5158585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E1D36AC-A714-43E6-BCAF-84A051807D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7" y="-137403"/>
            <a:ext cx="1520835" cy="1513416"/>
          </a:xfrm>
          <a:prstGeom prst="rect">
            <a:avLst/>
          </a:prstGeom>
        </p:spPr>
      </p:pic>
      <p:grpSp>
        <p:nvGrpSpPr>
          <p:cNvPr id="9" name="Group 3">
            <a:extLst>
              <a:ext uri="{FF2B5EF4-FFF2-40B4-BE49-F238E27FC236}">
                <a16:creationId xmlns:a16="http://schemas.microsoft.com/office/drawing/2014/main" id="{82BD74E8-693F-4784-914A-9327E37389BB}"/>
              </a:ext>
            </a:extLst>
          </p:cNvPr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86FD45B6-F239-489F-8C29-086C706ABA8C}"/>
                </a:ext>
              </a:extLst>
            </p:cNvPr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</p:spTree>
    <p:extLst>
      <p:ext uri="{BB962C8B-B14F-4D97-AF65-F5344CB8AC3E}">
        <p14:creationId xmlns:p14="http://schemas.microsoft.com/office/powerpoint/2010/main" val="3493935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 at sunset&#10;&#10;Description automatically generated">
            <a:extLst>
              <a:ext uri="{FF2B5EF4-FFF2-40B4-BE49-F238E27FC236}">
                <a16:creationId xmlns:a16="http://schemas.microsoft.com/office/drawing/2014/main" id="{B82CAD2A-1A7A-4967-90FC-A8DAE9814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98542"/>
            <a:ext cx="10160000" cy="33164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AC56596-BC6C-4D4D-ADC9-4FF08642F911}"/>
              </a:ext>
            </a:extLst>
          </p:cNvPr>
          <p:cNvSpPr/>
          <p:nvPr/>
        </p:nvSpPr>
        <p:spPr>
          <a:xfrm>
            <a:off x="0" y="2398542"/>
            <a:ext cx="10164095" cy="33203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252948" y="5272965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E2FC87F-ABD1-46BF-8244-7CB3978A2880}"/>
              </a:ext>
            </a:extLst>
          </p:cNvPr>
          <p:cNvSpPr/>
          <p:nvPr/>
        </p:nvSpPr>
        <p:spPr>
          <a:xfrm>
            <a:off x="-147712" y="4234375"/>
            <a:ext cx="6634776" cy="910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87C1E0-F9DF-4102-A1BB-BBC49A4E2184}"/>
              </a:ext>
            </a:extLst>
          </p:cNvPr>
          <p:cNvSpPr txBox="1">
            <a:spLocks/>
          </p:cNvSpPr>
          <p:nvPr/>
        </p:nvSpPr>
        <p:spPr>
          <a:xfrm>
            <a:off x="368299" y="2693372"/>
            <a:ext cx="8293100" cy="1347655"/>
          </a:xfrm>
          <a:prstGeom prst="rect">
            <a:avLst/>
          </a:prstGeom>
        </p:spPr>
        <p:txBody>
          <a:bodyPr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Thursday, July 16</a:t>
            </a:r>
            <a:r>
              <a:rPr lang="en-US" sz="3200" b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th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9:30 A.M. CDT</a:t>
            </a:r>
            <a:endParaRPr lang="en-US" sz="32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a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1F6F1CC1-D351-4CA9-B125-8E0E94AEA371}"/>
              </a:ext>
            </a:extLst>
          </p:cNvPr>
          <p:cNvSpPr txBox="1"/>
          <p:nvPr/>
        </p:nvSpPr>
        <p:spPr>
          <a:xfrm rot="21600000">
            <a:off x="521328" y="326317"/>
            <a:ext cx="5750076" cy="1982168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20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 #15</a:t>
            </a:r>
          </a:p>
          <a:p>
            <a:endParaRPr lang="en-US" sz="1400" b="1" spc="100" dirty="0">
              <a:solidFill>
                <a:srgbClr val="000000">
                  <a:alpha val="100000"/>
                </a:srgbClr>
              </a:solidFill>
              <a:latin typeface="Lato"/>
            </a:endParaRPr>
          </a:p>
          <a:p>
            <a:r>
              <a:rPr lang="en-US" sz="32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Short and Long-Term Impacts of COVID-19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2804D7-61AE-458D-84E0-3C6733D2E5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7" y="-137403"/>
            <a:ext cx="1520835" cy="1513416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E9368A81-0957-4B72-BAAA-FD20A33C6C6C}"/>
              </a:ext>
            </a:extLst>
          </p:cNvPr>
          <p:cNvSpPr txBox="1"/>
          <p:nvPr/>
        </p:nvSpPr>
        <p:spPr>
          <a:xfrm rot="21600000">
            <a:off x="521327" y="4496600"/>
            <a:ext cx="8027450" cy="437513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b="1" spc="100" dirty="0">
                <a:solidFill>
                  <a:srgbClr val="FF5050"/>
                </a:solidFill>
                <a:latin typeface="Lato"/>
              </a:rPr>
              <a:t>https://www.smartbeta.tech/events/july162020/</a:t>
            </a:r>
          </a:p>
        </p:txBody>
      </p:sp>
    </p:spTree>
    <p:extLst>
      <p:ext uri="{BB962C8B-B14F-4D97-AF65-F5344CB8AC3E}">
        <p14:creationId xmlns:p14="http://schemas.microsoft.com/office/powerpoint/2010/main" val="200891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2311399"/>
            <a:ext cx="10194112" cy="3407523"/>
            <a:chOff x="-12725" y="3175923"/>
            <a:chExt cx="7645584" cy="2555642"/>
          </a:xfrm>
        </p:grpSpPr>
        <p:sp>
          <p:nvSpPr>
            <p:cNvPr id="4" name="Freeform 4"/>
            <p:cNvSpPr/>
            <p:nvPr/>
          </p:nvSpPr>
          <p:spPr>
            <a:xfrm>
              <a:off x="-12725" y="3175923"/>
              <a:ext cx="7645584" cy="255564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21327" y="399478"/>
            <a:ext cx="6622068" cy="687347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7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Coronavirus Resource Center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554347" y="1054868"/>
            <a:ext cx="8234340" cy="533400"/>
          </a:xfrm>
          <a:prstGeom prst="rect">
            <a:avLst/>
          </a:prstGeom>
        </p:spPr>
        <p:txBody>
          <a:bodyPr lIns="0" tIns="48000" rIns="0" bIns="0" rtlCol="0" anchor="t"/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F0484A">
                    <a:alpha val="100000"/>
                  </a:srgbClr>
                </a:solidFill>
                <a:latin typeface="Lato"/>
              </a:rPr>
              <a:t>ifma.org/coronavirus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347214" y="5204291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701367" y="474164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9BCC2-D63D-4284-BC7D-E5AF6F52D6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7" y="-137403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2311399"/>
            <a:ext cx="10194112" cy="3407523"/>
            <a:chOff x="-12725" y="3175923"/>
            <a:chExt cx="7645584" cy="2555642"/>
          </a:xfrm>
        </p:grpSpPr>
        <p:sp>
          <p:nvSpPr>
            <p:cNvPr id="4" name="Freeform 4"/>
            <p:cNvSpPr/>
            <p:nvPr/>
          </p:nvSpPr>
          <p:spPr>
            <a:xfrm>
              <a:off x="-12725" y="3175923"/>
              <a:ext cx="7645584" cy="255564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21327" y="399478"/>
            <a:ext cx="6622068" cy="687347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7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Coronavirus Resource Center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554347" y="1054868"/>
            <a:ext cx="8234340" cy="533400"/>
          </a:xfrm>
          <a:prstGeom prst="rect">
            <a:avLst/>
          </a:prstGeom>
        </p:spPr>
        <p:txBody>
          <a:bodyPr lIns="0" tIns="48000" rIns="0" bIns="0" rtlCol="0" anchor="t"/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F0484A">
                    <a:alpha val="100000"/>
                  </a:srgbClr>
                </a:solidFill>
                <a:latin typeface="Lato"/>
              </a:rPr>
              <a:t>ifma.org/coronavirus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347214" y="5204291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701367" y="474164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AF6570-6938-45C6-9E0E-800F710243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9" y="-268762"/>
            <a:ext cx="1520835" cy="15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6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069674" y="-2285"/>
            <a:ext cx="9090325" cy="741979"/>
            <a:chOff x="1100138" y="-52388"/>
            <a:chExt cx="6543675" cy="1219200"/>
          </a:xfrm>
        </p:grpSpPr>
        <p:sp>
          <p:nvSpPr>
            <p:cNvPr id="2" name="Freeform 2"/>
            <p:cNvSpPr/>
            <p:nvPr/>
          </p:nvSpPr>
          <p:spPr>
            <a:xfrm>
              <a:off x="1100138" y="-52388"/>
              <a:ext cx="6543675" cy="1219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16199300">
            <a:off x="8228189" y="1780487"/>
            <a:ext cx="2816905" cy="110036"/>
            <a:chOff x="6509889" y="2337345"/>
            <a:chExt cx="2112679" cy="82527"/>
          </a:xfrm>
        </p:grpSpPr>
        <p:sp>
          <p:nvSpPr>
            <p:cNvPr id="16" name="Freeform 16"/>
            <p:cNvSpPr/>
            <p:nvPr/>
          </p:nvSpPr>
          <p:spPr>
            <a:xfrm>
              <a:off x="6509889" y="233734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4F8F36-9419-4A05-B9AE-466AFE28AF74}"/>
              </a:ext>
            </a:extLst>
          </p:cNvPr>
          <p:cNvSpPr/>
          <p:nvPr/>
        </p:nvSpPr>
        <p:spPr>
          <a:xfrm>
            <a:off x="-19694" y="4228981"/>
            <a:ext cx="1592162" cy="656167"/>
          </a:xfrm>
          <a:prstGeom prst="rect">
            <a:avLst/>
          </a:prstGeom>
          <a:solidFill>
            <a:srgbClr val="1735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F9228F9-517C-4851-94A8-22FA87908329}"/>
              </a:ext>
            </a:extLst>
          </p:cNvPr>
          <p:cNvSpPr txBox="1"/>
          <p:nvPr/>
        </p:nvSpPr>
        <p:spPr>
          <a:xfrm rot="21600000">
            <a:off x="1932566" y="3895566"/>
            <a:ext cx="6229789" cy="1453482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28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A Data-Driven Return: </a:t>
            </a:r>
            <a:r>
              <a:rPr lang="en-US" sz="2800" b="1" spc="100" dirty="0">
                <a:solidFill>
                  <a:srgbClr val="FF5050"/>
                </a:solidFill>
                <a:latin typeface="Lato"/>
              </a:rPr>
              <a:t>COVID-19’s impact on Workforce, Workplace and FM</a:t>
            </a:r>
          </a:p>
        </p:txBody>
      </p:sp>
      <p:grpSp>
        <p:nvGrpSpPr>
          <p:cNvPr id="35" name="Group 17">
            <a:extLst>
              <a:ext uri="{FF2B5EF4-FFF2-40B4-BE49-F238E27FC236}">
                <a16:creationId xmlns:a16="http://schemas.microsoft.com/office/drawing/2014/main" id="{6AC07408-1197-42A1-A760-7E35E56E5C8B}"/>
              </a:ext>
            </a:extLst>
          </p:cNvPr>
          <p:cNvGrpSpPr/>
          <p:nvPr/>
        </p:nvGrpSpPr>
        <p:grpSpPr>
          <a:xfrm>
            <a:off x="-1442101" y="4502046"/>
            <a:ext cx="2816905" cy="110036"/>
            <a:chOff x="6509889" y="2337345"/>
            <a:chExt cx="2112679" cy="82527"/>
          </a:xfrm>
        </p:grpSpPr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E871BC6B-71F2-4A61-A4F9-85BF194A9988}"/>
                </a:ext>
              </a:extLst>
            </p:cNvPr>
            <p:cNvSpPr/>
            <p:nvPr/>
          </p:nvSpPr>
          <p:spPr>
            <a:xfrm>
              <a:off x="6509889" y="233734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E8739F3-05D3-4952-91E1-DEE9B19DF7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285910" y="4415381"/>
            <a:ext cx="1520835" cy="15134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F7C64AC-E01F-487C-B481-440365E0F77E}"/>
              </a:ext>
            </a:extLst>
          </p:cNvPr>
          <p:cNvGrpSpPr/>
          <p:nvPr/>
        </p:nvGrpSpPr>
        <p:grpSpPr>
          <a:xfrm>
            <a:off x="545859" y="410471"/>
            <a:ext cx="1886790" cy="2838637"/>
            <a:chOff x="285698" y="452932"/>
            <a:chExt cx="1886790" cy="2838637"/>
          </a:xfrm>
        </p:grpSpPr>
        <p:sp>
          <p:nvSpPr>
            <p:cNvPr id="19" name="TextBox 19"/>
            <p:cNvSpPr txBox="1"/>
            <p:nvPr/>
          </p:nvSpPr>
          <p:spPr>
            <a:xfrm>
              <a:off x="285698" y="2229038"/>
              <a:ext cx="1886790" cy="1062531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Simon Davis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Newmark Knight Frank</a:t>
              </a:r>
            </a:p>
            <a:p>
              <a:r>
                <a:rPr lang="en-US" sz="1200" b="1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Moderator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F420C96-A258-4DAD-BF92-37153886E763}"/>
                </a:ext>
              </a:extLst>
            </p:cNvPr>
            <p:cNvSpPr/>
            <p:nvPr/>
          </p:nvSpPr>
          <p:spPr>
            <a:xfrm>
              <a:off x="442403" y="452932"/>
              <a:ext cx="1501185" cy="142503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12700">
              <a:solidFill>
                <a:srgbClr val="57929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F80EE49-4505-48B0-8594-76E4CEEAA208}"/>
                </a:ext>
              </a:extLst>
            </p:cNvPr>
            <p:cNvPicPr/>
            <p:nvPr/>
          </p:nvPicPr>
          <p:blipFill>
            <a:blip r:embed="rId3"/>
            <a:srcRect/>
            <a:stretch/>
          </p:blipFill>
          <p:spPr>
            <a:xfrm>
              <a:off x="285698" y="613044"/>
              <a:ext cx="1504614" cy="1504614"/>
            </a:xfrm>
            <a:prstGeom prst="rect">
              <a:avLst/>
            </a:prstGeom>
            <a:ln>
              <a:solidFill>
                <a:srgbClr val="579297"/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F655E6-F752-41E9-8472-8575A120641E}"/>
              </a:ext>
            </a:extLst>
          </p:cNvPr>
          <p:cNvGrpSpPr/>
          <p:nvPr/>
        </p:nvGrpSpPr>
        <p:grpSpPr>
          <a:xfrm>
            <a:off x="2955858" y="410471"/>
            <a:ext cx="1651610" cy="2378978"/>
            <a:chOff x="2200184" y="452932"/>
            <a:chExt cx="1651610" cy="2378978"/>
          </a:xfrm>
        </p:grpSpPr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3901B6B4-F8D8-4681-8E52-ADAAC6007228}"/>
                </a:ext>
              </a:extLst>
            </p:cNvPr>
            <p:cNvSpPr txBox="1"/>
            <p:nvPr/>
          </p:nvSpPr>
          <p:spPr>
            <a:xfrm>
              <a:off x="2200184" y="2229038"/>
              <a:ext cx="1501186" cy="602872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 err="1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Nishar</a:t>
              </a:r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 </a:t>
              </a:r>
              <a:r>
                <a:rPr lang="en-US" sz="1200" b="1" spc="100" dirty="0" err="1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Fatema</a:t>
              </a:r>
              <a:endParaRPr lang="en-US" sz="1200" b="1" spc="100" dirty="0">
                <a:solidFill>
                  <a:srgbClr val="F0484A">
                    <a:alpha val="100000"/>
                  </a:srgbClr>
                </a:solidFill>
                <a:latin typeface="Lato"/>
              </a:endParaRP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Space Matrix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998C40-FAA2-4B9B-A69A-387D5B29982E}"/>
                </a:ext>
              </a:extLst>
            </p:cNvPr>
            <p:cNvSpPr/>
            <p:nvPr/>
          </p:nvSpPr>
          <p:spPr>
            <a:xfrm>
              <a:off x="2350609" y="452932"/>
              <a:ext cx="1501185" cy="142503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12700">
              <a:solidFill>
                <a:srgbClr val="57929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A2C07FB-A485-43D5-87AA-2BE61BE53B22}"/>
                </a:ext>
              </a:extLst>
            </p:cNvPr>
            <p:cNvPicPr/>
            <p:nvPr/>
          </p:nvPicPr>
          <p:blipFill>
            <a:blip r:embed="rId4"/>
            <a:srcRect/>
            <a:stretch/>
          </p:blipFill>
          <p:spPr>
            <a:xfrm>
              <a:off x="2221724" y="607836"/>
              <a:ext cx="1461534" cy="1504614"/>
            </a:xfrm>
            <a:prstGeom prst="rect">
              <a:avLst/>
            </a:prstGeom>
            <a:ln>
              <a:solidFill>
                <a:srgbClr val="579297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D11B36D-57E9-42DF-8BCF-2869EC892F4F}"/>
              </a:ext>
            </a:extLst>
          </p:cNvPr>
          <p:cNvGrpSpPr/>
          <p:nvPr/>
        </p:nvGrpSpPr>
        <p:grpSpPr>
          <a:xfrm>
            <a:off x="5130677" y="410471"/>
            <a:ext cx="1647703" cy="2640307"/>
            <a:chOff x="4161852" y="452932"/>
            <a:chExt cx="1647703" cy="2640307"/>
          </a:xfrm>
        </p:grpSpPr>
        <p:sp>
          <p:nvSpPr>
            <p:cNvPr id="33" name="TextBox 19">
              <a:extLst>
                <a:ext uri="{FF2B5EF4-FFF2-40B4-BE49-F238E27FC236}">
                  <a16:creationId xmlns:a16="http://schemas.microsoft.com/office/drawing/2014/main" id="{0C712BEB-8725-4DE7-ABA8-588C1B8D63A8}"/>
                </a:ext>
              </a:extLst>
            </p:cNvPr>
            <p:cNvSpPr txBox="1"/>
            <p:nvPr/>
          </p:nvSpPr>
          <p:spPr>
            <a:xfrm>
              <a:off x="4161852" y="2229038"/>
              <a:ext cx="1501184" cy="864201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 panose="020B0604020202020204" charset="0"/>
                </a:rPr>
                <a:t>Luke Rondel</a:t>
              </a:r>
            </a:p>
            <a:p>
              <a:r>
                <a:rPr lang="en-US" sz="1200" spc="100" dirty="0" err="1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Saltmine</a:t>
              </a:r>
              <a:endParaRPr lang="en-US" sz="1200" spc="100" dirty="0">
                <a:solidFill>
                  <a:srgbClr val="173555"/>
                </a:solidFill>
                <a:latin typeface="Lato" panose="020B060402020202020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CAFB39-23F3-42C9-A519-E0A0ED242A56}"/>
                </a:ext>
              </a:extLst>
            </p:cNvPr>
            <p:cNvSpPr/>
            <p:nvPr/>
          </p:nvSpPr>
          <p:spPr>
            <a:xfrm>
              <a:off x="4308370" y="452932"/>
              <a:ext cx="1501185" cy="142503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12700">
              <a:solidFill>
                <a:srgbClr val="57929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AD40F47-750A-4E5B-8C1C-23E7E3322CF5}"/>
                </a:ext>
              </a:extLst>
            </p:cNvPr>
            <p:cNvPicPr/>
            <p:nvPr/>
          </p:nvPicPr>
          <p:blipFill rotWithShape="1">
            <a:blip r:embed="rId5"/>
            <a:srcRect t="7749" b="24199"/>
            <a:stretch/>
          </p:blipFill>
          <p:spPr>
            <a:xfrm>
              <a:off x="4184966" y="610974"/>
              <a:ext cx="1454956" cy="1485199"/>
            </a:xfrm>
            <a:prstGeom prst="rect">
              <a:avLst/>
            </a:prstGeom>
            <a:ln>
              <a:solidFill>
                <a:srgbClr val="579297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536F3BA-17B3-4812-87FF-DB1D79E61D52}"/>
              </a:ext>
            </a:extLst>
          </p:cNvPr>
          <p:cNvGrpSpPr/>
          <p:nvPr/>
        </p:nvGrpSpPr>
        <p:grpSpPr>
          <a:xfrm>
            <a:off x="7301588" y="410471"/>
            <a:ext cx="1721535" cy="2838171"/>
            <a:chOff x="6133891" y="452932"/>
            <a:chExt cx="1721535" cy="2838171"/>
          </a:xfrm>
        </p:grpSpPr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27AAADF7-C3C5-447E-AC84-8E279B9CCB6F}"/>
                </a:ext>
              </a:extLst>
            </p:cNvPr>
            <p:cNvSpPr txBox="1"/>
            <p:nvPr/>
          </p:nvSpPr>
          <p:spPr>
            <a:xfrm>
              <a:off x="6133891" y="2229038"/>
              <a:ext cx="1721535" cy="1062065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Jane Young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Smartway2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6FCFEB-450E-4825-97DA-E09D0C9F7214}"/>
                </a:ext>
              </a:extLst>
            </p:cNvPr>
            <p:cNvSpPr/>
            <p:nvPr/>
          </p:nvSpPr>
          <p:spPr>
            <a:xfrm>
              <a:off x="6313501" y="452932"/>
              <a:ext cx="1501185" cy="142503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12700">
              <a:solidFill>
                <a:srgbClr val="57929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55" descr="A close up of a girl&#10;&#10;Description automatically generated">
              <a:extLst>
                <a:ext uri="{FF2B5EF4-FFF2-40B4-BE49-F238E27FC236}">
                  <a16:creationId xmlns:a16="http://schemas.microsoft.com/office/drawing/2014/main" id="{00D48D15-4709-4FEF-A998-7D6F255F2C1D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29"/>
            <a:stretch/>
          </p:blipFill>
          <p:spPr>
            <a:xfrm>
              <a:off x="6133891" y="604226"/>
              <a:ext cx="1524090" cy="1498715"/>
            </a:xfrm>
            <a:prstGeom prst="rect">
              <a:avLst/>
            </a:prstGeom>
            <a:ln>
              <a:solidFill>
                <a:srgbClr val="579297"/>
              </a:solidFill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42332"/>
            <a:ext cx="10217609" cy="5757331"/>
            <a:chOff x="191941" y="-31748"/>
            <a:chExt cx="7620000" cy="4302123"/>
          </a:xfrm>
        </p:grpSpPr>
        <p:sp>
          <p:nvSpPr>
            <p:cNvPr id="2" name="Freeform 2"/>
            <p:cNvSpPr/>
            <p:nvPr/>
          </p:nvSpPr>
          <p:spPr>
            <a:xfrm>
              <a:off x="191941" y="-31748"/>
              <a:ext cx="7620000" cy="430212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4534241" y="2815169"/>
            <a:ext cx="266700" cy="266700"/>
            <a:chOff x="3857625" y="3104134"/>
            <a:chExt cx="200025" cy="200025"/>
          </a:xfrm>
        </p:grpSpPr>
        <p:sp>
          <p:nvSpPr>
            <p:cNvPr id="15" name="Freeform 15"/>
            <p:cNvSpPr/>
            <p:nvPr/>
          </p:nvSpPr>
          <p:spPr>
            <a:xfrm>
              <a:off x="3857625" y="3104134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3746841" y="4593626"/>
            <a:ext cx="797000" cy="152400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200"/>
              </a:lnSpc>
            </a:pPr>
            <a:endParaRPr sz="2400"/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4546941" y="4536479"/>
            <a:ext cx="266700" cy="266700"/>
            <a:chOff x="3854450" y="4682109"/>
            <a:chExt cx="200025" cy="200025"/>
          </a:xfrm>
        </p:grpSpPr>
        <p:sp>
          <p:nvSpPr>
            <p:cNvPr id="20" name="Freeform 20"/>
            <p:cNvSpPr/>
            <p:nvPr/>
          </p:nvSpPr>
          <p:spPr>
            <a:xfrm>
              <a:off x="3854450" y="4682109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 rot="10800000">
            <a:off x="0" y="1174163"/>
            <a:ext cx="2816905" cy="110036"/>
            <a:chOff x="6364920" y="5742615"/>
            <a:chExt cx="2112679" cy="82527"/>
          </a:xfrm>
        </p:grpSpPr>
        <p:sp>
          <p:nvSpPr>
            <p:cNvPr id="28" name="Freeform 28"/>
            <p:cNvSpPr/>
            <p:nvPr/>
          </p:nvSpPr>
          <p:spPr>
            <a:xfrm>
              <a:off x="6364920" y="574261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 rot="21600000">
            <a:off x="531865" y="1408732"/>
            <a:ext cx="4709735" cy="2846468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r>
              <a:rPr lang="en-US" sz="2000" b="1" dirty="0">
                <a:solidFill>
                  <a:schemeClr val="bg1"/>
                </a:solidFill>
                <a:latin typeface="Lato" panose="020B0604020202020204" charset="0"/>
              </a:rPr>
              <a:t>Today’s Topics</a:t>
            </a:r>
            <a:br>
              <a:rPr lang="en-US" sz="2000" b="1" dirty="0">
                <a:solidFill>
                  <a:schemeClr val="bg1"/>
                </a:solidFill>
                <a:latin typeface="Lato" panose="020B0604020202020204" charset="0"/>
              </a:rPr>
            </a:br>
            <a:endParaRPr lang="en-US" sz="2000" b="1" dirty="0">
              <a:solidFill>
                <a:schemeClr val="bg1"/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How data can help determine the re-boarding approach</a:t>
            </a:r>
          </a:p>
          <a:p>
            <a:pPr marL="342900" indent="-342900">
              <a:buFont typeface="FontAwesome" pitchFamily="50" charset="0"/>
              <a:buChar char="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Tips and tricks based on technology maturity</a:t>
            </a:r>
          </a:p>
          <a:p>
            <a:pPr marL="342900" indent="-342900">
              <a:buFont typeface="FontAwesome" pitchFamily="50" charset="0"/>
              <a:buChar char=""/>
            </a:pPr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Real life examples of how this approach has worked</a:t>
            </a:r>
          </a:p>
          <a:p>
            <a:endParaRPr lang="en-US" sz="1600" dirty="0">
              <a:solidFill>
                <a:schemeClr val="accent3">
                  <a:lumMod val="20000"/>
                  <a:lumOff val="80000"/>
                </a:schemeClr>
              </a:solidFill>
              <a:latin typeface="Lato" panose="020B0604020202020204" charset="0"/>
            </a:endParaRPr>
          </a:p>
          <a:p>
            <a:pPr marL="342900" indent="-342900">
              <a:buFont typeface="FontAwesome" pitchFamily="50" charset="0"/>
              <a:buChar char=""/>
            </a:pPr>
            <a:r>
              <a:rPr lang="en-US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Open Discussion and Q &amp;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A</a:t>
            </a:r>
          </a:p>
        </p:txBody>
      </p:sp>
      <p:sp>
        <p:nvSpPr>
          <p:cNvPr id="35" name="TextBox 35"/>
          <p:cNvSpPr txBox="1"/>
          <p:nvPr/>
        </p:nvSpPr>
        <p:spPr>
          <a:xfrm rot="21600000">
            <a:off x="3897830" y="4581577"/>
            <a:ext cx="585333" cy="194733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500"/>
              </a:lnSpc>
            </a:pPr>
            <a:endParaRPr lang="en-US" sz="1500" b="1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pic>
        <p:nvPicPr>
          <p:cNvPr id="5" name="Picture 4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1D7593B8-178D-4BA9-8DB3-45B5CD2468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7410" y="-42332"/>
            <a:ext cx="4181749" cy="5757331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D8B7E7-7B25-425A-BD3F-51D60284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9" y="-177305"/>
            <a:ext cx="1514686" cy="15051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3C82-D644-48E6-841E-F378775EE975}"/>
              </a:ext>
            </a:extLst>
          </p:cNvPr>
          <p:cNvSpPr txBox="1">
            <a:spLocks/>
          </p:cNvSpPr>
          <p:nvPr/>
        </p:nvSpPr>
        <p:spPr>
          <a:xfrm>
            <a:off x="508745" y="440881"/>
            <a:ext cx="5443819" cy="716419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1992">
              <a:lnSpc>
                <a:spcPct val="8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POLL QUESTION 1</a:t>
            </a:r>
          </a:p>
          <a:p>
            <a:pPr algn="l" defTabSz="761992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76BE"/>
                </a:solidFill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WHERE ARE YOU IN RE-BOARDING?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EF742A-4CBA-437E-9B1F-EE003561C412}"/>
              </a:ext>
            </a:extLst>
          </p:cNvPr>
          <p:cNvSpPr/>
          <p:nvPr/>
        </p:nvSpPr>
        <p:spPr>
          <a:xfrm>
            <a:off x="690653" y="1550031"/>
            <a:ext cx="737758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Roboto Condensed" pitchFamily="2" charset="0"/>
                <a:ea typeface="Roboto Condensed" pitchFamily="2" charset="0"/>
              </a:rPr>
              <a:t>Not Determined Building Open Dates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Roboto Condensed" pitchFamily="2" charset="0"/>
                <a:ea typeface="Roboto Condensed" pitchFamily="2" charset="0"/>
              </a:rPr>
              <a:t>Started Planning for Future Dates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Roboto Condensed" pitchFamily="2" charset="0"/>
                <a:ea typeface="Roboto Condensed" pitchFamily="2" charset="0"/>
              </a:rPr>
              <a:t>Phase 1 Re-Boarding (less than 25%)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Roboto Condensed" pitchFamily="2" charset="0"/>
                <a:ea typeface="Roboto Condensed" pitchFamily="2" charset="0"/>
              </a:rPr>
              <a:t>Phase 2 Re-boarding (25% to 50%)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7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4"/>
          <p:cNvSpPr/>
          <p:nvPr/>
        </p:nvSpPr>
        <p:spPr>
          <a:xfrm>
            <a:off x="3585332" y="1646265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Facilities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Employees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Teams/Business Units</a:t>
            </a:r>
            <a:endParaRPr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  <p:sp>
        <p:nvSpPr>
          <p:cNvPr id="327" name="Google Shape;327;p74"/>
          <p:cNvSpPr/>
          <p:nvPr/>
        </p:nvSpPr>
        <p:spPr>
          <a:xfrm>
            <a:off x="3585332" y="4031884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Criticality 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Geographical Variants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Varied Classifications of Re-Opening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Work from Home Experience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CADCB-36F2-4449-9848-7E5CC5E6C339}"/>
              </a:ext>
            </a:extLst>
          </p:cNvPr>
          <p:cNvGrpSpPr/>
          <p:nvPr/>
        </p:nvGrpSpPr>
        <p:grpSpPr>
          <a:xfrm>
            <a:off x="2125580" y="1637486"/>
            <a:ext cx="1307957" cy="1046194"/>
            <a:chOff x="2645759" y="1407346"/>
            <a:chExt cx="1307957" cy="1046194"/>
          </a:xfrm>
        </p:grpSpPr>
        <p:sp>
          <p:nvSpPr>
            <p:cNvPr id="322" name="Google Shape;322;p74"/>
            <p:cNvSpPr/>
            <p:nvPr/>
          </p:nvSpPr>
          <p:spPr>
            <a:xfrm>
              <a:off x="2645759" y="1407346"/>
              <a:ext cx="1307957" cy="104619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WORKFORCE MAPPING</a:t>
              </a:r>
            </a:p>
          </p:txBody>
        </p:sp>
        <p:pic>
          <p:nvPicPr>
            <p:cNvPr id="336" name="Google Shape;336;p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60432" y="1503850"/>
              <a:ext cx="478611" cy="4786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0BC2FF-1BB1-44B0-ABB5-52C4AA2BF07D}"/>
              </a:ext>
            </a:extLst>
          </p:cNvPr>
          <p:cNvGrpSpPr/>
          <p:nvPr/>
        </p:nvGrpSpPr>
        <p:grpSpPr>
          <a:xfrm>
            <a:off x="2125579" y="4031884"/>
            <a:ext cx="1307957" cy="1043232"/>
            <a:chOff x="2645759" y="3827106"/>
            <a:chExt cx="1307957" cy="1043232"/>
          </a:xfrm>
        </p:grpSpPr>
        <p:sp>
          <p:nvSpPr>
            <p:cNvPr id="326" name="Google Shape;326;p74"/>
            <p:cNvSpPr/>
            <p:nvPr/>
          </p:nvSpPr>
          <p:spPr>
            <a:xfrm>
              <a:off x="2645759" y="3827106"/>
              <a:ext cx="1307957" cy="10432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ANALYSIS</a:t>
              </a:r>
              <a:endParaRPr lang="en-US" sz="889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Barlow"/>
                <a:sym typeface="Barlow"/>
              </a:endParaRPr>
            </a:p>
          </p:txBody>
        </p:sp>
        <p:pic>
          <p:nvPicPr>
            <p:cNvPr id="337" name="Google Shape;337;p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60432" y="3934814"/>
              <a:ext cx="478611" cy="4772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B02811-9263-4A10-8AC5-3273A2562653}"/>
              </a:ext>
            </a:extLst>
          </p:cNvPr>
          <p:cNvGrpSpPr/>
          <p:nvPr/>
        </p:nvGrpSpPr>
        <p:grpSpPr>
          <a:xfrm>
            <a:off x="2129284" y="2836166"/>
            <a:ext cx="1304253" cy="1043232"/>
            <a:chOff x="2777706" y="2473783"/>
            <a:chExt cx="1304253" cy="1043232"/>
          </a:xfrm>
        </p:grpSpPr>
        <p:sp>
          <p:nvSpPr>
            <p:cNvPr id="328" name="Google Shape;328;p74"/>
            <p:cNvSpPr/>
            <p:nvPr/>
          </p:nvSpPr>
          <p:spPr>
            <a:xfrm>
              <a:off x="2777706" y="2473783"/>
              <a:ext cx="1304253" cy="104323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TRACKING</a:t>
              </a:r>
              <a:endParaRPr lang="en-US" sz="889" b="1" dirty="0">
                <a:solidFill>
                  <a:srgbClr val="FFFFFF"/>
                </a:solidFill>
                <a:latin typeface="Roboto Condensed" pitchFamily="2" charset="0"/>
                <a:ea typeface="Roboto Condensed" pitchFamily="2" charset="0"/>
                <a:cs typeface="Barlow"/>
                <a:sym typeface="Barlow"/>
              </a:endParaRPr>
            </a:p>
          </p:txBody>
        </p:sp>
        <p:pic>
          <p:nvPicPr>
            <p:cNvPr id="340" name="Google Shape;340;p7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91204" y="2584713"/>
              <a:ext cx="477256" cy="4366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42FD1F04-D427-4671-B845-8C03C8B07D83}"/>
              </a:ext>
            </a:extLst>
          </p:cNvPr>
          <p:cNvSpPr txBox="1">
            <a:spLocks/>
          </p:cNvSpPr>
          <p:nvPr/>
        </p:nvSpPr>
        <p:spPr>
          <a:xfrm>
            <a:off x="508746" y="440881"/>
            <a:ext cx="4369850" cy="716419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1992">
              <a:lnSpc>
                <a:spcPct val="8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WORKFORCE PLANNING</a:t>
            </a:r>
          </a:p>
          <a:p>
            <a:pPr algn="l" defTabSz="761992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76BE"/>
                </a:solidFill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CONSIDERATIONS</a:t>
            </a:r>
          </a:p>
        </p:txBody>
      </p:sp>
      <p:sp>
        <p:nvSpPr>
          <p:cNvPr id="23" name="Google Shape;323;p74">
            <a:extLst>
              <a:ext uri="{FF2B5EF4-FFF2-40B4-BE49-F238E27FC236}">
                <a16:creationId xmlns:a16="http://schemas.microsoft.com/office/drawing/2014/main" id="{07FBE20B-89B6-44CA-A089-6E6AEF5EBDA8}"/>
              </a:ext>
            </a:extLst>
          </p:cNvPr>
          <p:cNvSpPr/>
          <p:nvPr/>
        </p:nvSpPr>
        <p:spPr>
          <a:xfrm>
            <a:off x="3585332" y="2836166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Data Overlays: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COVID-19 – WHO, CDC,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HDX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Hot Spots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3C82-D644-48E6-841E-F378775EE975}"/>
              </a:ext>
            </a:extLst>
          </p:cNvPr>
          <p:cNvSpPr txBox="1">
            <a:spLocks/>
          </p:cNvSpPr>
          <p:nvPr/>
        </p:nvSpPr>
        <p:spPr>
          <a:xfrm>
            <a:off x="508745" y="440881"/>
            <a:ext cx="9029702" cy="716419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1992">
              <a:lnSpc>
                <a:spcPct val="8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POLL QUESTION 2</a:t>
            </a:r>
          </a:p>
          <a:p>
            <a:pPr algn="l" defTabSz="761992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76BE"/>
                </a:solidFill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WHAT DO YOU MOST MISS WITH THE CURRENT “WORK FROM HOME” EXPERIENCE?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AEBC53-7A55-48D2-ADC3-92BBE5B80F0C}"/>
              </a:ext>
            </a:extLst>
          </p:cNvPr>
          <p:cNvSpPr/>
          <p:nvPr/>
        </p:nvSpPr>
        <p:spPr>
          <a:xfrm>
            <a:off x="666375" y="1836902"/>
            <a:ext cx="697155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Roboto Condensed" pitchFamily="2" charset="0"/>
                <a:ea typeface="Roboto Condensed" pitchFamily="2" charset="0"/>
              </a:rPr>
              <a:t>Having a normal day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Roboto Condensed" pitchFamily="2" charset="0"/>
                <a:ea typeface="Roboto Condensed" pitchFamily="2" charset="0"/>
              </a:rPr>
              <a:t>Face to face social interactions 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Roboto Condensed" pitchFamily="2" charset="0"/>
                <a:ea typeface="Roboto Condensed" pitchFamily="2" charset="0"/>
              </a:rPr>
              <a:t>Having variety of places to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Roboto Condensed" pitchFamily="2" charset="0"/>
                <a:ea typeface="Roboto Condensed" pitchFamily="2" charset="0"/>
              </a:rPr>
              <a:t>The ability to collaborate with colleagues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67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4"/>
          <p:cNvSpPr/>
          <p:nvPr/>
        </p:nvSpPr>
        <p:spPr>
          <a:xfrm>
            <a:off x="3585332" y="1629013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Population Thresholds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Distribution based on protocols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Criticality</a:t>
            </a:r>
            <a:endParaRPr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  <p:sp>
        <p:nvSpPr>
          <p:cNvPr id="327" name="Google Shape;327;p74"/>
          <p:cNvSpPr/>
          <p:nvPr/>
        </p:nvSpPr>
        <p:spPr>
          <a:xfrm>
            <a:off x="3585332" y="4049136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Teams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Criticality 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Geographical Variants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2FD1F04-D427-4671-B845-8C03C8B07D83}"/>
              </a:ext>
            </a:extLst>
          </p:cNvPr>
          <p:cNvSpPr txBox="1">
            <a:spLocks/>
          </p:cNvSpPr>
          <p:nvPr/>
        </p:nvSpPr>
        <p:spPr>
          <a:xfrm>
            <a:off x="508746" y="440881"/>
            <a:ext cx="4369850" cy="716419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1992">
              <a:lnSpc>
                <a:spcPct val="8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WORKPLACE PLANNING</a:t>
            </a:r>
          </a:p>
          <a:p>
            <a:pPr algn="l" defTabSz="761992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76BE"/>
                </a:solidFill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CONSIDERATIONS</a:t>
            </a:r>
          </a:p>
        </p:txBody>
      </p:sp>
      <p:sp>
        <p:nvSpPr>
          <p:cNvPr id="23" name="Google Shape;323;p74">
            <a:extLst>
              <a:ext uri="{FF2B5EF4-FFF2-40B4-BE49-F238E27FC236}">
                <a16:creationId xmlns:a16="http://schemas.microsoft.com/office/drawing/2014/main" id="{07FBE20B-89B6-44CA-A089-6E6AEF5EBDA8}"/>
              </a:ext>
            </a:extLst>
          </p:cNvPr>
          <p:cNvSpPr/>
          <p:nvPr/>
        </p:nvSpPr>
        <p:spPr>
          <a:xfrm>
            <a:off x="3585332" y="2836166"/>
            <a:ext cx="4273176" cy="104619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1583" tIns="101583" rIns="101583" bIns="101583" anchor="ctr" anchorCtr="0">
            <a:noAutofit/>
          </a:bodyPr>
          <a:lstStyle/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Social Distancing rules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Circulation Flows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Barlow"/>
                <a:sym typeface="Barlow"/>
              </a:rPr>
              <a:t>Meeting Room utilization</a:t>
            </a:r>
          </a:p>
          <a:p>
            <a:pPr marL="81841">
              <a:lnSpc>
                <a:spcPct val="115000"/>
              </a:lnSpc>
              <a:buClr>
                <a:schemeClr val="accent3"/>
              </a:buClr>
              <a:buSzPts val="1000"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Barlow"/>
              <a:sym typeface="Barlow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E6D90B-14E6-44D2-9B08-455A05D7D28D}"/>
              </a:ext>
            </a:extLst>
          </p:cNvPr>
          <p:cNvGrpSpPr/>
          <p:nvPr/>
        </p:nvGrpSpPr>
        <p:grpSpPr>
          <a:xfrm>
            <a:off x="2139728" y="2839129"/>
            <a:ext cx="1300549" cy="1040269"/>
            <a:chOff x="669530" y="2839129"/>
            <a:chExt cx="1300549" cy="1040269"/>
          </a:xfrm>
        </p:grpSpPr>
        <p:sp>
          <p:nvSpPr>
            <p:cNvPr id="16" name="Google Shape;330;p74">
              <a:extLst>
                <a:ext uri="{FF2B5EF4-FFF2-40B4-BE49-F238E27FC236}">
                  <a16:creationId xmlns:a16="http://schemas.microsoft.com/office/drawing/2014/main" id="{7FF46C4E-F8B7-4C89-9309-FDAFC2C77A01}"/>
                </a:ext>
              </a:extLst>
            </p:cNvPr>
            <p:cNvSpPr/>
            <p:nvPr/>
          </p:nvSpPr>
          <p:spPr>
            <a:xfrm>
              <a:off x="669530" y="2839129"/>
              <a:ext cx="1300549" cy="10402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DETERMINING PROTOCOLS</a:t>
              </a:r>
            </a:p>
          </p:txBody>
        </p:sp>
        <p:pic>
          <p:nvPicPr>
            <p:cNvPr id="17" name="Google Shape;337;p74">
              <a:extLst>
                <a:ext uri="{FF2B5EF4-FFF2-40B4-BE49-F238E27FC236}">
                  <a16:creationId xmlns:a16="http://schemas.microsoft.com/office/drawing/2014/main" id="{F5575099-12DE-4413-8185-2EE1C7BA94D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6056" y="2935185"/>
              <a:ext cx="467497" cy="4674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439770-3223-4003-85A1-577490F6F23D}"/>
              </a:ext>
            </a:extLst>
          </p:cNvPr>
          <p:cNvGrpSpPr/>
          <p:nvPr/>
        </p:nvGrpSpPr>
        <p:grpSpPr>
          <a:xfrm>
            <a:off x="2139728" y="1634939"/>
            <a:ext cx="1300549" cy="1040269"/>
            <a:chOff x="673234" y="1683116"/>
            <a:chExt cx="1300549" cy="1040269"/>
          </a:xfrm>
        </p:grpSpPr>
        <p:sp>
          <p:nvSpPr>
            <p:cNvPr id="15" name="Google Shape;322;p74">
              <a:extLst>
                <a:ext uri="{FF2B5EF4-FFF2-40B4-BE49-F238E27FC236}">
                  <a16:creationId xmlns:a16="http://schemas.microsoft.com/office/drawing/2014/main" id="{98BC4706-E45B-4680-9FFF-3458EF28CCD9}"/>
                </a:ext>
              </a:extLst>
            </p:cNvPr>
            <p:cNvSpPr/>
            <p:nvPr/>
          </p:nvSpPr>
          <p:spPr>
            <a:xfrm>
              <a:off x="673234" y="1683116"/>
              <a:ext cx="1300549" cy="10402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WORKPLACE</a:t>
              </a:r>
              <a:r>
                <a:rPr lang="en-US" sz="889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 PLANNING</a:t>
              </a:r>
            </a:p>
          </p:txBody>
        </p:sp>
        <p:pic>
          <p:nvPicPr>
            <p:cNvPr id="18" name="Google Shape;339;p74">
              <a:extLst>
                <a:ext uri="{FF2B5EF4-FFF2-40B4-BE49-F238E27FC236}">
                  <a16:creationId xmlns:a16="http://schemas.microsoft.com/office/drawing/2014/main" id="{118983DD-C0FA-4550-B6A7-263DC6E0BA6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86145" y="1770915"/>
              <a:ext cx="474726" cy="4772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063B79-D18F-46DE-812D-E1904BD94EAF}"/>
              </a:ext>
            </a:extLst>
          </p:cNvPr>
          <p:cNvGrpSpPr/>
          <p:nvPr/>
        </p:nvGrpSpPr>
        <p:grpSpPr>
          <a:xfrm>
            <a:off x="2139728" y="4049136"/>
            <a:ext cx="1300549" cy="1040269"/>
            <a:chOff x="673234" y="4031884"/>
            <a:chExt cx="1300549" cy="1040269"/>
          </a:xfrm>
        </p:grpSpPr>
        <p:sp>
          <p:nvSpPr>
            <p:cNvPr id="19" name="Google Shape;330;p74">
              <a:extLst>
                <a:ext uri="{FF2B5EF4-FFF2-40B4-BE49-F238E27FC236}">
                  <a16:creationId xmlns:a16="http://schemas.microsoft.com/office/drawing/2014/main" id="{02F305BE-D0DB-493B-BF7E-7DA135AA35BC}"/>
                </a:ext>
              </a:extLst>
            </p:cNvPr>
            <p:cNvSpPr/>
            <p:nvPr/>
          </p:nvSpPr>
          <p:spPr>
            <a:xfrm>
              <a:off x="673234" y="4031884"/>
              <a:ext cx="1300549" cy="10402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101583" tIns="101583" rIns="101583" bIns="101583" anchor="b" anchorCtr="0">
              <a:noAutofit/>
            </a:bodyPr>
            <a:lstStyle/>
            <a:p>
              <a:pPr algn="ctr"/>
              <a:r>
                <a:rPr lang="en-US" sz="1000" b="1" dirty="0">
                  <a:solidFill>
                    <a:srgbClr val="FFFFFF"/>
                  </a:solidFill>
                  <a:latin typeface="Roboto Condensed" pitchFamily="2" charset="0"/>
                  <a:ea typeface="Roboto Condensed" pitchFamily="2" charset="0"/>
                  <a:cs typeface="Barlow"/>
                  <a:sym typeface="Barlow"/>
                </a:rPr>
                <a:t>PHASE PLANNING</a:t>
              </a:r>
            </a:p>
          </p:txBody>
        </p:sp>
        <p:pic>
          <p:nvPicPr>
            <p:cNvPr id="20" name="Google Shape;338;p74">
              <a:extLst>
                <a:ext uri="{FF2B5EF4-FFF2-40B4-BE49-F238E27FC236}">
                  <a16:creationId xmlns:a16="http://schemas.microsoft.com/office/drawing/2014/main" id="{31DD447A-98CA-4B06-A5A3-CD134F6D3B8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85540" y="4121111"/>
              <a:ext cx="475937" cy="47593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0557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3C82-D644-48E6-841E-F378775EE975}"/>
              </a:ext>
            </a:extLst>
          </p:cNvPr>
          <p:cNvSpPr txBox="1">
            <a:spLocks/>
          </p:cNvSpPr>
          <p:nvPr/>
        </p:nvSpPr>
        <p:spPr>
          <a:xfrm>
            <a:off x="508744" y="440881"/>
            <a:ext cx="9522761" cy="716419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61992">
              <a:lnSpc>
                <a:spcPct val="8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POLL QUESTION 3</a:t>
            </a:r>
          </a:p>
          <a:p>
            <a:pPr algn="l" defTabSz="761992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0076BE"/>
                </a:solidFill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WHAT ARE YOU PERSONALLY MOST CONCERNED ABOUT WITH RETURNING TO THE OFFICE?</a:t>
            </a:r>
          </a:p>
          <a:p>
            <a:pPr algn="l" defTabSz="761992">
              <a:lnSpc>
                <a:spcPct val="80000"/>
              </a:lnSpc>
              <a:defRPr/>
            </a:pPr>
            <a:endParaRPr lang="en-US" sz="2800" b="1" dirty="0">
              <a:solidFill>
                <a:srgbClr val="0076BE"/>
              </a:solidFill>
              <a:latin typeface="Roboto Condensed Light" panose="020B0604020202020204" charset="0"/>
              <a:ea typeface="Roboto Condensed Light" panose="020B0604020202020204" charset="0"/>
              <a:cs typeface="Roboto Condensed" panose="02000000000000000000" pitchFamily="2" charset="0"/>
            </a:endParaRPr>
          </a:p>
          <a:p>
            <a:pPr marL="514350" indent="-514350" algn="l" defTabSz="761992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800" dirty="0"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Risks to Your Health</a:t>
            </a:r>
          </a:p>
          <a:p>
            <a:pPr marL="514350" indent="-514350" algn="l" defTabSz="761992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800" dirty="0"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Inability to Collaborate in the Office</a:t>
            </a:r>
          </a:p>
          <a:p>
            <a:pPr marL="514350" indent="-514350" algn="l" defTabSz="761992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800" dirty="0"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Getting to the Office</a:t>
            </a:r>
          </a:p>
          <a:p>
            <a:pPr marL="514350" indent="-514350" algn="l" defTabSz="761992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800" dirty="0">
                <a:latin typeface="Roboto Condensed Light" panose="020B0604020202020204" charset="0"/>
                <a:ea typeface="Roboto Condensed Light" panose="020B0604020202020204" charset="0"/>
                <a:cs typeface="Roboto Condensed" panose="02000000000000000000" pitchFamily="2" charset="0"/>
              </a:rPr>
              <a:t>Overall Risk/Benefit of Return</a:t>
            </a:r>
          </a:p>
          <a:p>
            <a:pPr marL="514350" indent="-514350" algn="l" defTabSz="761992">
              <a:lnSpc>
                <a:spcPct val="80000"/>
              </a:lnSpc>
              <a:buFont typeface="+mj-lt"/>
              <a:buAutoNum type="arabicPeriod"/>
              <a:defRPr/>
            </a:pPr>
            <a:endParaRPr lang="en-US" sz="2800" dirty="0">
              <a:solidFill>
                <a:srgbClr val="0076BE"/>
              </a:solidFill>
              <a:latin typeface="Roboto Condensed Light" panose="020B0604020202020204" charset="0"/>
              <a:ea typeface="Roboto Condensed Light" panose="020B0604020202020204" charset="0"/>
              <a:cs typeface="Roboto Condensed" panose="02000000000000000000" pitchFamily="2" charset="0"/>
            </a:endParaRPr>
          </a:p>
          <a:p>
            <a:pPr algn="l" defTabSz="761992">
              <a:lnSpc>
                <a:spcPct val="80000"/>
              </a:lnSpc>
              <a:defRPr/>
            </a:pPr>
            <a:endParaRPr lang="en-US" sz="2800" b="1" dirty="0">
              <a:solidFill>
                <a:srgbClr val="0076BE"/>
              </a:solidFill>
              <a:latin typeface="Roboto Condensed Light" panose="020B0604020202020204" charset="0"/>
              <a:ea typeface="Roboto Condensed Light" panose="020B0604020202020204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89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7FD20A92BA4F4CB659419593F33F69" ma:contentTypeVersion="13" ma:contentTypeDescription="Create a new document." ma:contentTypeScope="" ma:versionID="36f3f2ea53f3b60ae527ba96124cbf30">
  <xsd:schema xmlns:xsd="http://www.w3.org/2001/XMLSchema" xmlns:xs="http://www.w3.org/2001/XMLSchema" xmlns:p="http://schemas.microsoft.com/office/2006/metadata/properties" xmlns:ns3="cf269f72-33b0-4b8d-8ac5-e0218ee6c3e3" xmlns:ns4="2a81049a-1f91-4a3e-a353-8936dbd23473" targetNamespace="http://schemas.microsoft.com/office/2006/metadata/properties" ma:root="true" ma:fieldsID="340da29091678982945c4b13183764cd" ns3:_="" ns4:_="">
    <xsd:import namespace="cf269f72-33b0-4b8d-8ac5-e0218ee6c3e3"/>
    <xsd:import namespace="2a81049a-1f91-4a3e-a353-8936dbd234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69f72-33b0-4b8d-8ac5-e0218ee6c3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81049a-1f91-4a3e-a353-8936dbd234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5EF2C4-3C83-4BA9-8B1A-99C40D8EB4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269f72-33b0-4b8d-8ac5-e0218ee6c3e3"/>
    <ds:schemaRef ds:uri="2a81049a-1f91-4a3e-a353-8936dbd234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AA5BC4-79DC-4B2C-A321-5FA38F638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DBC1F0-1671-4289-928E-9758CBC1A4E0}">
  <ds:schemaRefs>
    <ds:schemaRef ds:uri="2a81049a-1f91-4a3e-a353-8936dbd23473"/>
    <ds:schemaRef ds:uri="cf269f72-33b0-4b8d-8ac5-e0218ee6c3e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348</Words>
  <Application>Microsoft Office PowerPoint</Application>
  <PresentationFormat>Custom</PresentationFormat>
  <Paragraphs>121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Calibri</vt:lpstr>
      <vt:lpstr>Arial</vt:lpstr>
      <vt:lpstr>FontAwesome</vt:lpstr>
      <vt:lpstr>Roboto Medium</vt:lpstr>
      <vt:lpstr>Roboto Condensed Light</vt:lpstr>
      <vt:lpstr>Lato</vt:lpstr>
      <vt:lpstr>Calibri Light</vt:lpstr>
      <vt:lpstr>Roboto Light</vt:lpstr>
      <vt:lpstr>Lato Light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Leake</dc:creator>
  <cp:lastModifiedBy>Chris Leake</cp:lastModifiedBy>
  <cp:revision>56</cp:revision>
  <dcterms:created xsi:type="dcterms:W3CDTF">2020-06-09T02:23:06Z</dcterms:created>
  <dcterms:modified xsi:type="dcterms:W3CDTF">2020-07-08T14:30:40Z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0x0101008B7FD20A92BA4F4CB659419593F33F69</vt:lpwstr>
  </property>
</Properties>
</file>