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6.jpg" ContentType="image/jpg"/>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4" r:id="rId4"/>
    <p:sldMasterId id="2147483698" r:id="rId5"/>
  </p:sldMasterIdLst>
  <p:notesMasterIdLst>
    <p:notesMasterId r:id="rId36"/>
  </p:notesMasterIdLst>
  <p:sldIdLst>
    <p:sldId id="8863" r:id="rId6"/>
    <p:sldId id="8875" r:id="rId7"/>
    <p:sldId id="8864" r:id="rId8"/>
    <p:sldId id="8865" r:id="rId9"/>
    <p:sldId id="8866" r:id="rId10"/>
    <p:sldId id="8868" r:id="rId11"/>
    <p:sldId id="8869" r:id="rId12"/>
    <p:sldId id="8870" r:id="rId13"/>
    <p:sldId id="8871" r:id="rId14"/>
    <p:sldId id="270" r:id="rId15"/>
    <p:sldId id="8872" r:id="rId16"/>
    <p:sldId id="8784" r:id="rId17"/>
    <p:sldId id="8813" r:id="rId18"/>
    <p:sldId id="8814" r:id="rId19"/>
    <p:sldId id="8818" r:id="rId20"/>
    <p:sldId id="8820" r:id="rId21"/>
    <p:sldId id="8822" r:id="rId22"/>
    <p:sldId id="8770" r:id="rId23"/>
    <p:sldId id="8823" r:id="rId24"/>
    <p:sldId id="911" r:id="rId25"/>
    <p:sldId id="8824" r:id="rId26"/>
    <p:sldId id="8860" r:id="rId27"/>
    <p:sldId id="8858" r:id="rId28"/>
    <p:sldId id="1293" r:id="rId29"/>
    <p:sldId id="8876" r:id="rId30"/>
    <p:sldId id="8873" r:id="rId31"/>
    <p:sldId id="8874" r:id="rId32"/>
    <p:sldId id="8829" r:id="rId33"/>
    <p:sldId id="261" r:id="rId34"/>
    <p:sldId id="260" r:id="rId35"/>
  </p:sldIdLst>
  <p:sldSz cx="10160000" cy="5715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Franklin Gothic Heavy" panose="020B0903020102020204" pitchFamily="34" charset="0"/>
      <p:regular r:id="rId43"/>
      <p:italic r:id="rId44"/>
    </p:embeddedFont>
    <p:embeddedFont>
      <p:font typeface="Lato" panose="020F0502020204030203" pitchFamily="34" charset="0"/>
      <p:regular r:id="rId45"/>
      <p:bold r:id="rId46"/>
      <p:italic r:id="rId47"/>
      <p:boldItalic r:id="rId48"/>
    </p:embeddedFont>
    <p:embeddedFont>
      <p:font typeface="Trebuchet MS" panose="020B0603020202020204" pitchFamily="34" charset="0"/>
      <p:regular r:id="rId49"/>
      <p:bold r:id="rId50"/>
      <p:italic r:id="rId51"/>
      <p:boldItalic r:id="rId5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173555"/>
    <a:srgbClr val="008A3E"/>
    <a:srgbClr val="2852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486" autoAdjust="0"/>
    <p:restoredTop sz="93584" autoAdjust="0"/>
  </p:normalViewPr>
  <p:slideViewPr>
    <p:cSldViewPr snapToGrid="0" snapToObjects="1">
      <p:cViewPr varScale="1">
        <p:scale>
          <a:sx n="136" d="100"/>
          <a:sy n="136" d="100"/>
        </p:scale>
        <p:origin x="104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8.fntdata"/><Relationship Id="rId52"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ureen Lederer" userId="58957d90-44a3-421d-9c3a-a1272821313f" providerId="ADAL" clId="{7A31FF1E-E1C5-40DB-A707-2A76B72A4650}"/>
    <pc:docChg chg="modSld">
      <pc:chgData name="Maureen Lederer" userId="58957d90-44a3-421d-9c3a-a1272821313f" providerId="ADAL" clId="{7A31FF1E-E1C5-40DB-A707-2A76B72A4650}" dt="2020-05-20T13:23:15.899" v="0" actId="6549"/>
      <pc:docMkLst>
        <pc:docMk/>
      </pc:docMkLst>
      <pc:sldChg chg="modSp">
        <pc:chgData name="Maureen Lederer" userId="58957d90-44a3-421d-9c3a-a1272821313f" providerId="ADAL" clId="{7A31FF1E-E1C5-40DB-A707-2A76B72A4650}" dt="2020-05-20T13:23:15.899" v="0" actId="6549"/>
        <pc:sldMkLst>
          <pc:docMk/>
          <pc:sldMk cId="3099621162" sldId="8864"/>
        </pc:sldMkLst>
        <pc:spChg chg="mod">
          <ac:chgData name="Maureen Lederer" userId="58957d90-44a3-421d-9c3a-a1272821313f" providerId="ADAL" clId="{7A31FF1E-E1C5-40DB-A707-2A76B72A4650}" dt="2020-05-20T13:23:15.899" v="0" actId="6549"/>
          <ac:spMkLst>
            <pc:docMk/>
            <pc:sldMk cId="3099621162" sldId="8864"/>
            <ac:spMk id="29" creationId="{27AAADF7-C3C5-447E-AC84-8E279B9CCB6F}"/>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DC908A-D8DB-45B3-AC23-C853F0F68E45}" type="datetimeFigureOut">
              <a:rPr lang="en-US" smtClean="0"/>
              <a:t>5/20/2020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62CF62-67AD-4803-B587-FA6DDB6A9385}" type="slidenum">
              <a:rPr lang="en-US" smtClean="0"/>
              <a:t>‹#›</a:t>
            </a:fld>
            <a:endParaRPr lang="en-US"/>
          </a:p>
        </p:txBody>
      </p:sp>
    </p:spTree>
    <p:extLst>
      <p:ext uri="{BB962C8B-B14F-4D97-AF65-F5344CB8AC3E}">
        <p14:creationId xmlns:p14="http://schemas.microsoft.com/office/powerpoint/2010/main" val="2600624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2CF62-67AD-4803-B587-FA6DDB6A9385}" type="slidenum">
              <a:rPr lang="en-US" smtClean="0"/>
              <a:t>2</a:t>
            </a:fld>
            <a:endParaRPr lang="en-US"/>
          </a:p>
        </p:txBody>
      </p:sp>
    </p:spTree>
    <p:extLst>
      <p:ext uri="{BB962C8B-B14F-4D97-AF65-F5344CB8AC3E}">
        <p14:creationId xmlns:p14="http://schemas.microsoft.com/office/powerpoint/2010/main" val="2756952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054671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2CF62-67AD-4803-B587-FA6DDB6A9385}" type="slidenum">
              <a:rPr lang="en-US" smtClean="0"/>
              <a:t>30</a:t>
            </a:fld>
            <a:endParaRPr lang="en-US"/>
          </a:p>
        </p:txBody>
      </p:sp>
    </p:spTree>
    <p:extLst>
      <p:ext uri="{BB962C8B-B14F-4D97-AF65-F5344CB8AC3E}">
        <p14:creationId xmlns:p14="http://schemas.microsoft.com/office/powerpoint/2010/main" val="3105639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2CF62-67AD-4803-B587-FA6DDB6A9385}" type="slidenum">
              <a:rPr lang="en-US" smtClean="0"/>
              <a:t>4</a:t>
            </a:fld>
            <a:endParaRPr lang="en-US"/>
          </a:p>
        </p:txBody>
      </p:sp>
    </p:spTree>
    <p:extLst>
      <p:ext uri="{BB962C8B-B14F-4D97-AF65-F5344CB8AC3E}">
        <p14:creationId xmlns:p14="http://schemas.microsoft.com/office/powerpoint/2010/main" val="42698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4916" fontAlgn="base">
              <a:spcBef>
                <a:spcPct val="0"/>
              </a:spcBef>
              <a:spcAft>
                <a:spcPct val="0"/>
              </a:spcAft>
              <a:defRPr/>
            </a:pPr>
            <a:fld id="{61BDF883-F978-483A-830F-AE2008C55F77}" type="slidenum">
              <a:rPr lang="en-US">
                <a:solidFill>
                  <a:prstClr val="black"/>
                </a:solidFill>
                <a:latin typeface="Arial" charset="0"/>
              </a:rPr>
              <a:pPr defTabSz="924916" fontAlgn="base">
                <a:spcBef>
                  <a:spcPct val="0"/>
                </a:spcBef>
                <a:spcAft>
                  <a:spcPct val="0"/>
                </a:spcAft>
                <a:defRPr/>
              </a:pPr>
              <a:t>7</a:t>
            </a:fld>
            <a:endParaRPr lang="en-US">
              <a:solidFill>
                <a:prstClr val="black"/>
              </a:solidFill>
              <a:latin typeface="Arial" charset="0"/>
            </a:endParaRPr>
          </a:p>
        </p:txBody>
      </p:sp>
    </p:spTree>
    <p:extLst>
      <p:ext uri="{BB962C8B-B14F-4D97-AF65-F5344CB8AC3E}">
        <p14:creationId xmlns:p14="http://schemas.microsoft.com/office/powerpoint/2010/main" val="2752964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1739A36-CDA2-4E1B-AB70-68DA2AB895B1}" type="slidenum">
              <a:rPr lang="en-US" smtClean="0"/>
              <a:pPr fontAlgn="base">
                <a:spcBef>
                  <a:spcPct val="0"/>
                </a:spcBef>
                <a:spcAft>
                  <a:spcPct val="0"/>
                </a:spcAft>
                <a:defRPr/>
              </a:pPr>
              <a:t>8</a:t>
            </a:fld>
            <a:endParaRPr lang="en-US"/>
          </a:p>
        </p:txBody>
      </p:sp>
      <p:sp>
        <p:nvSpPr>
          <p:cNvPr id="47107" name="Rectangle 2"/>
          <p:cNvSpPr>
            <a:spLocks noGrp="1" noRot="1" noChangeAspect="1" noChangeArrowheads="1" noTextEdit="1"/>
          </p:cNvSpPr>
          <p:nvPr>
            <p:ph type="sldImg"/>
          </p:nvPr>
        </p:nvSpPr>
        <p:spPr bwMode="auto">
          <a:xfrm>
            <a:off x="411163" y="698500"/>
            <a:ext cx="6219825" cy="3498850"/>
          </a:xfrm>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587677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8F4133-1BD3-4FD2-8F48-940FD4FA9FC9}" type="slidenum">
              <a:rPr lang="en-US" smtClean="0"/>
              <a:t>12</a:t>
            </a:fld>
            <a:endParaRPr lang="en-US"/>
          </a:p>
        </p:txBody>
      </p:sp>
    </p:spTree>
    <p:extLst>
      <p:ext uri="{BB962C8B-B14F-4D97-AF65-F5344CB8AC3E}">
        <p14:creationId xmlns:p14="http://schemas.microsoft.com/office/powerpoint/2010/main" val="2742568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93EFD1-1D40-488F-BD97-E82913046EA2}" type="slidenum">
              <a:rPr lang="en-US" smtClean="0"/>
              <a:pPr fontAlgn="base">
                <a:spcBef>
                  <a:spcPct val="0"/>
                </a:spcBef>
                <a:spcAft>
                  <a:spcPct val="0"/>
                </a:spcAft>
                <a:defRPr/>
              </a:pPr>
              <a:t>20</a:t>
            </a:fld>
            <a:endParaRPr lang="en-US"/>
          </a:p>
        </p:txBody>
      </p:sp>
    </p:spTree>
    <p:extLst>
      <p:ext uri="{BB962C8B-B14F-4D97-AF65-F5344CB8AC3E}">
        <p14:creationId xmlns:p14="http://schemas.microsoft.com/office/powerpoint/2010/main" val="549753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quickly review the 3-Steps of enhanced cleaning:</a:t>
            </a:r>
          </a:p>
          <a:p>
            <a:endParaRPr lang="en-US" dirty="0"/>
          </a:p>
          <a:p>
            <a:r>
              <a:rPr lang="en-US" sz="1200" b="1" kern="12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Pre-opening/reentry phase</a:t>
            </a:r>
            <a:r>
              <a:rPr lang="en-US" sz="1200" kern="1200" dirty="0">
                <a:solidFill>
                  <a:schemeClr val="tx1"/>
                </a:solidFill>
                <a:effectLst/>
                <a:latin typeface="+mn-lt"/>
                <a:ea typeface="+mn-ea"/>
                <a:cs typeface="+mn-cs"/>
              </a:rPr>
              <a:t> starts with all-important planning for building and occupant health and safety. Building occupants will likely return in groups or phases, with the facility ramping up to full occupancy over time. Pre-opening/reentry requires facility managers to play a key role in fostering occupant confidence. The most significant component of this phase is performing comprehensive disinfection services, designed to create a healthier environment in order to curb transmission.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Important components for success are:</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Labor levels and readiness</a:t>
            </a:r>
            <a:r>
              <a:rPr lang="en-US" sz="1200" kern="1200" dirty="0">
                <a:solidFill>
                  <a:schemeClr val="tx1"/>
                </a:solidFill>
                <a:effectLst/>
                <a:latin typeface="+mn-lt"/>
                <a:ea typeface="+mn-ea"/>
                <a:cs typeface="+mn-cs"/>
              </a:rPr>
              <a:t>: Facility managers and their suppliers must be ready to </a:t>
            </a:r>
            <a:r>
              <a:rPr lang="en-US" sz="1200" u="sng" kern="1200" dirty="0">
                <a:solidFill>
                  <a:schemeClr val="tx1"/>
                </a:solidFill>
                <a:effectLst/>
                <a:latin typeface="+mn-lt"/>
                <a:ea typeface="+mn-ea"/>
                <a:cs typeface="+mn-cs"/>
              </a:rPr>
              <a:t>properly train and deploy team members </a:t>
            </a:r>
            <a:r>
              <a:rPr lang="en-US" sz="1200" kern="1200" dirty="0">
                <a:solidFill>
                  <a:schemeClr val="tx1"/>
                </a:solidFill>
                <a:effectLst/>
                <a:latin typeface="+mn-lt"/>
                <a:ea typeface="+mn-ea"/>
                <a:cs typeface="+mn-cs"/>
              </a:rPr>
              <a:t>specifically versed in disinfection protocols. There will likely be a need to hire new team members to meet increased demand. </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Supply chain security and incorporating new technology </a:t>
            </a:r>
            <a:r>
              <a:rPr lang="en-US" sz="1200" kern="1200" dirty="0">
                <a:solidFill>
                  <a:schemeClr val="tx1"/>
                </a:solidFill>
                <a:effectLst/>
                <a:latin typeface="+mn-lt"/>
                <a:ea typeface="+mn-ea"/>
                <a:cs typeface="+mn-cs"/>
              </a:rPr>
              <a:t>(such as that which creates a touchless environment): Planning for the necessary supplies (both type and quantity) is a crucial part of properly executing re-opening protocols. Adapting current methods and incorporating new infection control technology and best practices will also play a vital role.</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Accounting for increased service levels and cost: </a:t>
            </a:r>
            <a:r>
              <a:rPr lang="en-US" sz="1200" kern="1200" dirty="0">
                <a:solidFill>
                  <a:schemeClr val="tx1"/>
                </a:solidFill>
                <a:effectLst/>
                <a:latin typeface="+mn-lt"/>
                <a:ea typeface="+mn-ea"/>
                <a:cs typeface="+mn-cs"/>
              </a:rPr>
              <a:t>Managing expectations of cost will be key to success. A higher level of service equals more hours equals higher costs.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Daily disinfection </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Maintaining pathogen control measures</a:t>
            </a:r>
            <a:r>
              <a:rPr lang="en-US" sz="1200" kern="1200" dirty="0">
                <a:solidFill>
                  <a:schemeClr val="tx1"/>
                </a:solidFill>
                <a:effectLst/>
                <a:latin typeface="+mn-lt"/>
                <a:ea typeface="+mn-ea"/>
                <a:cs typeface="+mn-cs"/>
              </a:rPr>
              <a:t> that you charted out in phase one will be critical. As occupant confidence begins to return, your pathogen control, occupant health, and preventative maintenance measures must be repeated hourly, daily, or at other appropriate intervals appropriate to your facility use. The hallmarks of this ongoing program are Improved frequency, visibility, and efficacy of cleaning through increased staff and scope.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Periodic broader disinfection - </a:t>
            </a:r>
            <a:r>
              <a:rPr lang="en-US" sz="1200" kern="1200" dirty="0">
                <a:solidFill>
                  <a:schemeClr val="tx1"/>
                </a:solidFill>
                <a:effectLst/>
                <a:latin typeface="+mn-lt"/>
                <a:ea typeface="+mn-ea"/>
                <a:cs typeface="+mn-cs"/>
              </a:rPr>
              <a:t>(disinfection on a broader scale) becomes necessary when the pandemic has passed or is largely under control. Pathogen control measures must still be practiced, and the new measures employed during phases one and two will likely become a permanent part of daily life. Phase three will entail adding new technologies, which ABM has tested or will test and then pilot at client sites before incorporating them as standard components of our holistic cleaning program. </a:t>
            </a:r>
          </a:p>
          <a:p>
            <a:endParaRPr lang="en-US" dirty="0"/>
          </a:p>
          <a:p>
            <a:r>
              <a:rPr lang="en-US" dirty="0"/>
              <a:t>When we boil it down, what makes a holistic reentry program work is… </a:t>
            </a:r>
          </a:p>
          <a:p>
            <a:pPr marL="228600" indent="-228600">
              <a:buFont typeface="+mj-lt"/>
              <a:buAutoNum type="arabicPeriod"/>
            </a:pPr>
            <a:r>
              <a:rPr lang="en-US" dirty="0"/>
              <a:t>Protocols and recommendations driven by a network of experts</a:t>
            </a:r>
          </a:p>
          <a:p>
            <a:pPr marL="228600" indent="-228600">
              <a:buFont typeface="+mj-lt"/>
              <a:buAutoNum type="arabicPeriod"/>
            </a:pPr>
            <a:r>
              <a:rPr lang="en-US" dirty="0"/>
              <a:t>Specialized Training on new SOP’s and specific disinfection services</a:t>
            </a:r>
            <a:endParaRPr lang="en-US" dirty="0">
              <a:cs typeface="Calibri"/>
            </a:endParaRPr>
          </a:p>
          <a:p>
            <a:pPr marL="228600" indent="-228600">
              <a:buFont typeface="+mj-lt"/>
              <a:buAutoNum type="arabicPeriod"/>
            </a:pPr>
            <a:r>
              <a:rPr lang="en-US" dirty="0"/>
              <a:t>A uniform national infrastructure &amp; availability of labor</a:t>
            </a:r>
          </a:p>
          <a:p>
            <a:pPr marL="228600" indent="-228600">
              <a:buFont typeface="+mj-lt"/>
              <a:buAutoNum type="arabicPeriod"/>
            </a:pPr>
            <a:r>
              <a:rPr lang="en-US" dirty="0"/>
              <a:t>Supply Chain Purchasing Power and</a:t>
            </a:r>
          </a:p>
          <a:p>
            <a:pPr marL="228600" indent="-228600">
              <a:buFont typeface="+mj-lt"/>
              <a:buAutoNum type="arabicPeriod"/>
            </a:pPr>
            <a:r>
              <a:rPr lang="en-US" dirty="0"/>
              <a:t>Best In Class Equipment and innovations in infection control</a:t>
            </a:r>
          </a:p>
          <a:p>
            <a:endParaRPr lang="en-US" dirty="0"/>
          </a:p>
        </p:txBody>
      </p:sp>
      <p:sp>
        <p:nvSpPr>
          <p:cNvPr id="4" name="Slide Number Placeholder 3"/>
          <p:cNvSpPr>
            <a:spLocks noGrp="1"/>
          </p:cNvSpPr>
          <p:nvPr>
            <p:ph type="sldNum" sz="quarter" idx="5"/>
          </p:nvPr>
        </p:nvSpPr>
        <p:spPr/>
        <p:txBody>
          <a:bodyPr/>
          <a:lstStyle/>
          <a:p>
            <a:fld id="{C4F4B896-37E8-B745-8D37-761DA243908A}" type="slidenum">
              <a:rPr lang="en-US" smtClean="0"/>
              <a:t>22</a:t>
            </a:fld>
            <a:endParaRPr lang="en-US"/>
          </a:p>
        </p:txBody>
      </p:sp>
    </p:spTree>
    <p:extLst>
      <p:ext uri="{BB962C8B-B14F-4D97-AF65-F5344CB8AC3E}">
        <p14:creationId xmlns:p14="http://schemas.microsoft.com/office/powerpoint/2010/main" val="1982518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Pause here for questions.</a:t>
            </a:r>
          </a:p>
          <a:p>
            <a:endParaRPr lang="en-US" dirty="0"/>
          </a:p>
          <a:p>
            <a:r>
              <a:rPr lang="en-US" sz="1200" b="0" i="0" u="none" strike="noStrike" kern="1200" baseline="0" dirty="0">
                <a:solidFill>
                  <a:schemeClr val="tx1"/>
                </a:solidFill>
                <a:latin typeface="+mn-lt"/>
                <a:ea typeface="+mn-ea"/>
                <a:cs typeface="+mn-cs"/>
              </a:rPr>
              <a:t>Every building is unique, with a need for consistent preventative practices and routine disinfection to assure health and wellness for its occupants. </a:t>
            </a:r>
            <a:br>
              <a:rPr lang="en-US" sz="1200" b="0" i="0" u="none" strike="noStrike" kern="1200" baseline="0" dirty="0">
                <a:solidFill>
                  <a:schemeClr val="tx1"/>
                </a:solidFill>
                <a:latin typeface="+mn-lt"/>
                <a:ea typeface="+mn-ea"/>
                <a:cs typeface="+mn-cs"/>
              </a:rPr>
            </a:b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ABM EnhancedClean™ helps you meet the challenge of reentry and reinforced facility services with disinfection technologies for building health and wellness. </a:t>
            </a:r>
            <a:endParaRPr lang="en-US" dirty="0"/>
          </a:p>
        </p:txBody>
      </p:sp>
      <p:sp>
        <p:nvSpPr>
          <p:cNvPr id="4" name="Slide Number Placeholder 3"/>
          <p:cNvSpPr>
            <a:spLocks noGrp="1"/>
          </p:cNvSpPr>
          <p:nvPr>
            <p:ph type="sldNum" sz="quarter" idx="10"/>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Notes view: </a:t>
            </a:r>
            <a:fld id="{128CEAFE-FA94-43E5-B0FF-D47E1CCDD1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0153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fld id="{C4F4B896-37E8-B745-8D37-761DA24390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7483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935302"/>
            <a:ext cx="7620000" cy="1989667"/>
          </a:xfrm>
        </p:spPr>
        <p:txBody>
          <a:bodyPr anchor="b"/>
          <a:lstStyle>
            <a:lvl1pPr algn="ctr">
              <a:defRPr sz="5000"/>
            </a:lvl1pPr>
          </a:lstStyle>
          <a:p>
            <a:r>
              <a:rPr lang="en-US"/>
              <a:t>Click to edit Master title style</a:t>
            </a:r>
            <a:endParaRPr lang="en-US" dirty="0"/>
          </a:p>
        </p:txBody>
      </p:sp>
      <p:sp>
        <p:nvSpPr>
          <p:cNvPr id="3" name="Subtitle 2"/>
          <p:cNvSpPr>
            <a:spLocks noGrp="1"/>
          </p:cNvSpPr>
          <p:nvPr>
            <p:ph type="subTitle" idx="1"/>
          </p:nvPr>
        </p:nvSpPr>
        <p:spPr>
          <a:xfrm>
            <a:off x="1270000" y="3001698"/>
            <a:ext cx="7620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D950DF-CD20-6846-B942-C3FE0C0FE064}"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1914048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D950DF-CD20-6846-B942-C3FE0C0FE064}"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075860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0" y="304271"/>
            <a:ext cx="2190750"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8500" y="304271"/>
            <a:ext cx="6445250"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D950DF-CD20-6846-B942-C3FE0C0FE064}"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349110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324" y="1324"/>
          <a:ext cx="1323" cy="1323"/>
        </p:xfrm>
        <a:graphic>
          <a:graphicData uri="http://schemas.openxmlformats.org/presentationml/2006/ole">
            <mc:AlternateContent xmlns:mc="http://schemas.openxmlformats.org/markup-compatibility/2006">
              <mc:Choice xmlns:v="urn:schemas-microsoft-com:vml" Requires="v">
                <p:oleObj spid="_x0000_s1029"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324" y="1324"/>
                        <a:ext cx="1323" cy="1323"/>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Copyright" hidden="1"/>
          <p:cNvSpPr txBox="1"/>
          <p:nvPr userDrawn="1"/>
        </p:nvSpPr>
        <p:spPr>
          <a:xfrm rot="16200000">
            <a:off x="7905752" y="3268780"/>
            <a:ext cx="4278313" cy="80728"/>
          </a:xfrm>
          <a:prstGeom prst="rect">
            <a:avLst/>
          </a:prstGeom>
          <a:noFill/>
        </p:spPr>
        <p:txBody>
          <a:bodyPr wrap="square" lIns="0" tIns="0" rIns="0" bIns="0" rtlCol="0" anchor="t">
            <a:spAutoFit/>
          </a:bodyPr>
          <a:lstStyle/>
          <a:p>
            <a:pPr>
              <a:lnSpc>
                <a:spcPct val="90000"/>
              </a:lnSpc>
              <a:spcAft>
                <a:spcPts val="500"/>
              </a:spcAft>
            </a:pPr>
            <a:r>
              <a:rPr lang="en-US" sz="583">
                <a:solidFill>
                  <a:schemeClr val="bg1">
                    <a:lumMod val="50000"/>
                  </a:schemeClr>
                </a:solidFill>
                <a:latin typeface="+mn-lt"/>
                <a:sym typeface="Trebuchet MS" panose="020B0603020202020204" pitchFamily="34" charset="0"/>
              </a:rPr>
              <a:t>Copyright © 2020 by The Boston Consulting Group, Inc. All rights reserved.</a:t>
            </a:r>
            <a:endParaRPr lang="en-US" sz="583" dirty="0">
              <a:solidFill>
                <a:schemeClr val="bg1">
                  <a:lumMod val="50000"/>
                </a:schemeClr>
              </a:solidFill>
              <a:latin typeface="+mn-lt"/>
              <a:sym typeface="Trebuchet MS" panose="020B0603020202020204" pitchFamily="34" charset="0"/>
            </a:endParaRPr>
          </a:p>
        </p:txBody>
      </p:sp>
      <p:sp>
        <p:nvSpPr>
          <p:cNvPr id="8" name="Title 7"/>
          <p:cNvSpPr>
            <a:spLocks noGrp="1"/>
          </p:cNvSpPr>
          <p:nvPr>
            <p:ph type="title" hasCustomPrompt="1"/>
          </p:nvPr>
        </p:nvSpPr>
        <p:spPr>
          <a:xfrm>
            <a:off x="525001" y="519002"/>
            <a:ext cx="9111126" cy="276999"/>
          </a:xfrm>
        </p:spPr>
        <p:txBody>
          <a:bodyPr/>
          <a:lstStyle>
            <a:lvl1pPr>
              <a:defRPr>
                <a:latin typeface="+mj-lt"/>
                <a:sym typeface="+mj-lt"/>
              </a:defRPr>
            </a:lvl1pPr>
          </a:lstStyle>
          <a:p>
            <a:r>
              <a:rPr lang="en-US" dirty="0"/>
              <a:t>Click to add title</a:t>
            </a:r>
          </a:p>
        </p:txBody>
      </p:sp>
    </p:spTree>
    <p:extLst>
      <p:ext uri="{BB962C8B-B14F-4D97-AF65-F5344CB8AC3E}">
        <p14:creationId xmlns:p14="http://schemas.microsoft.com/office/powerpoint/2010/main" val="4188737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98500" y="5296959"/>
            <a:ext cx="2286000" cy="304271"/>
          </a:xfrm>
          <a:prstGeom prst="rect">
            <a:avLst/>
          </a:prstGeom>
        </p:spPr>
        <p:txBody>
          <a:bodyPr/>
          <a:lstStyle/>
          <a:p>
            <a:fld id="{A2D950DF-CD20-6846-B942-C3FE0C0FE064}" type="datetimeFigureOut">
              <a:rPr lang="en-US" smtClean="0"/>
              <a:t>5/20/2020</a:t>
            </a:fld>
            <a:endParaRPr lang="en-US"/>
          </a:p>
        </p:txBody>
      </p:sp>
      <p:sp>
        <p:nvSpPr>
          <p:cNvPr id="5" name="Footer Placeholder 4"/>
          <p:cNvSpPr>
            <a:spLocks noGrp="1"/>
          </p:cNvSpPr>
          <p:nvPr>
            <p:ph type="ftr" sz="quarter" idx="11"/>
          </p:nvPr>
        </p:nvSpPr>
        <p:spPr>
          <a:xfrm>
            <a:off x="3365500" y="5296959"/>
            <a:ext cx="3429000" cy="304271"/>
          </a:xfrm>
          <a:prstGeom prst="rect">
            <a:avLst/>
          </a:prstGeom>
        </p:spPr>
        <p:txBody>
          <a:bodyPr/>
          <a:lstStyle/>
          <a:p>
            <a:endParaRPr lang="en-US"/>
          </a:p>
        </p:txBody>
      </p:sp>
      <p:sp>
        <p:nvSpPr>
          <p:cNvPr id="6" name="Slide Number Placeholder 5"/>
          <p:cNvSpPr>
            <a:spLocks noGrp="1"/>
          </p:cNvSpPr>
          <p:nvPr>
            <p:ph type="sldNum" sz="quarter" idx="12"/>
          </p:nvPr>
        </p:nvSpPr>
        <p:spPr>
          <a:xfrm>
            <a:off x="7175500" y="5296959"/>
            <a:ext cx="2286000" cy="304271"/>
          </a:xfrm>
          <a:prstGeom prst="rect">
            <a:avLst/>
          </a:prstGeom>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108987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935302"/>
            <a:ext cx="7620000" cy="1989667"/>
          </a:xfrm>
        </p:spPr>
        <p:txBody>
          <a:bodyPr anchor="b"/>
          <a:lstStyle>
            <a:lvl1pPr algn="ctr">
              <a:defRPr sz="5000"/>
            </a:lvl1pPr>
          </a:lstStyle>
          <a:p>
            <a:r>
              <a:rPr lang="en-US"/>
              <a:t>Click to edit Master title style</a:t>
            </a:r>
            <a:endParaRPr lang="en-US" dirty="0"/>
          </a:p>
        </p:txBody>
      </p:sp>
      <p:sp>
        <p:nvSpPr>
          <p:cNvPr id="3" name="Subtitle 2"/>
          <p:cNvSpPr>
            <a:spLocks noGrp="1"/>
          </p:cNvSpPr>
          <p:nvPr>
            <p:ph type="subTitle" idx="1"/>
          </p:nvPr>
        </p:nvSpPr>
        <p:spPr>
          <a:xfrm>
            <a:off x="1270000" y="3001698"/>
            <a:ext cx="7620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endParaRPr lang="en-US" dirty="0"/>
          </a:p>
        </p:txBody>
      </p:sp>
      <p:sp>
        <p:nvSpPr>
          <p:cNvPr id="4" name="Date Placeholder 3"/>
          <p:cNvSpPr>
            <a:spLocks noGrp="1"/>
          </p:cNvSpPr>
          <p:nvPr>
            <p:ph type="dt" sz="half" idx="10"/>
          </p:nvPr>
        </p:nvSpPr>
        <p:spPr>
          <a:xfrm>
            <a:off x="698500" y="5296959"/>
            <a:ext cx="2286000" cy="304271"/>
          </a:xfrm>
          <a:prstGeom prst="rect">
            <a:avLst/>
          </a:prstGeom>
        </p:spPr>
        <p:txBody>
          <a:bodyPr/>
          <a:lstStyle/>
          <a:p>
            <a:fld id="{A2D950DF-CD20-6846-B942-C3FE0C0FE064}" type="datetimeFigureOut">
              <a:rPr lang="en-US" smtClean="0"/>
              <a:t>5/20/2020</a:t>
            </a:fld>
            <a:endParaRPr lang="en-US"/>
          </a:p>
        </p:txBody>
      </p:sp>
      <p:sp>
        <p:nvSpPr>
          <p:cNvPr id="5" name="Footer Placeholder 4"/>
          <p:cNvSpPr>
            <a:spLocks noGrp="1"/>
          </p:cNvSpPr>
          <p:nvPr>
            <p:ph type="ftr" sz="quarter" idx="11"/>
          </p:nvPr>
        </p:nvSpPr>
        <p:spPr>
          <a:xfrm>
            <a:off x="3365500" y="5296959"/>
            <a:ext cx="3429000" cy="304271"/>
          </a:xfrm>
          <a:prstGeom prst="rect">
            <a:avLst/>
          </a:prstGeom>
        </p:spPr>
        <p:txBody>
          <a:bodyPr/>
          <a:lstStyle/>
          <a:p>
            <a:endParaRPr lang="en-US"/>
          </a:p>
        </p:txBody>
      </p:sp>
      <p:sp>
        <p:nvSpPr>
          <p:cNvPr id="6" name="Slide Number Placeholder 5"/>
          <p:cNvSpPr>
            <a:spLocks noGrp="1"/>
          </p:cNvSpPr>
          <p:nvPr>
            <p:ph type="sldNum" sz="quarter" idx="12"/>
          </p:nvPr>
        </p:nvSpPr>
        <p:spPr>
          <a:xfrm>
            <a:off x="7175500" y="5296959"/>
            <a:ext cx="2286000" cy="304271"/>
          </a:xfrm>
          <a:prstGeom prst="rect">
            <a:avLst/>
          </a:prstGeom>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1914048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D950DF-CD20-6846-B942-C3FE0C0FE064}"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108987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08" y="1424782"/>
            <a:ext cx="8763000" cy="2377281"/>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693208" y="3824553"/>
            <a:ext cx="8763000" cy="1250156"/>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D950DF-CD20-6846-B942-C3FE0C0FE064}"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520099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8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43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D950DF-CD20-6846-B942-C3FE0C0FE064}" type="datetimeFigureOut">
              <a:rPr lang="en-US" smtClean="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4005657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9823" y="304271"/>
            <a:ext cx="87630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9824" y="1400969"/>
            <a:ext cx="4298156"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699824" y="2087563"/>
            <a:ext cx="4298156"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43500" y="1400969"/>
            <a:ext cx="4319323"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5143500" y="2087563"/>
            <a:ext cx="4319323"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D950DF-CD20-6846-B942-C3FE0C0FE064}" type="datetimeFigureOut">
              <a:rPr lang="en-US" smtClean="0"/>
              <a:t>5/20/2020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672142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D950DF-CD20-6846-B942-C3FE0C0FE064}" type="datetimeFigureOut">
              <a:rPr lang="en-US" smtClean="0"/>
              <a:t>5/20/2020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1921805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D950DF-CD20-6846-B942-C3FE0C0FE064}" type="datetimeFigureOut">
              <a:rPr lang="en-US" smtClean="0"/>
              <a:t>5/20/2020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980602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381000"/>
            <a:ext cx="3276864" cy="1333500"/>
          </a:xfrm>
        </p:spPr>
        <p:txBody>
          <a:bodyPr anchor="b"/>
          <a:lstStyle>
            <a:lvl1pPr>
              <a:defRPr sz="2667"/>
            </a:lvl1pPr>
          </a:lstStyle>
          <a:p>
            <a:r>
              <a:rPr lang="en-US"/>
              <a:t>Click to edit Master title style</a:t>
            </a:r>
            <a:endParaRPr lang="en-US" dirty="0"/>
          </a:p>
        </p:txBody>
      </p:sp>
      <p:sp>
        <p:nvSpPr>
          <p:cNvPr id="3" name="Content Placeholder 2"/>
          <p:cNvSpPr>
            <a:spLocks noGrp="1"/>
          </p:cNvSpPr>
          <p:nvPr>
            <p:ph idx="1"/>
          </p:nvPr>
        </p:nvSpPr>
        <p:spPr>
          <a:xfrm>
            <a:off x="4319323" y="822855"/>
            <a:ext cx="514350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p>
            <a:fld id="{A2D950DF-CD20-6846-B942-C3FE0C0FE064}" type="datetimeFigureOut">
              <a:rPr lang="en-US" smtClean="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270673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381000"/>
            <a:ext cx="3276864" cy="1333500"/>
          </a:xfrm>
        </p:spPr>
        <p:txBody>
          <a:bodyPr anchor="b"/>
          <a:lstStyle>
            <a:lvl1pPr>
              <a:defRPr sz="2667"/>
            </a:lvl1pPr>
          </a:lstStyle>
          <a:p>
            <a:r>
              <a:rPr lang="en-US"/>
              <a:t>Click to edit Master title style</a:t>
            </a:r>
            <a:endParaRPr lang="en-US" dirty="0"/>
          </a:p>
        </p:txBody>
      </p:sp>
      <p:sp>
        <p:nvSpPr>
          <p:cNvPr id="3" name="Picture Placeholder 2"/>
          <p:cNvSpPr>
            <a:spLocks noGrp="1" noChangeAspect="1"/>
          </p:cNvSpPr>
          <p:nvPr>
            <p:ph type="pic" idx="1"/>
          </p:nvPr>
        </p:nvSpPr>
        <p:spPr>
          <a:xfrm>
            <a:off x="4319323" y="822855"/>
            <a:ext cx="514350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endParaRPr lang="en-US" dirty="0"/>
          </a:p>
        </p:txBody>
      </p:sp>
      <p:sp>
        <p:nvSpPr>
          <p:cNvPr id="4" name="Text Placeholder 3"/>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p>
            <a:fld id="{A2D950DF-CD20-6846-B942-C3FE0C0FE064}" type="datetimeFigureOut">
              <a:rPr lang="en-US" smtClean="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770610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8500" y="304271"/>
            <a:ext cx="87630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8500" y="1521354"/>
            <a:ext cx="87630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8500" y="5296959"/>
            <a:ext cx="22860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A2D950DF-CD20-6846-B942-C3FE0C0FE064}" type="datetimeFigureOut">
              <a:rPr lang="en-US" smtClean="0"/>
              <a:t>5/20/2020</a:t>
            </a:fld>
            <a:endParaRPr lang="en-US"/>
          </a:p>
        </p:txBody>
      </p:sp>
      <p:sp>
        <p:nvSpPr>
          <p:cNvPr id="5" name="Footer Placeholder 4"/>
          <p:cNvSpPr>
            <a:spLocks noGrp="1"/>
          </p:cNvSpPr>
          <p:nvPr>
            <p:ph type="ftr" sz="quarter" idx="3"/>
          </p:nvPr>
        </p:nvSpPr>
        <p:spPr>
          <a:xfrm>
            <a:off x="3365500" y="5296959"/>
            <a:ext cx="34290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75500" y="5296959"/>
            <a:ext cx="22860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fld id="{1C9672CF-3E8F-2847-9E6D-9BC391C8251B}" type="slidenum">
              <a:rPr lang="en-US" smtClean="0"/>
              <a:t>‹#›</a:t>
            </a:fld>
            <a:endParaRPr lang="en-US"/>
          </a:p>
        </p:txBody>
      </p:sp>
    </p:spTree>
    <p:extLst>
      <p:ext uri="{BB962C8B-B14F-4D97-AF65-F5344CB8AC3E}">
        <p14:creationId xmlns:p14="http://schemas.microsoft.com/office/powerpoint/2010/main" val="29846101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7" r:id="rId12"/>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8500" y="304271"/>
            <a:ext cx="87630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8500" y="1521354"/>
            <a:ext cx="87630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4610121"/>
      </p:ext>
    </p:extLst>
  </p:cSld>
  <p:clrMap bg1="lt1" tx1="dk1" bg2="lt2" tx2="dk2" accent1="accent1" accent2="accent2" accent3="accent3" accent4="accent4" accent5="accent5" accent6="accent6" hlink="hlink" folHlink="folHlink"/>
  <p:sldLayoutIdLst>
    <p:sldLayoutId id="2147483700" r:id="rId1"/>
    <p:sldLayoutId id="2147483699" r:id="rId2"/>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coronavirus.jhu.edu/data/mortality"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coronavirus.jhu.edu/data/mortality"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coronavirus.jhu.edu/data/mortality"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foundation.ifma.org/news/publication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foundation.ifma.org/news/publications/"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twitter.com/kyork20/status/57178868657414963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e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8.xml"/><Relationship Id="rId4"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hyperlink" Target="https://foundation.ifma.org/" TargetMode="External"/><Relationship Id="rId5" Type="http://schemas.openxmlformats.org/officeDocument/2006/relationships/image" Target="../media/image39.jp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view of a pier next to a body of water&#10;&#10;Description automatically generated">
            <a:extLst>
              <a:ext uri="{FF2B5EF4-FFF2-40B4-BE49-F238E27FC236}">
                <a16:creationId xmlns:a16="http://schemas.microsoft.com/office/drawing/2014/main" id="{7DAD0564-1279-4436-B048-38AD03DF5F7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707340"/>
            <a:ext cx="10160000" cy="4314093"/>
          </a:xfrm>
          <a:prstGeom prst="rect">
            <a:avLst/>
          </a:prstGeom>
        </p:spPr>
      </p:pic>
      <p:sp>
        <p:nvSpPr>
          <p:cNvPr id="6" name="TextBox 6"/>
          <p:cNvSpPr txBox="1"/>
          <p:nvPr/>
        </p:nvSpPr>
        <p:spPr>
          <a:xfrm rot="21600000">
            <a:off x="2326655" y="674407"/>
            <a:ext cx="7510726" cy="1032933"/>
          </a:xfrm>
          <a:prstGeom prst="rect">
            <a:avLst/>
          </a:prstGeom>
        </p:spPr>
        <p:txBody>
          <a:bodyPr lIns="0" tIns="52800" rIns="0" bIns="0" rtlCol="0" anchor="t"/>
          <a:lstStyle/>
          <a:p>
            <a:r>
              <a:rPr lang="en-US" sz="2800" b="1" spc="100" dirty="0">
                <a:solidFill>
                  <a:srgbClr val="000000">
                    <a:alpha val="100000"/>
                  </a:srgbClr>
                </a:solidFill>
                <a:latin typeface="Lato"/>
              </a:rPr>
              <a:t>IFMA Foundation Pandemic Manual, Part 1</a:t>
            </a:r>
          </a:p>
          <a:p>
            <a:r>
              <a:rPr lang="en-US" sz="2800" i="1" spc="100" dirty="0">
                <a:solidFill>
                  <a:srgbClr val="FF0000"/>
                </a:solidFill>
                <a:latin typeface="Lato"/>
              </a:rPr>
              <a:t>Leading the Way from Crisis to Safety</a:t>
            </a:r>
          </a:p>
        </p:txBody>
      </p:sp>
      <p:grpSp>
        <p:nvGrpSpPr>
          <p:cNvPr id="9" name="Group 9"/>
          <p:cNvGrpSpPr/>
          <p:nvPr/>
        </p:nvGrpSpPr>
        <p:grpSpPr>
          <a:xfrm rot="21600000">
            <a:off x="5747479" y="4219661"/>
            <a:ext cx="4412521" cy="820933"/>
            <a:chOff x="5121816" y="4705350"/>
            <a:chExt cx="2517234" cy="1028700"/>
          </a:xfrm>
        </p:grpSpPr>
        <p:sp>
          <p:nvSpPr>
            <p:cNvPr id="8" name="Freeform 8"/>
            <p:cNvSpPr/>
            <p:nvPr/>
          </p:nvSpPr>
          <p:spPr>
            <a:xfrm>
              <a:off x="5121816" y="4705350"/>
              <a:ext cx="2517234" cy="10287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0D3345">
                <a:alpha val="100000"/>
              </a:srgbClr>
            </a:solidFill>
          </p:spPr>
        </p:sp>
      </p:grpSp>
      <p:grpSp>
        <p:nvGrpSpPr>
          <p:cNvPr id="11" name="Group 11"/>
          <p:cNvGrpSpPr/>
          <p:nvPr/>
        </p:nvGrpSpPr>
        <p:grpSpPr>
          <a:xfrm rot="21599300">
            <a:off x="5971416" y="4405379"/>
            <a:ext cx="4109797" cy="139019"/>
            <a:chOff x="5154947" y="4825981"/>
            <a:chExt cx="2112679" cy="82527"/>
          </a:xfrm>
        </p:grpSpPr>
        <p:sp>
          <p:nvSpPr>
            <p:cNvPr id="10" name="Freeform 10"/>
            <p:cNvSpPr/>
            <p:nvPr/>
          </p:nvSpPr>
          <p:spPr>
            <a:xfrm>
              <a:off x="5154947" y="4825981"/>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pic>
        <p:nvPicPr>
          <p:cNvPr id="14" name="Picture 19">
            <a:extLst>
              <a:ext uri="{FF2B5EF4-FFF2-40B4-BE49-F238E27FC236}">
                <a16:creationId xmlns:a16="http://schemas.microsoft.com/office/drawing/2014/main" id="{665E1DC2-FB61-460B-9F1C-27126B7D51A5}"/>
              </a:ext>
            </a:extLst>
          </p:cNvPr>
          <p:cNvPicPr>
            <a:picLocks noChangeAspect="1"/>
          </p:cNvPicPr>
          <p:nvPr/>
        </p:nvPicPr>
        <p:blipFill>
          <a:blip r:embed="rId3">
            <a:alphaModFix/>
          </a:blip>
          <a:srcRect/>
          <a:stretch>
            <a:fillRect/>
          </a:stretch>
        </p:blipFill>
        <p:spPr>
          <a:xfrm rot="21600000">
            <a:off x="180006" y="-185698"/>
            <a:ext cx="1720888" cy="1712493"/>
          </a:xfrm>
          <a:prstGeom prst="rect">
            <a:avLst/>
          </a:prstGeom>
        </p:spPr>
      </p:pic>
      <p:sp>
        <p:nvSpPr>
          <p:cNvPr id="3" name="TextBox 2">
            <a:extLst>
              <a:ext uri="{FF2B5EF4-FFF2-40B4-BE49-F238E27FC236}">
                <a16:creationId xmlns:a16="http://schemas.microsoft.com/office/drawing/2014/main" id="{A231C924-9A0E-446B-9E88-B43C0550221C}"/>
              </a:ext>
            </a:extLst>
          </p:cNvPr>
          <p:cNvSpPr txBox="1"/>
          <p:nvPr/>
        </p:nvSpPr>
        <p:spPr>
          <a:xfrm>
            <a:off x="5881704" y="4544818"/>
            <a:ext cx="3998596" cy="307777"/>
          </a:xfrm>
          <a:prstGeom prst="rect">
            <a:avLst/>
          </a:prstGeom>
          <a:noFill/>
        </p:spPr>
        <p:txBody>
          <a:bodyPr wrap="square" rtlCol="0">
            <a:spAutoFit/>
          </a:bodyPr>
          <a:lstStyle/>
          <a:p>
            <a:r>
              <a:rPr lang="en-US" sz="1400" spc="100" dirty="0">
                <a:solidFill>
                  <a:schemeClr val="bg1"/>
                </a:solidFill>
                <a:latin typeface="Lato"/>
              </a:rPr>
              <a:t>FM &amp; COVID -19  Webinar Series #9</a:t>
            </a:r>
          </a:p>
        </p:txBody>
      </p:sp>
    </p:spTree>
    <p:extLst>
      <p:ext uri="{BB962C8B-B14F-4D97-AF65-F5344CB8AC3E}">
        <p14:creationId xmlns:p14="http://schemas.microsoft.com/office/powerpoint/2010/main" val="3391808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9" name="Rectangle 2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160000" cy="5714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E1EC0C3-321F-4A58-A7F8-22A19C72E9FB}"/>
              </a:ext>
            </a:extLst>
          </p:cNvPr>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7000"/>
                    </a14:imgEffect>
                  </a14:imgLayer>
                </a14:imgProps>
              </a:ext>
            </a:extLst>
          </a:blip>
          <a:srcRect t="12516" b="12484"/>
          <a:stretch/>
        </p:blipFill>
        <p:spPr bwMode="auto">
          <a:xfrm>
            <a:off x="20" y="0"/>
            <a:ext cx="10159980" cy="5714990"/>
          </a:xfrm>
          <a:prstGeom prst="rect">
            <a:avLst/>
          </a:prstGeom>
          <a:noFill/>
        </p:spPr>
      </p:pic>
      <p:sp>
        <p:nvSpPr>
          <p:cNvPr id="2" name="Title 1"/>
          <p:cNvSpPr>
            <a:spLocks noGrp="1"/>
          </p:cNvSpPr>
          <p:nvPr>
            <p:ph type="title"/>
          </p:nvPr>
        </p:nvSpPr>
        <p:spPr>
          <a:xfrm>
            <a:off x="1269990" y="1118229"/>
            <a:ext cx="7620000" cy="2417099"/>
          </a:xfrm>
        </p:spPr>
        <p:txBody>
          <a:bodyPr vert="horz" lIns="91440" tIns="45720" rIns="91440" bIns="45720" rtlCol="0" anchor="b">
            <a:normAutofit fontScale="90000"/>
          </a:bodyPr>
          <a:lstStyle/>
          <a:p>
            <a:pPr algn="ctr" defTabSz="914400">
              <a:lnSpc>
                <a:spcPct val="100000"/>
              </a:lnSpc>
            </a:pPr>
            <a:r>
              <a:rPr lang="en-US" sz="6000" b="1" dirty="0">
                <a:solidFill>
                  <a:srgbClr val="FFFFFF"/>
                </a:solidFill>
              </a:rPr>
              <a:t>3 </a:t>
            </a:r>
            <a:r>
              <a:rPr lang="en-US" sz="6000" b="1" dirty="0">
                <a:solidFill>
                  <a:srgbClr val="FFFFFF"/>
                </a:solidFill>
                <a:latin typeface="Lato" panose="020B0604020202020204" charset="0"/>
              </a:rPr>
              <a:t>Pillars Needed</a:t>
            </a:r>
            <a:br>
              <a:rPr lang="en-US" sz="6000" b="1" dirty="0">
                <a:solidFill>
                  <a:srgbClr val="FFFFFF"/>
                </a:solidFill>
                <a:latin typeface="Lato" panose="020B0604020202020204" charset="0"/>
              </a:rPr>
            </a:br>
            <a:r>
              <a:rPr lang="en-US" sz="6000" b="1" dirty="0">
                <a:solidFill>
                  <a:srgbClr val="FFFFFF"/>
                </a:solidFill>
                <a:latin typeface="Lato" panose="020B0604020202020204" charset="0"/>
              </a:rPr>
              <a:t>to Build an Organization </a:t>
            </a:r>
          </a:p>
        </p:txBody>
      </p:sp>
      <p:sp>
        <p:nvSpPr>
          <p:cNvPr id="3" name="TextBox 2">
            <a:extLst>
              <a:ext uri="{FF2B5EF4-FFF2-40B4-BE49-F238E27FC236}">
                <a16:creationId xmlns:a16="http://schemas.microsoft.com/office/drawing/2014/main" id="{85BF6C39-2688-481F-992C-B14F1F1EB18A}"/>
              </a:ext>
            </a:extLst>
          </p:cNvPr>
          <p:cNvSpPr txBox="1"/>
          <p:nvPr/>
        </p:nvSpPr>
        <p:spPr>
          <a:xfrm>
            <a:off x="373712" y="3857426"/>
            <a:ext cx="9462052" cy="915329"/>
          </a:xfrm>
          <a:prstGeom prst="rect">
            <a:avLst/>
          </a:prstGeom>
        </p:spPr>
        <p:txBody>
          <a:bodyPr vert="horz" lIns="91440" tIns="45720" rIns="91440" bIns="45720" rtlCol="0">
            <a:normAutofit fontScale="92500"/>
          </a:bodyPr>
          <a:lstStyle/>
          <a:p>
            <a:pPr algn="ctr" defTabSz="914400">
              <a:lnSpc>
                <a:spcPct val="90000"/>
              </a:lnSpc>
              <a:spcBef>
                <a:spcPts val="1000"/>
              </a:spcBef>
            </a:pPr>
            <a:r>
              <a:rPr lang="en-US" sz="4000" dirty="0">
                <a:solidFill>
                  <a:schemeClr val="accent2"/>
                </a:solidFill>
                <a:latin typeface="Franklin Gothic Heavy" panose="020B0903020102020204" pitchFamily="34" charset="0"/>
                <a:cs typeface="Aharoni" panose="02010803020104030203" pitchFamily="2" charset="-79"/>
              </a:rPr>
              <a:t>PEOPLE         FACILITIES      CONNECTIVITY</a:t>
            </a:r>
          </a:p>
        </p:txBody>
      </p:sp>
    </p:spTree>
    <p:extLst>
      <p:ext uri="{BB962C8B-B14F-4D97-AF65-F5344CB8AC3E}">
        <p14:creationId xmlns:p14="http://schemas.microsoft.com/office/powerpoint/2010/main" val="225576197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160000" cy="5714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E2F6EE7-1016-4D28-BDB7-75C38AB866A3}"/>
              </a:ext>
            </a:extLst>
          </p:cNvPr>
          <p:cNvPicPr>
            <a:picLocks noChangeAspect="1"/>
          </p:cNvPicPr>
          <p:nvPr/>
        </p:nvPicPr>
        <p:blipFill rotWithShape="1">
          <a:blip r:embed="rId2">
            <a:alphaModFix amt="50000"/>
          </a:blip>
          <a:srcRect l="13120" r="15324"/>
          <a:stretch/>
        </p:blipFill>
        <p:spPr>
          <a:xfrm>
            <a:off x="20" y="10"/>
            <a:ext cx="10159980" cy="5714990"/>
          </a:xfrm>
          <a:prstGeom prst="rect">
            <a:avLst/>
          </a:prstGeom>
        </p:spPr>
      </p:pic>
      <p:sp>
        <p:nvSpPr>
          <p:cNvPr id="2" name="Title 1">
            <a:extLst>
              <a:ext uri="{FF2B5EF4-FFF2-40B4-BE49-F238E27FC236}">
                <a16:creationId xmlns:a16="http://schemas.microsoft.com/office/drawing/2014/main" id="{E439676D-98DD-4FE6-99FE-8E1149F3CA56}"/>
              </a:ext>
            </a:extLst>
          </p:cNvPr>
          <p:cNvSpPr>
            <a:spLocks noGrp="1"/>
          </p:cNvSpPr>
          <p:nvPr>
            <p:ph type="ctrTitle"/>
          </p:nvPr>
        </p:nvSpPr>
        <p:spPr>
          <a:xfrm>
            <a:off x="1270000" y="935301"/>
            <a:ext cx="7620000" cy="2417099"/>
          </a:xfrm>
        </p:spPr>
        <p:txBody>
          <a:bodyPr anchorCtr="1">
            <a:normAutofit/>
          </a:bodyPr>
          <a:lstStyle/>
          <a:p>
            <a:r>
              <a:rPr lang="en-US" b="1" dirty="0">
                <a:solidFill>
                  <a:srgbClr val="FFFFFF"/>
                </a:solidFill>
                <a:latin typeface="Lato" panose="020B0604020202020204" charset="0"/>
              </a:rPr>
              <a:t>Some COVID-19 Issues</a:t>
            </a:r>
          </a:p>
        </p:txBody>
      </p:sp>
    </p:spTree>
    <p:extLst>
      <p:ext uri="{BB962C8B-B14F-4D97-AF65-F5344CB8AC3E}">
        <p14:creationId xmlns:p14="http://schemas.microsoft.com/office/powerpoint/2010/main" val="263091377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tress, Anxiety and Fear- What's the Difference, and Why's it Relevant">
            <a:extLst>
              <a:ext uri="{FF2B5EF4-FFF2-40B4-BE49-F238E27FC236}">
                <a16:creationId xmlns:a16="http://schemas.microsoft.com/office/drawing/2014/main" id="{6A0CA133-7C16-4236-A45C-A8DF17E52425}"/>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2094" r="5908" b="3"/>
          <a:stretch/>
        </p:blipFill>
        <p:spPr bwMode="auto">
          <a:xfrm>
            <a:off x="4465534" y="1584431"/>
            <a:ext cx="5372204" cy="32371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18027" y="237770"/>
            <a:ext cx="8763000" cy="1104636"/>
          </a:xfrm>
        </p:spPr>
        <p:txBody>
          <a:bodyPr>
            <a:normAutofit/>
          </a:bodyPr>
          <a:lstStyle/>
          <a:p>
            <a:r>
              <a:rPr lang="en-US" sz="3200" dirty="0">
                <a:solidFill>
                  <a:srgbClr val="173555"/>
                </a:solidFill>
                <a:latin typeface="Lato" panose="020B0604020202020204" charset="0"/>
              </a:rPr>
              <a:t>Care for Your People!</a:t>
            </a:r>
          </a:p>
        </p:txBody>
      </p:sp>
      <p:sp>
        <p:nvSpPr>
          <p:cNvPr id="3" name="Content Placeholder 2"/>
          <p:cNvSpPr>
            <a:spLocks noGrp="1"/>
          </p:cNvSpPr>
          <p:nvPr>
            <p:ph idx="1"/>
          </p:nvPr>
        </p:nvSpPr>
        <p:spPr>
          <a:xfrm>
            <a:off x="418027" y="1244955"/>
            <a:ext cx="4344804" cy="3958913"/>
          </a:xfrm>
        </p:spPr>
        <p:txBody>
          <a:bodyPr>
            <a:normAutofit/>
          </a:bodyPr>
          <a:lstStyle/>
          <a:p>
            <a:r>
              <a:rPr lang="en-US" sz="1800" dirty="0">
                <a:latin typeface="Lato" panose="020B0604020202020204" charset="0"/>
              </a:rPr>
              <a:t>Have services available to support your employees, including counseling and other types of support</a:t>
            </a:r>
          </a:p>
          <a:p>
            <a:r>
              <a:rPr lang="en-US" sz="1800" dirty="0">
                <a:latin typeface="Lato" panose="020B0604020202020204" charset="0"/>
              </a:rPr>
              <a:t>Monitor staff health</a:t>
            </a:r>
          </a:p>
          <a:p>
            <a:r>
              <a:rPr lang="en-US" sz="1800" dirty="0">
                <a:latin typeface="Lato" panose="020B0604020202020204" charset="0"/>
              </a:rPr>
              <a:t>Understand employees may face medium- and long-term issues:</a:t>
            </a:r>
          </a:p>
          <a:p>
            <a:pPr lvl="1"/>
            <a:r>
              <a:rPr lang="en-US" sz="1800" dirty="0">
                <a:latin typeface="Lato" panose="020B0604020202020204" charset="0"/>
              </a:rPr>
              <a:t>Personal</a:t>
            </a:r>
          </a:p>
          <a:p>
            <a:pPr lvl="1"/>
            <a:r>
              <a:rPr lang="en-US" sz="1800" dirty="0">
                <a:latin typeface="Lato" panose="020B0604020202020204" charset="0"/>
              </a:rPr>
              <a:t>Family</a:t>
            </a:r>
          </a:p>
          <a:p>
            <a:pPr lvl="1"/>
            <a:r>
              <a:rPr lang="en-US" sz="1800" dirty="0">
                <a:latin typeface="Lato" panose="020B0604020202020204" charset="0"/>
              </a:rPr>
              <a:t>Financial</a:t>
            </a:r>
          </a:p>
          <a:p>
            <a:r>
              <a:rPr lang="en-US" sz="1800" dirty="0">
                <a:latin typeface="Lato" panose="020B0604020202020204" charset="0"/>
              </a:rPr>
              <a:t>Communicate! Listen!</a:t>
            </a:r>
          </a:p>
          <a:p>
            <a:r>
              <a:rPr lang="en-US" sz="1800" dirty="0">
                <a:latin typeface="Lato" panose="020B0604020202020204" charset="0"/>
              </a:rPr>
              <a:t>Do not overwork people!</a:t>
            </a:r>
          </a:p>
        </p:txBody>
      </p:sp>
      <p:sp>
        <p:nvSpPr>
          <p:cNvPr id="5" name="TextBox 4">
            <a:extLst>
              <a:ext uri="{FF2B5EF4-FFF2-40B4-BE49-F238E27FC236}">
                <a16:creationId xmlns:a16="http://schemas.microsoft.com/office/drawing/2014/main" id="{1579D4C9-652F-4F75-896D-CB56BBCD994D}"/>
              </a:ext>
            </a:extLst>
          </p:cNvPr>
          <p:cNvSpPr txBox="1"/>
          <p:nvPr/>
        </p:nvSpPr>
        <p:spPr>
          <a:xfrm>
            <a:off x="5566707" y="1227138"/>
            <a:ext cx="3632048" cy="400110"/>
          </a:xfrm>
          <a:prstGeom prst="rect">
            <a:avLst/>
          </a:prstGeom>
          <a:noFill/>
        </p:spPr>
        <p:txBody>
          <a:bodyPr wrap="square" rtlCol="0">
            <a:spAutoFit/>
          </a:bodyPr>
          <a:lstStyle/>
          <a:p>
            <a:pPr algn="ctr"/>
            <a:r>
              <a:rPr lang="en-US" sz="2000" dirty="0">
                <a:solidFill>
                  <a:srgbClr val="008000"/>
                </a:solidFill>
                <a:latin typeface="Lato" panose="020B0604020202020204" charset="0"/>
              </a:rPr>
              <a:t>The Human Function Curve</a:t>
            </a:r>
          </a:p>
        </p:txBody>
      </p:sp>
    </p:spTree>
    <p:extLst>
      <p:ext uri="{BB962C8B-B14F-4D97-AF65-F5344CB8AC3E}">
        <p14:creationId xmlns:p14="http://schemas.microsoft.com/office/powerpoint/2010/main" val="241324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9396E-4EEE-4732-910B-D5DE3524562E}"/>
              </a:ext>
            </a:extLst>
          </p:cNvPr>
          <p:cNvSpPr>
            <a:spLocks noGrp="1"/>
          </p:cNvSpPr>
          <p:nvPr>
            <p:ph type="title"/>
          </p:nvPr>
        </p:nvSpPr>
        <p:spPr/>
        <p:txBody>
          <a:bodyPr/>
          <a:lstStyle/>
          <a:p>
            <a:pPr algn="ctr"/>
            <a:r>
              <a:rPr lang="en-US" dirty="0">
                <a:latin typeface="Lato" panose="020B0604020202020204" charset="0"/>
              </a:rPr>
              <a:t>U.S. fell dangerously behind – who?</a:t>
            </a:r>
          </a:p>
        </p:txBody>
      </p:sp>
      <p:pic>
        <p:nvPicPr>
          <p:cNvPr id="6" name="Picture 5">
            <a:extLst>
              <a:ext uri="{FF2B5EF4-FFF2-40B4-BE49-F238E27FC236}">
                <a16:creationId xmlns:a16="http://schemas.microsoft.com/office/drawing/2014/main" id="{4CB1375C-F0B6-49C4-A514-2A1593ED9D0C}"/>
              </a:ext>
            </a:extLst>
          </p:cNvPr>
          <p:cNvPicPr>
            <a:picLocks noChangeAspect="1"/>
          </p:cNvPicPr>
          <p:nvPr/>
        </p:nvPicPr>
        <p:blipFill>
          <a:blip r:embed="rId2"/>
          <a:stretch>
            <a:fillRect/>
          </a:stretch>
        </p:blipFill>
        <p:spPr>
          <a:xfrm>
            <a:off x="418654" y="1664369"/>
            <a:ext cx="5270973" cy="2707788"/>
          </a:xfrm>
          <a:prstGeom prst="rect">
            <a:avLst/>
          </a:prstGeom>
          <a:ln>
            <a:solidFill>
              <a:schemeClr val="tx1">
                <a:lumMod val="65000"/>
                <a:lumOff val="35000"/>
              </a:schemeClr>
            </a:solidFill>
          </a:ln>
        </p:spPr>
      </p:pic>
      <p:pic>
        <p:nvPicPr>
          <p:cNvPr id="9" name="Picture 8">
            <a:extLst>
              <a:ext uri="{FF2B5EF4-FFF2-40B4-BE49-F238E27FC236}">
                <a16:creationId xmlns:a16="http://schemas.microsoft.com/office/drawing/2014/main" id="{CAA92DF7-C992-49F5-84DD-CD046E993E0F}"/>
              </a:ext>
            </a:extLst>
          </p:cNvPr>
          <p:cNvPicPr/>
          <p:nvPr/>
        </p:nvPicPr>
        <p:blipFill rotWithShape="1">
          <a:blip r:embed="rId3">
            <a:extLst>
              <a:ext uri="{28A0092B-C50C-407E-A947-70E740481C1C}">
                <a14:useLocalDpi xmlns:a14="http://schemas.microsoft.com/office/drawing/2010/main" val="0"/>
              </a:ext>
            </a:extLst>
          </a:blip>
          <a:srcRect l="26938" t="3477" r="30895"/>
          <a:stretch/>
        </p:blipFill>
        <p:spPr bwMode="auto">
          <a:xfrm>
            <a:off x="5961291" y="1232899"/>
            <a:ext cx="3780055" cy="4024720"/>
          </a:xfrm>
          <a:prstGeom prst="rect">
            <a:avLst/>
          </a:prstGeom>
          <a:ln>
            <a:solidFill>
              <a:schemeClr val="accent4">
                <a:lumMod val="7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0792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D7E11-F9ED-47E1-9117-958688915560}"/>
              </a:ext>
            </a:extLst>
          </p:cNvPr>
          <p:cNvSpPr>
            <a:spLocks noGrp="1"/>
          </p:cNvSpPr>
          <p:nvPr>
            <p:ph type="title"/>
          </p:nvPr>
        </p:nvSpPr>
        <p:spPr>
          <a:xfrm>
            <a:off x="698500" y="304272"/>
            <a:ext cx="8763000" cy="525678"/>
          </a:xfrm>
        </p:spPr>
        <p:txBody>
          <a:bodyPr>
            <a:normAutofit fontScale="90000"/>
          </a:bodyPr>
          <a:lstStyle/>
          <a:p>
            <a:pPr algn="ctr"/>
            <a:r>
              <a:rPr lang="en-US" dirty="0">
                <a:solidFill>
                  <a:srgbClr val="173555"/>
                </a:solidFill>
                <a:latin typeface="Lato" panose="020B0604020202020204" charset="0"/>
              </a:rPr>
              <a:t>Who fell dangerously behind?</a:t>
            </a:r>
          </a:p>
        </p:txBody>
      </p:sp>
      <p:pic>
        <p:nvPicPr>
          <p:cNvPr id="4" name="Picture 3">
            <a:extLst>
              <a:ext uri="{FF2B5EF4-FFF2-40B4-BE49-F238E27FC236}">
                <a16:creationId xmlns:a16="http://schemas.microsoft.com/office/drawing/2014/main" id="{DF3E8A0F-577F-4F65-ADBD-B70C61644D56}"/>
              </a:ext>
            </a:extLst>
          </p:cNvPr>
          <p:cNvPicPr/>
          <p:nvPr/>
        </p:nvPicPr>
        <p:blipFill rotWithShape="1">
          <a:blip r:embed="rId2">
            <a:extLst>
              <a:ext uri="{28A0092B-C50C-407E-A947-70E740481C1C}">
                <a14:useLocalDpi xmlns:a14="http://schemas.microsoft.com/office/drawing/2010/main" val="0"/>
              </a:ext>
            </a:extLst>
          </a:blip>
          <a:srcRect l="36396" t="7815" r="37002" b="3393"/>
          <a:stretch/>
        </p:blipFill>
        <p:spPr bwMode="auto">
          <a:xfrm>
            <a:off x="3718103" y="985106"/>
            <a:ext cx="3013269" cy="4425622"/>
          </a:xfrm>
          <a:prstGeom prst="rect">
            <a:avLst/>
          </a:prstGeom>
          <a:ln>
            <a:solidFill>
              <a:srgbClr val="C00000"/>
            </a:solid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01660789-40E5-48F0-A14F-0D2A0FBF748C}"/>
              </a:ext>
            </a:extLst>
          </p:cNvPr>
          <p:cNvSpPr txBox="1"/>
          <p:nvPr/>
        </p:nvSpPr>
        <p:spPr>
          <a:xfrm>
            <a:off x="7658286" y="1234916"/>
            <a:ext cx="1577154" cy="954107"/>
          </a:xfrm>
          <a:prstGeom prst="rect">
            <a:avLst/>
          </a:prstGeom>
          <a:noFill/>
        </p:spPr>
        <p:txBody>
          <a:bodyPr wrap="square" rtlCol="0">
            <a:spAutoFit/>
          </a:bodyPr>
          <a:lstStyle/>
          <a:p>
            <a:pPr algn="ctr"/>
            <a:r>
              <a:rPr lang="en-US" sz="2800" b="1" dirty="0"/>
              <a:t>June 12, 2015</a:t>
            </a:r>
          </a:p>
        </p:txBody>
      </p:sp>
      <p:sp>
        <p:nvSpPr>
          <p:cNvPr id="6" name="Arrow: Down 5">
            <a:extLst>
              <a:ext uri="{FF2B5EF4-FFF2-40B4-BE49-F238E27FC236}">
                <a16:creationId xmlns:a16="http://schemas.microsoft.com/office/drawing/2014/main" id="{686F80DA-789B-4E37-A107-556304D41781}"/>
              </a:ext>
            </a:extLst>
          </p:cNvPr>
          <p:cNvSpPr/>
          <p:nvPr/>
        </p:nvSpPr>
        <p:spPr>
          <a:xfrm rot="16200000">
            <a:off x="7052092" y="1384381"/>
            <a:ext cx="334711" cy="655178"/>
          </a:xfrm>
          <a:prstGeom prst="downArrow">
            <a:avLst/>
          </a:prstGeom>
          <a:solidFill>
            <a:srgbClr val="FFC000"/>
          </a:solidFill>
          <a:ln>
            <a:solidFill>
              <a:srgbClr val="173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highlight>
                <a:srgbClr val="FF5050"/>
              </a:highlight>
            </a:endParaRPr>
          </a:p>
        </p:txBody>
      </p:sp>
    </p:spTree>
    <p:extLst>
      <p:ext uri="{BB962C8B-B14F-4D97-AF65-F5344CB8AC3E}">
        <p14:creationId xmlns:p14="http://schemas.microsoft.com/office/powerpoint/2010/main" val="382829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BAEC9-6A34-484F-B425-6DD9245FCDEB}"/>
              </a:ext>
            </a:extLst>
          </p:cNvPr>
          <p:cNvSpPr>
            <a:spLocks noGrp="1"/>
          </p:cNvSpPr>
          <p:nvPr>
            <p:ph type="title"/>
          </p:nvPr>
        </p:nvSpPr>
        <p:spPr>
          <a:xfrm>
            <a:off x="698500" y="304272"/>
            <a:ext cx="8763000" cy="418042"/>
          </a:xfrm>
        </p:spPr>
        <p:txBody>
          <a:bodyPr>
            <a:normAutofit fontScale="90000"/>
          </a:bodyPr>
          <a:lstStyle/>
          <a:p>
            <a:r>
              <a:rPr lang="en-US" dirty="0">
                <a:latin typeface="Lato" panose="020B0604020202020204" charset="0"/>
              </a:rPr>
              <a:t>Innumeracy</a:t>
            </a:r>
          </a:p>
        </p:txBody>
      </p:sp>
      <p:sp>
        <p:nvSpPr>
          <p:cNvPr id="5" name="TextBox 4">
            <a:extLst>
              <a:ext uri="{FF2B5EF4-FFF2-40B4-BE49-F238E27FC236}">
                <a16:creationId xmlns:a16="http://schemas.microsoft.com/office/drawing/2014/main" id="{C376D04B-CF9D-4984-848F-D34AD7DFB855}"/>
              </a:ext>
            </a:extLst>
          </p:cNvPr>
          <p:cNvSpPr txBox="1"/>
          <p:nvPr/>
        </p:nvSpPr>
        <p:spPr>
          <a:xfrm>
            <a:off x="5218967" y="410700"/>
            <a:ext cx="3921126" cy="220510"/>
          </a:xfrm>
          <a:prstGeom prst="rect">
            <a:avLst/>
          </a:prstGeom>
          <a:noFill/>
        </p:spPr>
        <p:txBody>
          <a:bodyPr wrap="square" rtlCol="0">
            <a:spAutoFit/>
          </a:bodyPr>
          <a:lstStyle/>
          <a:p>
            <a:r>
              <a:rPr lang="en-US" sz="833" dirty="0"/>
              <a:t>Base data source: </a:t>
            </a:r>
            <a:r>
              <a:rPr lang="en-US" sz="833" dirty="0">
                <a:hlinkClick r:id="rId2"/>
              </a:rPr>
              <a:t>https://coronavirus.jhu.edu/data/mortality</a:t>
            </a:r>
            <a:r>
              <a:rPr lang="en-US" sz="833" dirty="0"/>
              <a:t> May 12, 2020; 11:46 PM</a:t>
            </a:r>
          </a:p>
        </p:txBody>
      </p:sp>
      <p:graphicFrame>
        <p:nvGraphicFramePr>
          <p:cNvPr id="6" name="Table 5">
            <a:extLst>
              <a:ext uri="{FF2B5EF4-FFF2-40B4-BE49-F238E27FC236}">
                <a16:creationId xmlns:a16="http://schemas.microsoft.com/office/drawing/2014/main" id="{76D27719-A955-4806-952A-112508AF8836}"/>
              </a:ext>
            </a:extLst>
          </p:cNvPr>
          <p:cNvGraphicFramePr>
            <a:graphicFrameLocks noGrp="1"/>
          </p:cNvGraphicFramePr>
          <p:nvPr/>
        </p:nvGraphicFramePr>
        <p:xfrm>
          <a:off x="1123156" y="828742"/>
          <a:ext cx="7913689" cy="4822840"/>
        </p:xfrm>
        <a:graphic>
          <a:graphicData uri="http://schemas.openxmlformats.org/drawingml/2006/table">
            <a:tbl>
              <a:tblPr firstRow="1" firstCol="1" bandRow="1">
                <a:tableStyleId>{5C22544A-7EE6-4342-B048-85BDC9FD1C3A}</a:tableStyleId>
              </a:tblPr>
              <a:tblGrid>
                <a:gridCol w="2210400">
                  <a:extLst>
                    <a:ext uri="{9D8B030D-6E8A-4147-A177-3AD203B41FA5}">
                      <a16:colId xmlns:a16="http://schemas.microsoft.com/office/drawing/2014/main" val="2328511479"/>
                    </a:ext>
                  </a:extLst>
                </a:gridCol>
                <a:gridCol w="1585597">
                  <a:extLst>
                    <a:ext uri="{9D8B030D-6E8A-4147-A177-3AD203B41FA5}">
                      <a16:colId xmlns:a16="http://schemas.microsoft.com/office/drawing/2014/main" val="2009837558"/>
                    </a:ext>
                  </a:extLst>
                </a:gridCol>
                <a:gridCol w="1286778">
                  <a:extLst>
                    <a:ext uri="{9D8B030D-6E8A-4147-A177-3AD203B41FA5}">
                      <a16:colId xmlns:a16="http://schemas.microsoft.com/office/drawing/2014/main" val="2587259927"/>
                    </a:ext>
                  </a:extLst>
                </a:gridCol>
                <a:gridCol w="1158101">
                  <a:extLst>
                    <a:ext uri="{9D8B030D-6E8A-4147-A177-3AD203B41FA5}">
                      <a16:colId xmlns:a16="http://schemas.microsoft.com/office/drawing/2014/main" val="860344552"/>
                    </a:ext>
                  </a:extLst>
                </a:gridCol>
                <a:gridCol w="1672813">
                  <a:extLst>
                    <a:ext uri="{9D8B030D-6E8A-4147-A177-3AD203B41FA5}">
                      <a16:colId xmlns:a16="http://schemas.microsoft.com/office/drawing/2014/main" val="837969015"/>
                    </a:ext>
                  </a:extLst>
                </a:gridCol>
              </a:tblGrid>
              <a:tr h="219220">
                <a:tc>
                  <a:txBody>
                    <a:bodyPr/>
                    <a:lstStyle/>
                    <a:p>
                      <a:pPr marL="0" marR="0" algn="ctr">
                        <a:spcBef>
                          <a:spcPts val="0"/>
                        </a:spcBef>
                        <a:spcAft>
                          <a:spcPts val="0"/>
                        </a:spcAft>
                      </a:pPr>
                      <a:r>
                        <a:rPr lang="en-US" sz="1000" dirty="0">
                          <a:effectLst/>
                        </a:rPr>
                        <a:t>Country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Confirmed Cases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Deaths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Case-Fatality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Deaths/100k pop.</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tc>
                <a:extLst>
                  <a:ext uri="{0D108BD9-81ED-4DB2-BD59-A6C34878D82A}">
                    <a16:rowId xmlns:a16="http://schemas.microsoft.com/office/drawing/2014/main" val="3942230400"/>
                  </a:ext>
                </a:extLst>
              </a:tr>
              <a:tr h="219220">
                <a:tc>
                  <a:txBody>
                    <a:bodyPr/>
                    <a:lstStyle/>
                    <a:p>
                      <a:pPr marL="0" marR="0" algn="ctr">
                        <a:spcBef>
                          <a:spcPts val="0"/>
                        </a:spcBef>
                        <a:spcAft>
                          <a:spcPts val="0"/>
                        </a:spcAft>
                      </a:pPr>
                      <a:r>
                        <a:rPr lang="en-US" sz="1000" b="1" dirty="0">
                          <a:effectLst/>
                        </a:rPr>
                        <a:t>United States</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chemeClr val="accent2">
                        <a:lumMod val="75000"/>
                      </a:schemeClr>
                    </a:solidFill>
                  </a:tcPr>
                </a:tc>
                <a:tc>
                  <a:txBody>
                    <a:bodyPr/>
                    <a:lstStyle/>
                    <a:p>
                      <a:pPr marL="0" marR="0" algn="ctr">
                        <a:spcBef>
                          <a:spcPts val="0"/>
                        </a:spcBef>
                        <a:spcAft>
                          <a:spcPts val="0"/>
                        </a:spcAft>
                      </a:pPr>
                      <a:r>
                        <a:rPr lang="en-US" sz="1000" b="1" dirty="0">
                          <a:effectLst/>
                        </a:rPr>
                        <a:t>1,369,376</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chemeClr val="accent2">
                        <a:lumMod val="40000"/>
                        <a:lumOff val="60000"/>
                      </a:schemeClr>
                    </a:solidFill>
                  </a:tcPr>
                </a:tc>
                <a:tc>
                  <a:txBody>
                    <a:bodyPr/>
                    <a:lstStyle/>
                    <a:p>
                      <a:pPr marL="0" marR="0" algn="ctr">
                        <a:spcBef>
                          <a:spcPts val="0"/>
                        </a:spcBef>
                        <a:spcAft>
                          <a:spcPts val="0"/>
                        </a:spcAft>
                      </a:pPr>
                      <a:r>
                        <a:rPr lang="en-US" sz="1000" b="1" dirty="0">
                          <a:effectLst/>
                        </a:rPr>
                        <a:t>82,356</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chemeClr val="accent2">
                        <a:lumMod val="40000"/>
                        <a:lumOff val="60000"/>
                      </a:schemeClr>
                    </a:solidFill>
                  </a:tcPr>
                </a:tc>
                <a:tc>
                  <a:txBody>
                    <a:bodyPr/>
                    <a:lstStyle/>
                    <a:p>
                      <a:pPr marL="0" marR="0" algn="ctr">
                        <a:spcBef>
                          <a:spcPts val="0"/>
                        </a:spcBef>
                        <a:spcAft>
                          <a:spcPts val="0"/>
                        </a:spcAft>
                      </a:pPr>
                      <a:r>
                        <a:rPr lang="en-US" sz="1000" b="1" dirty="0">
                          <a:effectLst/>
                        </a:rPr>
                        <a:t>6.0%</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chemeClr val="accent2">
                        <a:lumMod val="40000"/>
                        <a:lumOff val="60000"/>
                      </a:schemeClr>
                    </a:solidFill>
                  </a:tcPr>
                </a:tc>
                <a:tc>
                  <a:txBody>
                    <a:bodyPr/>
                    <a:lstStyle/>
                    <a:p>
                      <a:pPr marL="0" marR="0" algn="ctr">
                        <a:spcBef>
                          <a:spcPts val="0"/>
                        </a:spcBef>
                        <a:spcAft>
                          <a:spcPts val="0"/>
                        </a:spcAft>
                      </a:pPr>
                      <a:r>
                        <a:rPr lang="en-US" sz="1000" b="1" dirty="0">
                          <a:effectLst/>
                        </a:rPr>
                        <a:t>25.17</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solidFill>
                      <a:schemeClr val="accent2">
                        <a:lumMod val="40000"/>
                        <a:lumOff val="60000"/>
                      </a:schemeClr>
                    </a:solidFill>
                  </a:tcPr>
                </a:tc>
                <a:extLst>
                  <a:ext uri="{0D108BD9-81ED-4DB2-BD59-A6C34878D82A}">
                    <a16:rowId xmlns:a16="http://schemas.microsoft.com/office/drawing/2014/main" val="824388063"/>
                  </a:ext>
                </a:extLst>
              </a:tr>
              <a:tr h="219220">
                <a:tc>
                  <a:txBody>
                    <a:bodyPr/>
                    <a:lstStyle/>
                    <a:p>
                      <a:pPr marL="0" marR="0" algn="ctr">
                        <a:spcBef>
                          <a:spcPts val="0"/>
                        </a:spcBef>
                        <a:spcAft>
                          <a:spcPts val="0"/>
                        </a:spcAft>
                      </a:pPr>
                      <a:r>
                        <a:rPr lang="en-US" sz="1000">
                          <a:effectLst/>
                        </a:rPr>
                        <a:t>United Kingdom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227,741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32,769</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rgbClr val="FFFFCC"/>
                    </a:solidFill>
                  </a:tcPr>
                </a:tc>
                <a:tc>
                  <a:txBody>
                    <a:bodyPr/>
                    <a:lstStyle/>
                    <a:p>
                      <a:pPr marL="0" marR="0" algn="ctr">
                        <a:spcBef>
                          <a:spcPts val="0"/>
                        </a:spcBef>
                        <a:spcAft>
                          <a:spcPts val="0"/>
                        </a:spcAft>
                      </a:pPr>
                      <a:r>
                        <a:rPr lang="en-US" sz="1000" dirty="0">
                          <a:effectLst/>
                        </a:rPr>
                        <a:t>14.4%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49.28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tc>
                <a:extLst>
                  <a:ext uri="{0D108BD9-81ED-4DB2-BD59-A6C34878D82A}">
                    <a16:rowId xmlns:a16="http://schemas.microsoft.com/office/drawing/2014/main" val="2571537042"/>
                  </a:ext>
                </a:extLst>
              </a:tr>
              <a:tr h="219220">
                <a:tc>
                  <a:txBody>
                    <a:bodyPr/>
                    <a:lstStyle/>
                    <a:p>
                      <a:pPr marL="0" marR="0" algn="ctr">
                        <a:spcBef>
                          <a:spcPts val="0"/>
                        </a:spcBef>
                        <a:spcAft>
                          <a:spcPts val="0"/>
                        </a:spcAft>
                      </a:pPr>
                      <a:r>
                        <a:rPr lang="en-US" sz="1000">
                          <a:effectLst/>
                        </a:rPr>
                        <a:t>Italy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221,216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30,911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rgbClr val="FFFFCC"/>
                    </a:solidFill>
                  </a:tcPr>
                </a:tc>
                <a:tc>
                  <a:txBody>
                    <a:bodyPr/>
                    <a:lstStyle/>
                    <a:p>
                      <a:pPr marL="0" marR="0" algn="ctr">
                        <a:spcBef>
                          <a:spcPts val="0"/>
                        </a:spcBef>
                        <a:spcAft>
                          <a:spcPts val="0"/>
                        </a:spcAft>
                      </a:pPr>
                      <a:r>
                        <a:rPr lang="en-US" sz="1000">
                          <a:effectLst/>
                        </a:rPr>
                        <a:t>14.0%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51.15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tc>
                <a:extLst>
                  <a:ext uri="{0D108BD9-81ED-4DB2-BD59-A6C34878D82A}">
                    <a16:rowId xmlns:a16="http://schemas.microsoft.com/office/drawing/2014/main" val="1583442672"/>
                  </a:ext>
                </a:extLst>
              </a:tr>
              <a:tr h="219220">
                <a:tc>
                  <a:txBody>
                    <a:bodyPr/>
                    <a:lstStyle/>
                    <a:p>
                      <a:pPr marL="0" marR="0" algn="ctr">
                        <a:spcBef>
                          <a:spcPts val="0"/>
                        </a:spcBef>
                        <a:spcAft>
                          <a:spcPts val="0"/>
                        </a:spcAft>
                      </a:pPr>
                      <a:r>
                        <a:rPr lang="en-US" sz="1000">
                          <a:effectLst/>
                        </a:rPr>
                        <a:t>France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178,349</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26,994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rgbClr val="FFFFCC"/>
                    </a:solidFill>
                  </a:tcPr>
                </a:tc>
                <a:tc>
                  <a:txBody>
                    <a:bodyPr/>
                    <a:lstStyle/>
                    <a:p>
                      <a:pPr marL="0" marR="0" algn="ctr">
                        <a:spcBef>
                          <a:spcPts val="0"/>
                        </a:spcBef>
                        <a:spcAft>
                          <a:spcPts val="0"/>
                        </a:spcAft>
                      </a:pPr>
                      <a:r>
                        <a:rPr lang="en-US" sz="1000">
                          <a:effectLst/>
                        </a:rPr>
                        <a:t>15.1%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40.30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tc>
                <a:extLst>
                  <a:ext uri="{0D108BD9-81ED-4DB2-BD59-A6C34878D82A}">
                    <a16:rowId xmlns:a16="http://schemas.microsoft.com/office/drawing/2014/main" val="4085053405"/>
                  </a:ext>
                </a:extLst>
              </a:tr>
              <a:tr h="219220">
                <a:tc>
                  <a:txBody>
                    <a:bodyPr/>
                    <a:lstStyle/>
                    <a:p>
                      <a:pPr marL="0" marR="0" algn="ctr">
                        <a:spcBef>
                          <a:spcPts val="0"/>
                        </a:spcBef>
                        <a:spcAft>
                          <a:spcPts val="0"/>
                        </a:spcAft>
                      </a:pPr>
                      <a:r>
                        <a:rPr lang="en-US" sz="1000">
                          <a:effectLst/>
                        </a:rPr>
                        <a:t>Spain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228,030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26,920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rgbClr val="FFFFCC"/>
                    </a:solidFill>
                  </a:tcPr>
                </a:tc>
                <a:tc>
                  <a:txBody>
                    <a:bodyPr/>
                    <a:lstStyle/>
                    <a:p>
                      <a:pPr marL="0" marR="0" algn="ctr">
                        <a:spcBef>
                          <a:spcPts val="0"/>
                        </a:spcBef>
                        <a:spcAft>
                          <a:spcPts val="0"/>
                        </a:spcAft>
                      </a:pPr>
                      <a:r>
                        <a:rPr lang="en-US" sz="1000">
                          <a:effectLst/>
                        </a:rPr>
                        <a:t>11.8%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57.62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tc>
                <a:extLst>
                  <a:ext uri="{0D108BD9-81ED-4DB2-BD59-A6C34878D82A}">
                    <a16:rowId xmlns:a16="http://schemas.microsoft.com/office/drawing/2014/main" val="367988449"/>
                  </a:ext>
                </a:extLst>
              </a:tr>
              <a:tr h="219220">
                <a:tc>
                  <a:txBody>
                    <a:bodyPr/>
                    <a:lstStyle/>
                    <a:p>
                      <a:pPr marL="0" marR="0" algn="ctr">
                        <a:spcBef>
                          <a:spcPts val="0"/>
                        </a:spcBef>
                        <a:spcAft>
                          <a:spcPts val="0"/>
                        </a:spcAft>
                      </a:pPr>
                      <a:r>
                        <a:rPr lang="en-US" sz="1000">
                          <a:effectLst/>
                        </a:rPr>
                        <a:t>Brazil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178,214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12,461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rgbClr val="FFFFCC"/>
                    </a:solidFill>
                  </a:tcPr>
                </a:tc>
                <a:tc>
                  <a:txBody>
                    <a:bodyPr/>
                    <a:lstStyle/>
                    <a:p>
                      <a:pPr marL="0" marR="0" algn="ctr">
                        <a:spcBef>
                          <a:spcPts val="0"/>
                        </a:spcBef>
                        <a:spcAft>
                          <a:spcPts val="0"/>
                        </a:spcAft>
                      </a:pPr>
                      <a:r>
                        <a:rPr lang="en-US" sz="1000" dirty="0">
                          <a:effectLst/>
                        </a:rPr>
                        <a:t>7.0%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5.95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tc>
                <a:extLst>
                  <a:ext uri="{0D108BD9-81ED-4DB2-BD59-A6C34878D82A}">
                    <a16:rowId xmlns:a16="http://schemas.microsoft.com/office/drawing/2014/main" val="3673304543"/>
                  </a:ext>
                </a:extLst>
              </a:tr>
              <a:tr h="219220">
                <a:tc>
                  <a:txBody>
                    <a:bodyPr/>
                    <a:lstStyle/>
                    <a:p>
                      <a:pPr marL="0" marR="0" algn="ctr">
                        <a:spcBef>
                          <a:spcPts val="0"/>
                        </a:spcBef>
                        <a:spcAft>
                          <a:spcPts val="0"/>
                        </a:spcAft>
                      </a:pPr>
                      <a:r>
                        <a:rPr lang="en-US" sz="1000">
                          <a:effectLst/>
                        </a:rPr>
                        <a:t>Belgium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53,779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8,761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rgbClr val="FFFFCC"/>
                    </a:solidFill>
                  </a:tcPr>
                </a:tc>
                <a:tc>
                  <a:txBody>
                    <a:bodyPr/>
                    <a:lstStyle/>
                    <a:p>
                      <a:pPr marL="0" marR="0" algn="ctr">
                        <a:spcBef>
                          <a:spcPts val="0"/>
                        </a:spcBef>
                        <a:spcAft>
                          <a:spcPts val="0"/>
                        </a:spcAft>
                      </a:pPr>
                      <a:r>
                        <a:rPr lang="en-US" sz="1000" dirty="0">
                          <a:effectLst/>
                        </a:rPr>
                        <a:t>16.3%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76.70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tc>
                <a:extLst>
                  <a:ext uri="{0D108BD9-81ED-4DB2-BD59-A6C34878D82A}">
                    <a16:rowId xmlns:a16="http://schemas.microsoft.com/office/drawing/2014/main" val="3964826963"/>
                  </a:ext>
                </a:extLst>
              </a:tr>
              <a:tr h="219220">
                <a:tc>
                  <a:txBody>
                    <a:bodyPr/>
                    <a:lstStyle/>
                    <a:p>
                      <a:pPr marL="0" marR="0" algn="ctr">
                        <a:spcBef>
                          <a:spcPts val="0"/>
                        </a:spcBef>
                        <a:spcAft>
                          <a:spcPts val="0"/>
                        </a:spcAft>
                      </a:pPr>
                      <a:r>
                        <a:rPr lang="en-US" sz="1000">
                          <a:effectLst/>
                        </a:rPr>
                        <a:t>Germany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173,171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7,738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rgbClr val="FFFFCC"/>
                    </a:solidFill>
                  </a:tcPr>
                </a:tc>
                <a:tc>
                  <a:txBody>
                    <a:bodyPr/>
                    <a:lstStyle/>
                    <a:p>
                      <a:pPr marL="0" marR="0" algn="ctr">
                        <a:spcBef>
                          <a:spcPts val="0"/>
                        </a:spcBef>
                        <a:spcAft>
                          <a:spcPts val="0"/>
                        </a:spcAft>
                      </a:pPr>
                      <a:r>
                        <a:rPr lang="en-US" sz="1000" dirty="0">
                          <a:effectLst/>
                        </a:rPr>
                        <a:t>4.5%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9.33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tc>
                <a:extLst>
                  <a:ext uri="{0D108BD9-81ED-4DB2-BD59-A6C34878D82A}">
                    <a16:rowId xmlns:a16="http://schemas.microsoft.com/office/drawing/2014/main" val="3891346994"/>
                  </a:ext>
                </a:extLst>
              </a:tr>
              <a:tr h="219220">
                <a:tc>
                  <a:txBody>
                    <a:bodyPr/>
                    <a:lstStyle/>
                    <a:p>
                      <a:pPr marL="0" marR="0" algn="ctr">
                        <a:spcBef>
                          <a:spcPts val="0"/>
                        </a:spcBef>
                        <a:spcAft>
                          <a:spcPts val="0"/>
                        </a:spcAft>
                      </a:pPr>
                      <a:r>
                        <a:rPr lang="en-US" sz="1000">
                          <a:effectLst/>
                        </a:rPr>
                        <a:t>Netherlands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43,183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5,529</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rgbClr val="FFFFCC"/>
                    </a:solidFill>
                  </a:tcPr>
                </a:tc>
                <a:tc>
                  <a:txBody>
                    <a:bodyPr/>
                    <a:lstStyle/>
                    <a:p>
                      <a:pPr marL="0" marR="0" algn="ctr">
                        <a:spcBef>
                          <a:spcPts val="0"/>
                        </a:spcBef>
                        <a:spcAft>
                          <a:spcPts val="0"/>
                        </a:spcAft>
                      </a:pPr>
                      <a:r>
                        <a:rPr lang="en-US" sz="1000" dirty="0">
                          <a:effectLst/>
                        </a:rPr>
                        <a:t>12.8%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32.09</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tc>
                <a:extLst>
                  <a:ext uri="{0D108BD9-81ED-4DB2-BD59-A6C34878D82A}">
                    <a16:rowId xmlns:a16="http://schemas.microsoft.com/office/drawing/2014/main" val="4213514305"/>
                  </a:ext>
                </a:extLst>
              </a:tr>
              <a:tr h="219220">
                <a:tc>
                  <a:txBody>
                    <a:bodyPr/>
                    <a:lstStyle/>
                    <a:p>
                      <a:pPr marL="0" marR="0" algn="ctr">
                        <a:spcBef>
                          <a:spcPts val="0"/>
                        </a:spcBef>
                        <a:spcAft>
                          <a:spcPts val="0"/>
                        </a:spcAft>
                      </a:pPr>
                      <a:r>
                        <a:rPr lang="en-US" sz="1000">
                          <a:effectLst/>
                        </a:rPr>
                        <a:t>Canada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72,419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5,300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rgbClr val="FFFFCC"/>
                    </a:solidFill>
                  </a:tcPr>
                </a:tc>
                <a:tc>
                  <a:txBody>
                    <a:bodyPr/>
                    <a:lstStyle/>
                    <a:p>
                      <a:pPr marL="0" marR="0" algn="ctr">
                        <a:spcBef>
                          <a:spcPts val="0"/>
                        </a:spcBef>
                        <a:spcAft>
                          <a:spcPts val="0"/>
                        </a:spcAft>
                      </a:pPr>
                      <a:r>
                        <a:rPr lang="en-US" sz="1000" dirty="0">
                          <a:effectLst/>
                        </a:rPr>
                        <a:t>7.3%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14.30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tc>
                <a:extLst>
                  <a:ext uri="{0D108BD9-81ED-4DB2-BD59-A6C34878D82A}">
                    <a16:rowId xmlns:a16="http://schemas.microsoft.com/office/drawing/2014/main" val="4066935896"/>
                  </a:ext>
                </a:extLst>
              </a:tr>
              <a:tr h="219220">
                <a:tc>
                  <a:txBody>
                    <a:bodyPr/>
                    <a:lstStyle/>
                    <a:p>
                      <a:pPr marL="0" marR="0" algn="ctr">
                        <a:spcBef>
                          <a:spcPts val="0"/>
                        </a:spcBef>
                        <a:spcAft>
                          <a:spcPts val="0"/>
                        </a:spcAft>
                      </a:pPr>
                      <a:r>
                        <a:rPr lang="en-US" sz="1000">
                          <a:effectLst/>
                        </a:rPr>
                        <a:t>China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84,018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4,637</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rgbClr val="FFFFCC"/>
                    </a:solidFill>
                  </a:tcPr>
                </a:tc>
                <a:tc>
                  <a:txBody>
                    <a:bodyPr/>
                    <a:lstStyle/>
                    <a:p>
                      <a:pPr marL="0" marR="0" algn="ctr">
                        <a:spcBef>
                          <a:spcPts val="0"/>
                        </a:spcBef>
                        <a:spcAft>
                          <a:spcPts val="0"/>
                        </a:spcAft>
                      </a:pPr>
                      <a:r>
                        <a:rPr lang="en-US" sz="1000" dirty="0">
                          <a:effectLst/>
                        </a:rPr>
                        <a:t>5.5%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0.33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tc>
                <a:extLst>
                  <a:ext uri="{0D108BD9-81ED-4DB2-BD59-A6C34878D82A}">
                    <a16:rowId xmlns:a16="http://schemas.microsoft.com/office/drawing/2014/main" val="2129206484"/>
                  </a:ext>
                </a:extLst>
              </a:tr>
              <a:tr h="219220">
                <a:tc>
                  <a:txBody>
                    <a:bodyPr/>
                    <a:lstStyle/>
                    <a:p>
                      <a:pPr marL="0" marR="0" algn="ctr">
                        <a:spcBef>
                          <a:spcPts val="0"/>
                        </a:spcBef>
                        <a:spcAft>
                          <a:spcPts val="0"/>
                        </a:spcAft>
                      </a:pPr>
                      <a:r>
                        <a:rPr lang="en-US" sz="1000">
                          <a:effectLst/>
                        </a:rPr>
                        <a:t>Mexico</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38,324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3,926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rgbClr val="FFFFCC"/>
                    </a:solidFill>
                  </a:tcPr>
                </a:tc>
                <a:tc>
                  <a:txBody>
                    <a:bodyPr/>
                    <a:lstStyle/>
                    <a:p>
                      <a:pPr marL="0" marR="0" algn="ctr">
                        <a:spcBef>
                          <a:spcPts val="0"/>
                        </a:spcBef>
                        <a:spcAft>
                          <a:spcPts val="0"/>
                        </a:spcAft>
                      </a:pPr>
                      <a:r>
                        <a:rPr lang="en-US" sz="1000" dirty="0">
                          <a:effectLst/>
                        </a:rPr>
                        <a:t>10.2%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3.11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tc>
                <a:extLst>
                  <a:ext uri="{0D108BD9-81ED-4DB2-BD59-A6C34878D82A}">
                    <a16:rowId xmlns:a16="http://schemas.microsoft.com/office/drawing/2014/main" val="3891593392"/>
                  </a:ext>
                </a:extLst>
              </a:tr>
              <a:tr h="219220">
                <a:tc>
                  <a:txBody>
                    <a:bodyPr/>
                    <a:lstStyle/>
                    <a:p>
                      <a:pPr marL="0" marR="0" algn="ctr">
                        <a:spcBef>
                          <a:spcPts val="0"/>
                        </a:spcBef>
                        <a:spcAft>
                          <a:spcPts val="0"/>
                        </a:spcAft>
                      </a:pPr>
                      <a:r>
                        <a:rPr lang="en-US" sz="1000">
                          <a:effectLst/>
                        </a:rPr>
                        <a:t>Sweden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27,272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3,313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rgbClr val="FFFFCC"/>
                    </a:solidFill>
                  </a:tcPr>
                </a:tc>
                <a:tc>
                  <a:txBody>
                    <a:bodyPr/>
                    <a:lstStyle/>
                    <a:p>
                      <a:pPr marL="0" marR="0" algn="ctr">
                        <a:spcBef>
                          <a:spcPts val="0"/>
                        </a:spcBef>
                        <a:spcAft>
                          <a:spcPts val="0"/>
                        </a:spcAft>
                      </a:pPr>
                      <a:r>
                        <a:rPr lang="en-US" sz="1000" dirty="0">
                          <a:effectLst/>
                        </a:rPr>
                        <a:t>12.1%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32.53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tc>
                <a:extLst>
                  <a:ext uri="{0D108BD9-81ED-4DB2-BD59-A6C34878D82A}">
                    <a16:rowId xmlns:a16="http://schemas.microsoft.com/office/drawing/2014/main" val="3296265577"/>
                  </a:ext>
                </a:extLst>
              </a:tr>
              <a:tr h="219220">
                <a:tc>
                  <a:txBody>
                    <a:bodyPr/>
                    <a:lstStyle/>
                    <a:p>
                      <a:pPr marL="0" marR="0" algn="ctr">
                        <a:spcBef>
                          <a:spcPts val="0"/>
                        </a:spcBef>
                        <a:spcAft>
                          <a:spcPts val="0"/>
                        </a:spcAft>
                      </a:pPr>
                      <a:r>
                        <a:rPr lang="en-US" sz="1000">
                          <a:effectLst/>
                        </a:rPr>
                        <a:t>India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74,292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2,415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rgbClr val="FFFFCC"/>
                    </a:solidFill>
                  </a:tcPr>
                </a:tc>
                <a:tc>
                  <a:txBody>
                    <a:bodyPr/>
                    <a:lstStyle/>
                    <a:p>
                      <a:pPr marL="0" marR="0" algn="ctr">
                        <a:spcBef>
                          <a:spcPts val="0"/>
                        </a:spcBef>
                        <a:spcAft>
                          <a:spcPts val="0"/>
                        </a:spcAft>
                      </a:pPr>
                      <a:r>
                        <a:rPr lang="en-US" sz="1000">
                          <a:effectLst/>
                        </a:rPr>
                        <a:t>3.3%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0.18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tc>
                <a:extLst>
                  <a:ext uri="{0D108BD9-81ED-4DB2-BD59-A6C34878D82A}">
                    <a16:rowId xmlns:a16="http://schemas.microsoft.com/office/drawing/2014/main" val="3066637829"/>
                  </a:ext>
                </a:extLst>
              </a:tr>
              <a:tr h="219220">
                <a:tc>
                  <a:txBody>
                    <a:bodyPr/>
                    <a:lstStyle/>
                    <a:p>
                      <a:pPr marL="0" marR="0" algn="ctr">
                        <a:spcBef>
                          <a:spcPts val="0"/>
                        </a:spcBef>
                        <a:spcAft>
                          <a:spcPts val="0"/>
                        </a:spcAft>
                      </a:pPr>
                      <a:r>
                        <a:rPr lang="en-US" sz="1000">
                          <a:effectLst/>
                        </a:rPr>
                        <a:t>Russia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232,243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2,116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rgbClr val="FFFFCC"/>
                    </a:solidFill>
                  </a:tcPr>
                </a:tc>
                <a:tc>
                  <a:txBody>
                    <a:bodyPr/>
                    <a:lstStyle/>
                    <a:p>
                      <a:pPr marL="0" marR="0" algn="ctr">
                        <a:spcBef>
                          <a:spcPts val="0"/>
                        </a:spcBef>
                        <a:spcAft>
                          <a:spcPts val="0"/>
                        </a:spcAft>
                      </a:pPr>
                      <a:r>
                        <a:rPr lang="en-US" sz="1000">
                          <a:effectLst/>
                        </a:rPr>
                        <a:t>0.9%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1.46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tc>
                <a:extLst>
                  <a:ext uri="{0D108BD9-81ED-4DB2-BD59-A6C34878D82A}">
                    <a16:rowId xmlns:a16="http://schemas.microsoft.com/office/drawing/2014/main" val="1359632475"/>
                  </a:ext>
                </a:extLst>
              </a:tr>
              <a:tr h="219220">
                <a:tc>
                  <a:txBody>
                    <a:bodyPr/>
                    <a:lstStyle/>
                    <a:p>
                      <a:pPr marL="0" marR="0" algn="ctr">
                        <a:spcBef>
                          <a:spcPts val="0"/>
                        </a:spcBef>
                        <a:spcAft>
                          <a:spcPts val="0"/>
                        </a:spcAft>
                      </a:pPr>
                      <a:r>
                        <a:rPr lang="en-US" sz="1000">
                          <a:effectLst/>
                        </a:rPr>
                        <a:t>Switzerland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30,380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1,867</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rgbClr val="FFFFCC"/>
                    </a:solidFill>
                  </a:tcPr>
                </a:tc>
                <a:tc>
                  <a:txBody>
                    <a:bodyPr/>
                    <a:lstStyle/>
                    <a:p>
                      <a:pPr marL="0" marR="0" algn="ctr">
                        <a:spcBef>
                          <a:spcPts val="0"/>
                        </a:spcBef>
                        <a:spcAft>
                          <a:spcPts val="0"/>
                        </a:spcAft>
                      </a:pPr>
                      <a:r>
                        <a:rPr lang="en-US" sz="1000">
                          <a:effectLst/>
                        </a:rPr>
                        <a:t>6.1%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21.92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tc>
                <a:extLst>
                  <a:ext uri="{0D108BD9-81ED-4DB2-BD59-A6C34878D82A}">
                    <a16:rowId xmlns:a16="http://schemas.microsoft.com/office/drawing/2014/main" val="616656143"/>
                  </a:ext>
                </a:extLst>
              </a:tr>
              <a:tr h="219220">
                <a:tc>
                  <a:txBody>
                    <a:bodyPr/>
                    <a:lstStyle/>
                    <a:p>
                      <a:pPr marL="0" marR="0" algn="ctr">
                        <a:spcBef>
                          <a:spcPts val="0"/>
                        </a:spcBef>
                        <a:spcAft>
                          <a:spcPts val="0"/>
                        </a:spcAft>
                      </a:pPr>
                      <a:r>
                        <a:rPr lang="en-US" sz="1000">
                          <a:effectLst/>
                        </a:rPr>
                        <a:t>Ireland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23,242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1,488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rgbClr val="FFFFCC"/>
                    </a:solidFill>
                  </a:tcPr>
                </a:tc>
                <a:tc>
                  <a:txBody>
                    <a:bodyPr/>
                    <a:lstStyle/>
                    <a:p>
                      <a:pPr marL="0" marR="0" algn="ctr">
                        <a:spcBef>
                          <a:spcPts val="0"/>
                        </a:spcBef>
                        <a:spcAft>
                          <a:spcPts val="0"/>
                        </a:spcAft>
                      </a:pPr>
                      <a:r>
                        <a:rPr lang="en-US" sz="1000">
                          <a:effectLst/>
                        </a:rPr>
                        <a:t>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30.66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tc>
                <a:extLst>
                  <a:ext uri="{0D108BD9-81ED-4DB2-BD59-A6C34878D82A}">
                    <a16:rowId xmlns:a16="http://schemas.microsoft.com/office/drawing/2014/main" val="456762424"/>
                  </a:ext>
                </a:extLst>
              </a:tr>
              <a:tr h="219220">
                <a:tc>
                  <a:txBody>
                    <a:bodyPr/>
                    <a:lstStyle/>
                    <a:p>
                      <a:pPr marL="0" marR="0" algn="ctr">
                        <a:spcBef>
                          <a:spcPts val="0"/>
                        </a:spcBef>
                        <a:spcAft>
                          <a:spcPts val="0"/>
                        </a:spcAft>
                      </a:pPr>
                      <a:r>
                        <a:rPr lang="en-US" sz="1000">
                          <a:effectLst/>
                        </a:rPr>
                        <a:t>Portugal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27,913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1,163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rgbClr val="FFFFCC"/>
                    </a:solidFill>
                  </a:tcPr>
                </a:tc>
                <a:tc>
                  <a:txBody>
                    <a:bodyPr/>
                    <a:lstStyle/>
                    <a:p>
                      <a:pPr marL="0" marR="0" algn="ctr">
                        <a:spcBef>
                          <a:spcPts val="0"/>
                        </a:spcBef>
                        <a:spcAft>
                          <a:spcPts val="0"/>
                        </a:spcAft>
                      </a:pPr>
                      <a:r>
                        <a:rPr lang="en-US" sz="1000">
                          <a:effectLst/>
                        </a:rPr>
                        <a:t>4.2%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11.31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tc>
                <a:extLst>
                  <a:ext uri="{0D108BD9-81ED-4DB2-BD59-A6C34878D82A}">
                    <a16:rowId xmlns:a16="http://schemas.microsoft.com/office/drawing/2014/main" val="4181620904"/>
                  </a:ext>
                </a:extLst>
              </a:tr>
              <a:tr h="219220">
                <a:tc>
                  <a:txBody>
                    <a:bodyPr/>
                    <a:lstStyle/>
                    <a:p>
                      <a:pPr marL="0" marR="0" algn="ctr">
                        <a:spcBef>
                          <a:spcPts val="0"/>
                        </a:spcBef>
                        <a:spcAft>
                          <a:spcPts val="0"/>
                        </a:spcAft>
                      </a:pPr>
                      <a:r>
                        <a:rPr lang="en-US" sz="1000">
                          <a:effectLst/>
                        </a:rPr>
                        <a:t>Philippines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11,350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751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rgbClr val="FFFFCC"/>
                    </a:solidFill>
                  </a:tcPr>
                </a:tc>
                <a:tc>
                  <a:txBody>
                    <a:bodyPr/>
                    <a:lstStyle/>
                    <a:p>
                      <a:pPr marL="0" marR="0" algn="ctr">
                        <a:spcBef>
                          <a:spcPts val="0"/>
                        </a:spcBef>
                        <a:spcAft>
                          <a:spcPts val="0"/>
                        </a:spcAft>
                      </a:pPr>
                      <a:r>
                        <a:rPr lang="en-US" sz="1000">
                          <a:effectLst/>
                        </a:rPr>
                        <a:t>6.6%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0.70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tc>
                <a:extLst>
                  <a:ext uri="{0D108BD9-81ED-4DB2-BD59-A6C34878D82A}">
                    <a16:rowId xmlns:a16="http://schemas.microsoft.com/office/drawing/2014/main" val="870490019"/>
                  </a:ext>
                </a:extLst>
              </a:tr>
              <a:tr h="219220">
                <a:tc>
                  <a:txBody>
                    <a:bodyPr/>
                    <a:lstStyle/>
                    <a:p>
                      <a:pPr marL="0" marR="0" algn="ctr">
                        <a:spcBef>
                          <a:spcPts val="0"/>
                        </a:spcBef>
                        <a:spcAft>
                          <a:spcPts val="0"/>
                        </a:spcAft>
                      </a:pPr>
                      <a:r>
                        <a:rPr lang="en-US" sz="1000">
                          <a:effectLst/>
                        </a:rPr>
                        <a:t>Japan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15,968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657</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rgbClr val="FFFFCC"/>
                    </a:solidFill>
                  </a:tcPr>
                </a:tc>
                <a:tc>
                  <a:txBody>
                    <a:bodyPr/>
                    <a:lstStyle/>
                    <a:p>
                      <a:pPr marL="0" marR="0" algn="ctr">
                        <a:spcBef>
                          <a:spcPts val="0"/>
                        </a:spcBef>
                        <a:spcAft>
                          <a:spcPts val="0"/>
                        </a:spcAft>
                      </a:pPr>
                      <a:r>
                        <a:rPr lang="en-US" sz="1000">
                          <a:effectLst/>
                        </a:rPr>
                        <a:t>4.1%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0.52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tc>
                <a:extLst>
                  <a:ext uri="{0D108BD9-81ED-4DB2-BD59-A6C34878D82A}">
                    <a16:rowId xmlns:a16="http://schemas.microsoft.com/office/drawing/2014/main" val="852334984"/>
                  </a:ext>
                </a:extLst>
              </a:tr>
              <a:tr h="219220">
                <a:tc>
                  <a:txBody>
                    <a:bodyPr/>
                    <a:lstStyle/>
                    <a:p>
                      <a:pPr marL="0" marR="0" algn="ctr">
                        <a:spcBef>
                          <a:spcPts val="0"/>
                        </a:spcBef>
                        <a:spcAft>
                          <a:spcPts val="0"/>
                        </a:spcAft>
                      </a:pPr>
                      <a:r>
                        <a:rPr lang="en-US" sz="1000">
                          <a:effectLst/>
                        </a:rPr>
                        <a:t>Denmark</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10,789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527</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rgbClr val="FFFFCC"/>
                    </a:solidFill>
                  </a:tcPr>
                </a:tc>
                <a:tc>
                  <a:txBody>
                    <a:bodyPr/>
                    <a:lstStyle/>
                    <a:p>
                      <a:pPr marL="0" marR="0" algn="ctr">
                        <a:spcBef>
                          <a:spcPts val="0"/>
                        </a:spcBef>
                        <a:spcAft>
                          <a:spcPts val="0"/>
                        </a:spcAft>
                      </a:pPr>
                      <a:r>
                        <a:rPr lang="en-US" sz="1000">
                          <a:effectLst/>
                        </a:rPr>
                        <a:t>4.9%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9.09</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tc>
                <a:extLst>
                  <a:ext uri="{0D108BD9-81ED-4DB2-BD59-A6C34878D82A}">
                    <a16:rowId xmlns:a16="http://schemas.microsoft.com/office/drawing/2014/main" val="3576790160"/>
                  </a:ext>
                </a:extLst>
              </a:tr>
            </a:tbl>
          </a:graphicData>
        </a:graphic>
      </p:graphicFrame>
    </p:spTree>
    <p:extLst>
      <p:ext uri="{BB962C8B-B14F-4D97-AF65-F5344CB8AC3E}">
        <p14:creationId xmlns:p14="http://schemas.microsoft.com/office/powerpoint/2010/main" val="478986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BAEC9-6A34-484F-B425-6DD9245FCDEB}"/>
              </a:ext>
            </a:extLst>
          </p:cNvPr>
          <p:cNvSpPr>
            <a:spLocks noGrp="1"/>
          </p:cNvSpPr>
          <p:nvPr>
            <p:ph type="title"/>
          </p:nvPr>
        </p:nvSpPr>
        <p:spPr>
          <a:xfrm>
            <a:off x="698500" y="304271"/>
            <a:ext cx="8763000" cy="441854"/>
          </a:xfrm>
        </p:spPr>
        <p:txBody>
          <a:bodyPr>
            <a:normAutofit fontScale="90000"/>
          </a:bodyPr>
          <a:lstStyle/>
          <a:p>
            <a:r>
              <a:rPr lang="en-US" dirty="0">
                <a:latin typeface="Lato" panose="020B0604020202020204" charset="0"/>
              </a:rPr>
              <a:t>Innumeracy</a:t>
            </a:r>
          </a:p>
        </p:txBody>
      </p:sp>
      <p:graphicFrame>
        <p:nvGraphicFramePr>
          <p:cNvPr id="3" name="Table 2">
            <a:extLst>
              <a:ext uri="{FF2B5EF4-FFF2-40B4-BE49-F238E27FC236}">
                <a16:creationId xmlns:a16="http://schemas.microsoft.com/office/drawing/2014/main" id="{EC67126C-DE75-46AC-979C-6F9B93075873}"/>
              </a:ext>
            </a:extLst>
          </p:cNvPr>
          <p:cNvGraphicFramePr>
            <a:graphicFrameLocks noGrp="1"/>
          </p:cNvGraphicFramePr>
          <p:nvPr/>
        </p:nvGraphicFramePr>
        <p:xfrm>
          <a:off x="1123156" y="852554"/>
          <a:ext cx="7913687" cy="4822840"/>
        </p:xfrm>
        <a:graphic>
          <a:graphicData uri="http://schemas.openxmlformats.org/drawingml/2006/table">
            <a:tbl>
              <a:tblPr firstRow="1" firstCol="1" bandRow="1">
                <a:tableStyleId>{5C22544A-7EE6-4342-B048-85BDC9FD1C3A}</a:tableStyleId>
              </a:tblPr>
              <a:tblGrid>
                <a:gridCol w="2230405">
                  <a:extLst>
                    <a:ext uri="{9D8B030D-6E8A-4147-A177-3AD203B41FA5}">
                      <a16:colId xmlns:a16="http://schemas.microsoft.com/office/drawing/2014/main" val="3415648207"/>
                    </a:ext>
                  </a:extLst>
                </a:gridCol>
                <a:gridCol w="1580035">
                  <a:extLst>
                    <a:ext uri="{9D8B030D-6E8A-4147-A177-3AD203B41FA5}">
                      <a16:colId xmlns:a16="http://schemas.microsoft.com/office/drawing/2014/main" val="1150224498"/>
                    </a:ext>
                  </a:extLst>
                </a:gridCol>
                <a:gridCol w="1282264">
                  <a:extLst>
                    <a:ext uri="{9D8B030D-6E8A-4147-A177-3AD203B41FA5}">
                      <a16:colId xmlns:a16="http://schemas.microsoft.com/office/drawing/2014/main" val="416742149"/>
                    </a:ext>
                  </a:extLst>
                </a:gridCol>
                <a:gridCol w="1154038">
                  <a:extLst>
                    <a:ext uri="{9D8B030D-6E8A-4147-A177-3AD203B41FA5}">
                      <a16:colId xmlns:a16="http://schemas.microsoft.com/office/drawing/2014/main" val="1691492741"/>
                    </a:ext>
                  </a:extLst>
                </a:gridCol>
                <a:gridCol w="1666945">
                  <a:extLst>
                    <a:ext uri="{9D8B030D-6E8A-4147-A177-3AD203B41FA5}">
                      <a16:colId xmlns:a16="http://schemas.microsoft.com/office/drawing/2014/main" val="1523533027"/>
                    </a:ext>
                  </a:extLst>
                </a:gridCol>
              </a:tblGrid>
              <a:tr h="219220">
                <a:tc>
                  <a:txBody>
                    <a:bodyPr/>
                    <a:lstStyle/>
                    <a:p>
                      <a:pPr marL="0" marR="0" algn="ctr">
                        <a:spcBef>
                          <a:spcPts val="0"/>
                        </a:spcBef>
                        <a:spcAft>
                          <a:spcPts val="0"/>
                        </a:spcAft>
                      </a:pPr>
                      <a:r>
                        <a:rPr lang="en-US" sz="1000" dirty="0">
                          <a:effectLst/>
                        </a:rPr>
                        <a:t>Country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Confirmed Cases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Deaths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Case-Fatality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Deaths/100k pop.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tc>
                <a:extLst>
                  <a:ext uri="{0D108BD9-81ED-4DB2-BD59-A6C34878D82A}">
                    <a16:rowId xmlns:a16="http://schemas.microsoft.com/office/drawing/2014/main" val="1851702532"/>
                  </a:ext>
                </a:extLst>
              </a:tr>
              <a:tr h="219220">
                <a:tc>
                  <a:txBody>
                    <a:bodyPr/>
                    <a:lstStyle/>
                    <a:p>
                      <a:pPr marL="0" marR="0" algn="ctr">
                        <a:spcBef>
                          <a:spcPts val="0"/>
                        </a:spcBef>
                        <a:spcAft>
                          <a:spcPts val="0"/>
                        </a:spcAft>
                      </a:pPr>
                      <a:r>
                        <a:rPr lang="en-US" sz="1000" dirty="0">
                          <a:effectLst/>
                        </a:rPr>
                        <a:t>Belgium</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53,779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8,761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16.3%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76.70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solidFill>
                      <a:srgbClr val="FFFFCC"/>
                    </a:solidFill>
                  </a:tcPr>
                </a:tc>
                <a:extLst>
                  <a:ext uri="{0D108BD9-81ED-4DB2-BD59-A6C34878D82A}">
                    <a16:rowId xmlns:a16="http://schemas.microsoft.com/office/drawing/2014/main" val="3440024172"/>
                  </a:ext>
                </a:extLst>
              </a:tr>
              <a:tr h="219220">
                <a:tc>
                  <a:txBody>
                    <a:bodyPr/>
                    <a:lstStyle/>
                    <a:p>
                      <a:pPr marL="0" marR="0" algn="ctr">
                        <a:spcBef>
                          <a:spcPts val="0"/>
                        </a:spcBef>
                        <a:spcAft>
                          <a:spcPts val="0"/>
                        </a:spcAft>
                      </a:pPr>
                      <a:r>
                        <a:rPr lang="en-US" sz="1000" dirty="0">
                          <a:effectLst/>
                        </a:rPr>
                        <a:t>Spain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228,030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26,920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11.8%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57.62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solidFill>
                      <a:srgbClr val="FFFFCC"/>
                    </a:solidFill>
                  </a:tcPr>
                </a:tc>
                <a:extLst>
                  <a:ext uri="{0D108BD9-81ED-4DB2-BD59-A6C34878D82A}">
                    <a16:rowId xmlns:a16="http://schemas.microsoft.com/office/drawing/2014/main" val="1510670780"/>
                  </a:ext>
                </a:extLst>
              </a:tr>
              <a:tr h="219220">
                <a:tc>
                  <a:txBody>
                    <a:bodyPr/>
                    <a:lstStyle/>
                    <a:p>
                      <a:pPr marL="0" marR="0" algn="ctr">
                        <a:spcBef>
                          <a:spcPts val="0"/>
                        </a:spcBef>
                        <a:spcAft>
                          <a:spcPts val="0"/>
                        </a:spcAft>
                      </a:pPr>
                      <a:r>
                        <a:rPr lang="en-US" sz="1000">
                          <a:effectLst/>
                        </a:rPr>
                        <a:t>Italy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221,216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30,911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14.0%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51.15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solidFill>
                      <a:srgbClr val="FFFFCC"/>
                    </a:solidFill>
                  </a:tcPr>
                </a:tc>
                <a:extLst>
                  <a:ext uri="{0D108BD9-81ED-4DB2-BD59-A6C34878D82A}">
                    <a16:rowId xmlns:a16="http://schemas.microsoft.com/office/drawing/2014/main" val="682755795"/>
                  </a:ext>
                </a:extLst>
              </a:tr>
              <a:tr h="219220">
                <a:tc>
                  <a:txBody>
                    <a:bodyPr/>
                    <a:lstStyle/>
                    <a:p>
                      <a:pPr marL="0" marR="0" algn="ctr">
                        <a:spcBef>
                          <a:spcPts val="0"/>
                        </a:spcBef>
                        <a:spcAft>
                          <a:spcPts val="0"/>
                        </a:spcAft>
                      </a:pPr>
                      <a:r>
                        <a:rPr lang="en-US" sz="1000">
                          <a:effectLst/>
                        </a:rPr>
                        <a:t>United Kingdom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227,741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32,769</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14.4%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49.28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solidFill>
                      <a:srgbClr val="FFFFCC"/>
                    </a:solidFill>
                  </a:tcPr>
                </a:tc>
                <a:extLst>
                  <a:ext uri="{0D108BD9-81ED-4DB2-BD59-A6C34878D82A}">
                    <a16:rowId xmlns:a16="http://schemas.microsoft.com/office/drawing/2014/main" val="1006626015"/>
                  </a:ext>
                </a:extLst>
              </a:tr>
              <a:tr h="219220">
                <a:tc>
                  <a:txBody>
                    <a:bodyPr/>
                    <a:lstStyle/>
                    <a:p>
                      <a:pPr marL="0" marR="0" algn="ctr">
                        <a:spcBef>
                          <a:spcPts val="0"/>
                        </a:spcBef>
                        <a:spcAft>
                          <a:spcPts val="0"/>
                        </a:spcAft>
                      </a:pPr>
                      <a:r>
                        <a:rPr lang="en-US" sz="1000">
                          <a:effectLst/>
                        </a:rPr>
                        <a:t>France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178,349</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26,994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15.1%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40.30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solidFill>
                      <a:srgbClr val="FFFFCC"/>
                    </a:solidFill>
                  </a:tcPr>
                </a:tc>
                <a:extLst>
                  <a:ext uri="{0D108BD9-81ED-4DB2-BD59-A6C34878D82A}">
                    <a16:rowId xmlns:a16="http://schemas.microsoft.com/office/drawing/2014/main" val="1003595715"/>
                  </a:ext>
                </a:extLst>
              </a:tr>
              <a:tr h="219220">
                <a:tc>
                  <a:txBody>
                    <a:bodyPr/>
                    <a:lstStyle/>
                    <a:p>
                      <a:pPr marL="0" marR="0" algn="ctr">
                        <a:spcBef>
                          <a:spcPts val="0"/>
                        </a:spcBef>
                        <a:spcAft>
                          <a:spcPts val="0"/>
                        </a:spcAft>
                      </a:pPr>
                      <a:r>
                        <a:rPr lang="en-US" sz="1000">
                          <a:effectLst/>
                        </a:rPr>
                        <a:t>Sweden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27,272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3,313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12.1%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32.53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solidFill>
                      <a:srgbClr val="FFFFCC"/>
                    </a:solidFill>
                  </a:tcPr>
                </a:tc>
                <a:extLst>
                  <a:ext uri="{0D108BD9-81ED-4DB2-BD59-A6C34878D82A}">
                    <a16:rowId xmlns:a16="http://schemas.microsoft.com/office/drawing/2014/main" val="3006689517"/>
                  </a:ext>
                </a:extLst>
              </a:tr>
              <a:tr h="219220">
                <a:tc>
                  <a:txBody>
                    <a:bodyPr/>
                    <a:lstStyle/>
                    <a:p>
                      <a:pPr marL="0" marR="0" algn="ctr">
                        <a:spcBef>
                          <a:spcPts val="0"/>
                        </a:spcBef>
                        <a:spcAft>
                          <a:spcPts val="0"/>
                        </a:spcAft>
                      </a:pPr>
                      <a:r>
                        <a:rPr lang="en-US" sz="1000">
                          <a:effectLst/>
                        </a:rPr>
                        <a:t>Netherlands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43,183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5,529</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12.8%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32.09</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solidFill>
                      <a:srgbClr val="FFFFCC"/>
                    </a:solidFill>
                  </a:tcPr>
                </a:tc>
                <a:extLst>
                  <a:ext uri="{0D108BD9-81ED-4DB2-BD59-A6C34878D82A}">
                    <a16:rowId xmlns:a16="http://schemas.microsoft.com/office/drawing/2014/main" val="806256463"/>
                  </a:ext>
                </a:extLst>
              </a:tr>
              <a:tr h="219220">
                <a:tc>
                  <a:txBody>
                    <a:bodyPr/>
                    <a:lstStyle/>
                    <a:p>
                      <a:pPr marL="0" marR="0" algn="ctr">
                        <a:spcBef>
                          <a:spcPts val="0"/>
                        </a:spcBef>
                        <a:spcAft>
                          <a:spcPts val="0"/>
                        </a:spcAft>
                      </a:pPr>
                      <a:r>
                        <a:rPr lang="en-US" sz="1000">
                          <a:effectLst/>
                        </a:rPr>
                        <a:t>Ireland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23,242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1,488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30.66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solidFill>
                      <a:srgbClr val="FFFFCC"/>
                    </a:solidFill>
                  </a:tcPr>
                </a:tc>
                <a:extLst>
                  <a:ext uri="{0D108BD9-81ED-4DB2-BD59-A6C34878D82A}">
                    <a16:rowId xmlns:a16="http://schemas.microsoft.com/office/drawing/2014/main" val="373187346"/>
                  </a:ext>
                </a:extLst>
              </a:tr>
              <a:tr h="219220">
                <a:tc>
                  <a:txBody>
                    <a:bodyPr/>
                    <a:lstStyle/>
                    <a:p>
                      <a:pPr marL="0" marR="0" algn="ctr">
                        <a:spcBef>
                          <a:spcPts val="0"/>
                        </a:spcBef>
                        <a:spcAft>
                          <a:spcPts val="0"/>
                        </a:spcAft>
                      </a:pPr>
                      <a:r>
                        <a:rPr lang="en-US" sz="1000" b="1" dirty="0">
                          <a:effectLst/>
                        </a:rPr>
                        <a:t>United States</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chemeClr val="accent2">
                        <a:lumMod val="75000"/>
                      </a:schemeClr>
                    </a:solidFill>
                  </a:tcPr>
                </a:tc>
                <a:tc>
                  <a:txBody>
                    <a:bodyPr/>
                    <a:lstStyle/>
                    <a:p>
                      <a:pPr marL="0" marR="0" algn="ctr">
                        <a:spcBef>
                          <a:spcPts val="0"/>
                        </a:spcBef>
                        <a:spcAft>
                          <a:spcPts val="0"/>
                        </a:spcAft>
                      </a:pPr>
                      <a:r>
                        <a:rPr lang="en-US" sz="1000" b="1" dirty="0">
                          <a:effectLst/>
                        </a:rPr>
                        <a:t>1,369,376</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chemeClr val="accent2">
                        <a:lumMod val="40000"/>
                        <a:lumOff val="60000"/>
                      </a:schemeClr>
                    </a:solidFill>
                  </a:tcPr>
                </a:tc>
                <a:tc>
                  <a:txBody>
                    <a:bodyPr/>
                    <a:lstStyle/>
                    <a:p>
                      <a:pPr marL="0" marR="0" algn="ctr">
                        <a:spcBef>
                          <a:spcPts val="0"/>
                        </a:spcBef>
                        <a:spcAft>
                          <a:spcPts val="0"/>
                        </a:spcAft>
                      </a:pPr>
                      <a:r>
                        <a:rPr lang="en-US" sz="1000" b="1" dirty="0">
                          <a:effectLst/>
                        </a:rPr>
                        <a:t>82,356</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chemeClr val="accent2">
                        <a:lumMod val="40000"/>
                        <a:lumOff val="60000"/>
                      </a:schemeClr>
                    </a:solidFill>
                  </a:tcPr>
                </a:tc>
                <a:tc>
                  <a:txBody>
                    <a:bodyPr/>
                    <a:lstStyle/>
                    <a:p>
                      <a:pPr marL="0" marR="0" algn="ctr">
                        <a:spcBef>
                          <a:spcPts val="0"/>
                        </a:spcBef>
                        <a:spcAft>
                          <a:spcPts val="0"/>
                        </a:spcAft>
                      </a:pPr>
                      <a:r>
                        <a:rPr lang="en-US" sz="1000" b="1" dirty="0">
                          <a:effectLst/>
                        </a:rPr>
                        <a:t>6.0%</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solidFill>
                      <a:schemeClr val="accent2">
                        <a:lumMod val="40000"/>
                        <a:lumOff val="60000"/>
                      </a:schemeClr>
                    </a:solidFill>
                  </a:tcPr>
                </a:tc>
                <a:tc>
                  <a:txBody>
                    <a:bodyPr/>
                    <a:lstStyle/>
                    <a:p>
                      <a:pPr marL="0" marR="0" algn="ctr">
                        <a:spcBef>
                          <a:spcPts val="0"/>
                        </a:spcBef>
                        <a:spcAft>
                          <a:spcPts val="0"/>
                        </a:spcAft>
                      </a:pPr>
                      <a:r>
                        <a:rPr lang="en-US" sz="1000" b="1" dirty="0">
                          <a:effectLst/>
                        </a:rPr>
                        <a:t>25.17</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solidFill>
                      <a:schemeClr val="accent2">
                        <a:lumMod val="40000"/>
                        <a:lumOff val="60000"/>
                      </a:schemeClr>
                    </a:solidFill>
                  </a:tcPr>
                </a:tc>
                <a:extLst>
                  <a:ext uri="{0D108BD9-81ED-4DB2-BD59-A6C34878D82A}">
                    <a16:rowId xmlns:a16="http://schemas.microsoft.com/office/drawing/2014/main" val="1142715664"/>
                  </a:ext>
                </a:extLst>
              </a:tr>
              <a:tr h="219220">
                <a:tc>
                  <a:txBody>
                    <a:bodyPr/>
                    <a:lstStyle/>
                    <a:p>
                      <a:pPr marL="0" marR="0" algn="ctr">
                        <a:spcBef>
                          <a:spcPts val="0"/>
                        </a:spcBef>
                        <a:spcAft>
                          <a:spcPts val="0"/>
                        </a:spcAft>
                      </a:pPr>
                      <a:r>
                        <a:rPr lang="en-US" sz="1000" dirty="0">
                          <a:effectLst/>
                        </a:rPr>
                        <a:t>Switzerland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30,380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1,867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6.1%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21.92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solidFill>
                      <a:srgbClr val="FFFFCC"/>
                    </a:solidFill>
                  </a:tcPr>
                </a:tc>
                <a:extLst>
                  <a:ext uri="{0D108BD9-81ED-4DB2-BD59-A6C34878D82A}">
                    <a16:rowId xmlns:a16="http://schemas.microsoft.com/office/drawing/2014/main" val="57727353"/>
                  </a:ext>
                </a:extLst>
              </a:tr>
              <a:tr h="219220">
                <a:tc>
                  <a:txBody>
                    <a:bodyPr/>
                    <a:lstStyle/>
                    <a:p>
                      <a:pPr marL="0" marR="0" algn="ctr">
                        <a:spcBef>
                          <a:spcPts val="0"/>
                        </a:spcBef>
                        <a:spcAft>
                          <a:spcPts val="0"/>
                        </a:spcAft>
                      </a:pPr>
                      <a:r>
                        <a:rPr lang="en-US" sz="1000">
                          <a:effectLst/>
                        </a:rPr>
                        <a:t>Canada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72,419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5,300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7.3%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14.30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solidFill>
                      <a:srgbClr val="FFFFCC"/>
                    </a:solidFill>
                  </a:tcPr>
                </a:tc>
                <a:extLst>
                  <a:ext uri="{0D108BD9-81ED-4DB2-BD59-A6C34878D82A}">
                    <a16:rowId xmlns:a16="http://schemas.microsoft.com/office/drawing/2014/main" val="2561830418"/>
                  </a:ext>
                </a:extLst>
              </a:tr>
              <a:tr h="219220">
                <a:tc>
                  <a:txBody>
                    <a:bodyPr/>
                    <a:lstStyle/>
                    <a:p>
                      <a:pPr marL="0" marR="0" algn="ctr">
                        <a:spcBef>
                          <a:spcPts val="0"/>
                        </a:spcBef>
                        <a:spcAft>
                          <a:spcPts val="0"/>
                        </a:spcAft>
                      </a:pPr>
                      <a:r>
                        <a:rPr lang="en-US" sz="1000">
                          <a:effectLst/>
                        </a:rPr>
                        <a:t>Portugal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27,913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1,163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4.2%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11.31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solidFill>
                      <a:srgbClr val="FFFFCC"/>
                    </a:solidFill>
                  </a:tcPr>
                </a:tc>
                <a:extLst>
                  <a:ext uri="{0D108BD9-81ED-4DB2-BD59-A6C34878D82A}">
                    <a16:rowId xmlns:a16="http://schemas.microsoft.com/office/drawing/2014/main" val="1711682771"/>
                  </a:ext>
                </a:extLst>
              </a:tr>
              <a:tr h="219220">
                <a:tc>
                  <a:txBody>
                    <a:bodyPr/>
                    <a:lstStyle/>
                    <a:p>
                      <a:pPr marL="0" marR="0" algn="ctr">
                        <a:spcBef>
                          <a:spcPts val="0"/>
                        </a:spcBef>
                        <a:spcAft>
                          <a:spcPts val="0"/>
                        </a:spcAft>
                      </a:pPr>
                      <a:r>
                        <a:rPr lang="en-US" sz="1000">
                          <a:effectLst/>
                        </a:rPr>
                        <a:t>Germany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173,171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7,738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4.5%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9.33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solidFill>
                      <a:srgbClr val="FFFFCC"/>
                    </a:solidFill>
                  </a:tcPr>
                </a:tc>
                <a:extLst>
                  <a:ext uri="{0D108BD9-81ED-4DB2-BD59-A6C34878D82A}">
                    <a16:rowId xmlns:a16="http://schemas.microsoft.com/office/drawing/2014/main" val="3975748389"/>
                  </a:ext>
                </a:extLst>
              </a:tr>
              <a:tr h="219220">
                <a:tc>
                  <a:txBody>
                    <a:bodyPr/>
                    <a:lstStyle/>
                    <a:p>
                      <a:pPr marL="0" marR="0" algn="ctr">
                        <a:spcBef>
                          <a:spcPts val="0"/>
                        </a:spcBef>
                        <a:spcAft>
                          <a:spcPts val="0"/>
                        </a:spcAft>
                      </a:pPr>
                      <a:r>
                        <a:rPr lang="en-US" sz="1000">
                          <a:effectLst/>
                        </a:rPr>
                        <a:t>Denmark</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10,789</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527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4.9%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9.09</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solidFill>
                      <a:srgbClr val="FFFFCC"/>
                    </a:solidFill>
                  </a:tcPr>
                </a:tc>
                <a:extLst>
                  <a:ext uri="{0D108BD9-81ED-4DB2-BD59-A6C34878D82A}">
                    <a16:rowId xmlns:a16="http://schemas.microsoft.com/office/drawing/2014/main" val="2167230121"/>
                  </a:ext>
                </a:extLst>
              </a:tr>
              <a:tr h="219220">
                <a:tc>
                  <a:txBody>
                    <a:bodyPr/>
                    <a:lstStyle/>
                    <a:p>
                      <a:pPr marL="0" marR="0" algn="ctr">
                        <a:spcBef>
                          <a:spcPts val="0"/>
                        </a:spcBef>
                        <a:spcAft>
                          <a:spcPts val="0"/>
                        </a:spcAft>
                      </a:pPr>
                      <a:r>
                        <a:rPr lang="en-US" sz="1000">
                          <a:effectLst/>
                        </a:rPr>
                        <a:t>Brazil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178,214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12,461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7.0%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5.95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solidFill>
                      <a:srgbClr val="FFFFCC"/>
                    </a:solidFill>
                  </a:tcPr>
                </a:tc>
                <a:extLst>
                  <a:ext uri="{0D108BD9-81ED-4DB2-BD59-A6C34878D82A}">
                    <a16:rowId xmlns:a16="http://schemas.microsoft.com/office/drawing/2014/main" val="3654196450"/>
                  </a:ext>
                </a:extLst>
              </a:tr>
              <a:tr h="219220">
                <a:tc>
                  <a:txBody>
                    <a:bodyPr/>
                    <a:lstStyle/>
                    <a:p>
                      <a:pPr marL="0" marR="0" algn="ctr">
                        <a:spcBef>
                          <a:spcPts val="0"/>
                        </a:spcBef>
                        <a:spcAft>
                          <a:spcPts val="0"/>
                        </a:spcAft>
                      </a:pPr>
                      <a:r>
                        <a:rPr lang="en-US" sz="1000">
                          <a:effectLst/>
                        </a:rPr>
                        <a:t>Mexico</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38,324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3,926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10.2%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3.11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solidFill>
                      <a:srgbClr val="FFFFCC"/>
                    </a:solidFill>
                  </a:tcPr>
                </a:tc>
                <a:extLst>
                  <a:ext uri="{0D108BD9-81ED-4DB2-BD59-A6C34878D82A}">
                    <a16:rowId xmlns:a16="http://schemas.microsoft.com/office/drawing/2014/main" val="2267061267"/>
                  </a:ext>
                </a:extLst>
              </a:tr>
              <a:tr h="219220">
                <a:tc>
                  <a:txBody>
                    <a:bodyPr/>
                    <a:lstStyle/>
                    <a:p>
                      <a:pPr marL="0" marR="0" algn="ctr">
                        <a:spcBef>
                          <a:spcPts val="0"/>
                        </a:spcBef>
                        <a:spcAft>
                          <a:spcPts val="0"/>
                        </a:spcAft>
                      </a:pPr>
                      <a:r>
                        <a:rPr lang="en-US" sz="1000">
                          <a:effectLst/>
                        </a:rPr>
                        <a:t>Russia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232,243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2,116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0.9%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1.46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solidFill>
                      <a:srgbClr val="FFFFCC"/>
                    </a:solidFill>
                  </a:tcPr>
                </a:tc>
                <a:extLst>
                  <a:ext uri="{0D108BD9-81ED-4DB2-BD59-A6C34878D82A}">
                    <a16:rowId xmlns:a16="http://schemas.microsoft.com/office/drawing/2014/main" val="1137108130"/>
                  </a:ext>
                </a:extLst>
              </a:tr>
              <a:tr h="219220">
                <a:tc>
                  <a:txBody>
                    <a:bodyPr/>
                    <a:lstStyle/>
                    <a:p>
                      <a:pPr marL="0" marR="0" algn="ctr">
                        <a:spcBef>
                          <a:spcPts val="0"/>
                        </a:spcBef>
                        <a:spcAft>
                          <a:spcPts val="0"/>
                        </a:spcAft>
                      </a:pPr>
                      <a:r>
                        <a:rPr lang="en-US" sz="1000">
                          <a:effectLst/>
                        </a:rPr>
                        <a:t>Philippines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11,350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751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6.6%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0.70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solidFill>
                      <a:srgbClr val="FFFFCC"/>
                    </a:solidFill>
                  </a:tcPr>
                </a:tc>
                <a:extLst>
                  <a:ext uri="{0D108BD9-81ED-4DB2-BD59-A6C34878D82A}">
                    <a16:rowId xmlns:a16="http://schemas.microsoft.com/office/drawing/2014/main" val="3271261450"/>
                  </a:ext>
                </a:extLst>
              </a:tr>
              <a:tr h="219220">
                <a:tc>
                  <a:txBody>
                    <a:bodyPr/>
                    <a:lstStyle/>
                    <a:p>
                      <a:pPr marL="0" marR="0" algn="ctr">
                        <a:spcBef>
                          <a:spcPts val="0"/>
                        </a:spcBef>
                        <a:spcAft>
                          <a:spcPts val="0"/>
                        </a:spcAft>
                      </a:pPr>
                      <a:r>
                        <a:rPr lang="en-US" sz="1000">
                          <a:effectLst/>
                        </a:rPr>
                        <a:t>Japan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15,968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657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4.1%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0.52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solidFill>
                      <a:srgbClr val="FFFFCC"/>
                    </a:solidFill>
                  </a:tcPr>
                </a:tc>
                <a:extLst>
                  <a:ext uri="{0D108BD9-81ED-4DB2-BD59-A6C34878D82A}">
                    <a16:rowId xmlns:a16="http://schemas.microsoft.com/office/drawing/2014/main" val="3475348129"/>
                  </a:ext>
                </a:extLst>
              </a:tr>
              <a:tr h="219220">
                <a:tc>
                  <a:txBody>
                    <a:bodyPr/>
                    <a:lstStyle/>
                    <a:p>
                      <a:pPr marL="0" marR="0" algn="ctr">
                        <a:spcBef>
                          <a:spcPts val="0"/>
                        </a:spcBef>
                        <a:spcAft>
                          <a:spcPts val="0"/>
                        </a:spcAft>
                      </a:pPr>
                      <a:r>
                        <a:rPr lang="en-US" sz="1000">
                          <a:effectLst/>
                        </a:rPr>
                        <a:t>China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84,018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4,637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5.5%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0.33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solidFill>
                      <a:srgbClr val="FFFFCC"/>
                    </a:solidFill>
                  </a:tcPr>
                </a:tc>
                <a:extLst>
                  <a:ext uri="{0D108BD9-81ED-4DB2-BD59-A6C34878D82A}">
                    <a16:rowId xmlns:a16="http://schemas.microsoft.com/office/drawing/2014/main" val="1220368360"/>
                  </a:ext>
                </a:extLst>
              </a:tr>
              <a:tr h="219220">
                <a:tc>
                  <a:txBody>
                    <a:bodyPr/>
                    <a:lstStyle/>
                    <a:p>
                      <a:pPr marL="0" marR="0" algn="ctr">
                        <a:spcBef>
                          <a:spcPts val="0"/>
                        </a:spcBef>
                        <a:spcAft>
                          <a:spcPts val="0"/>
                        </a:spcAft>
                      </a:pPr>
                      <a:r>
                        <a:rPr lang="en-US" sz="1000">
                          <a:effectLst/>
                        </a:rPr>
                        <a:t>India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74,292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2,415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a:effectLst/>
                        </a:rPr>
                        <a:t>3.3%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44547" marT="33410" marB="33410" anchor="ctr"/>
                </a:tc>
                <a:tc>
                  <a:txBody>
                    <a:bodyPr/>
                    <a:lstStyle/>
                    <a:p>
                      <a:pPr marL="0" marR="0" algn="ctr">
                        <a:spcBef>
                          <a:spcPts val="0"/>
                        </a:spcBef>
                        <a:spcAft>
                          <a:spcPts val="0"/>
                        </a:spcAft>
                      </a:pPr>
                      <a:r>
                        <a:rPr lang="en-US" sz="1000" dirty="0">
                          <a:effectLst/>
                        </a:rPr>
                        <a:t>0.18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33410" marB="33410" anchor="ctr">
                    <a:solidFill>
                      <a:srgbClr val="FFFFCC"/>
                    </a:solidFill>
                  </a:tcPr>
                </a:tc>
                <a:extLst>
                  <a:ext uri="{0D108BD9-81ED-4DB2-BD59-A6C34878D82A}">
                    <a16:rowId xmlns:a16="http://schemas.microsoft.com/office/drawing/2014/main" val="3644202428"/>
                  </a:ext>
                </a:extLst>
              </a:tr>
            </a:tbl>
          </a:graphicData>
        </a:graphic>
      </p:graphicFrame>
      <p:sp>
        <p:nvSpPr>
          <p:cNvPr id="5" name="TextBox 4">
            <a:extLst>
              <a:ext uri="{FF2B5EF4-FFF2-40B4-BE49-F238E27FC236}">
                <a16:creationId xmlns:a16="http://schemas.microsoft.com/office/drawing/2014/main" id="{8B8CFB69-285A-426E-9E57-7A985C778865}"/>
              </a:ext>
            </a:extLst>
          </p:cNvPr>
          <p:cNvSpPr txBox="1"/>
          <p:nvPr/>
        </p:nvSpPr>
        <p:spPr>
          <a:xfrm>
            <a:off x="5115717" y="410700"/>
            <a:ext cx="3921126" cy="220510"/>
          </a:xfrm>
          <a:prstGeom prst="rect">
            <a:avLst/>
          </a:prstGeom>
          <a:noFill/>
        </p:spPr>
        <p:txBody>
          <a:bodyPr wrap="square" rtlCol="0">
            <a:spAutoFit/>
          </a:bodyPr>
          <a:lstStyle/>
          <a:p>
            <a:r>
              <a:rPr lang="en-US" sz="833" dirty="0"/>
              <a:t>Base data source: </a:t>
            </a:r>
            <a:r>
              <a:rPr lang="en-US" sz="833" dirty="0">
                <a:hlinkClick r:id="rId2"/>
              </a:rPr>
              <a:t>https://coronavirus.jhu.edu/data/mortality</a:t>
            </a:r>
            <a:r>
              <a:rPr lang="en-US" sz="833" dirty="0"/>
              <a:t> May 12, 2020; 11:46 PM</a:t>
            </a:r>
          </a:p>
        </p:txBody>
      </p:sp>
    </p:spTree>
    <p:extLst>
      <p:ext uri="{BB962C8B-B14F-4D97-AF65-F5344CB8AC3E}">
        <p14:creationId xmlns:p14="http://schemas.microsoft.com/office/powerpoint/2010/main" val="1803866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64BDB-EE93-4963-82EF-315B00CCCF91}"/>
              </a:ext>
            </a:extLst>
          </p:cNvPr>
          <p:cNvSpPr>
            <a:spLocks noGrp="1"/>
          </p:cNvSpPr>
          <p:nvPr>
            <p:ph type="title"/>
          </p:nvPr>
        </p:nvSpPr>
        <p:spPr>
          <a:xfrm>
            <a:off x="698500" y="304272"/>
            <a:ext cx="8763000" cy="364150"/>
          </a:xfrm>
        </p:spPr>
        <p:txBody>
          <a:bodyPr>
            <a:normAutofit fontScale="90000"/>
          </a:bodyPr>
          <a:lstStyle/>
          <a:p>
            <a:r>
              <a:rPr lang="en-US" dirty="0">
                <a:latin typeface="Lato" panose="020B0604020202020204" charset="0"/>
              </a:rPr>
              <a:t>Innumeracy</a:t>
            </a:r>
          </a:p>
        </p:txBody>
      </p:sp>
      <p:graphicFrame>
        <p:nvGraphicFramePr>
          <p:cNvPr id="4" name="Table 4">
            <a:extLst>
              <a:ext uri="{FF2B5EF4-FFF2-40B4-BE49-F238E27FC236}">
                <a16:creationId xmlns:a16="http://schemas.microsoft.com/office/drawing/2014/main" id="{CEC053DF-641F-4B5D-A9DA-DCAA9A44CC5B}"/>
              </a:ext>
            </a:extLst>
          </p:cNvPr>
          <p:cNvGraphicFramePr>
            <a:graphicFrameLocks noGrp="1"/>
          </p:cNvGraphicFramePr>
          <p:nvPr>
            <p:ph idx="1"/>
          </p:nvPr>
        </p:nvGraphicFramePr>
        <p:xfrm>
          <a:off x="1146968" y="774850"/>
          <a:ext cx="7866066" cy="4828080"/>
        </p:xfrm>
        <a:graphic>
          <a:graphicData uri="http://schemas.openxmlformats.org/drawingml/2006/table">
            <a:tbl>
              <a:tblPr firstRow="1" bandRow="1">
                <a:tableStyleId>{5C22544A-7EE6-4342-B048-85BDC9FD1C3A}</a:tableStyleId>
              </a:tblPr>
              <a:tblGrid>
                <a:gridCol w="1311011">
                  <a:extLst>
                    <a:ext uri="{9D8B030D-6E8A-4147-A177-3AD203B41FA5}">
                      <a16:colId xmlns:a16="http://schemas.microsoft.com/office/drawing/2014/main" val="1243150769"/>
                    </a:ext>
                  </a:extLst>
                </a:gridCol>
                <a:gridCol w="1311011">
                  <a:extLst>
                    <a:ext uri="{9D8B030D-6E8A-4147-A177-3AD203B41FA5}">
                      <a16:colId xmlns:a16="http://schemas.microsoft.com/office/drawing/2014/main" val="3149824567"/>
                    </a:ext>
                  </a:extLst>
                </a:gridCol>
                <a:gridCol w="1311011">
                  <a:extLst>
                    <a:ext uri="{9D8B030D-6E8A-4147-A177-3AD203B41FA5}">
                      <a16:colId xmlns:a16="http://schemas.microsoft.com/office/drawing/2014/main" val="315848261"/>
                    </a:ext>
                  </a:extLst>
                </a:gridCol>
                <a:gridCol w="1311011">
                  <a:extLst>
                    <a:ext uri="{9D8B030D-6E8A-4147-A177-3AD203B41FA5}">
                      <a16:colId xmlns:a16="http://schemas.microsoft.com/office/drawing/2014/main" val="67685196"/>
                    </a:ext>
                  </a:extLst>
                </a:gridCol>
                <a:gridCol w="1311011">
                  <a:extLst>
                    <a:ext uri="{9D8B030D-6E8A-4147-A177-3AD203B41FA5}">
                      <a16:colId xmlns:a16="http://schemas.microsoft.com/office/drawing/2014/main" val="160202095"/>
                    </a:ext>
                  </a:extLst>
                </a:gridCol>
                <a:gridCol w="1311011">
                  <a:extLst>
                    <a:ext uri="{9D8B030D-6E8A-4147-A177-3AD203B41FA5}">
                      <a16:colId xmlns:a16="http://schemas.microsoft.com/office/drawing/2014/main" val="3253442553"/>
                    </a:ext>
                  </a:extLst>
                </a:gridCol>
              </a:tblGrid>
              <a:tr h="241404">
                <a:tc>
                  <a:txBody>
                    <a:bodyPr/>
                    <a:lstStyle/>
                    <a:p>
                      <a:pPr algn="ctr" fontAlgn="b"/>
                      <a:r>
                        <a:rPr lang="en-US" sz="900" b="1" i="0" u="none" strike="noStrike" dirty="0">
                          <a:solidFill>
                            <a:schemeClr val="bg1"/>
                          </a:solidFill>
                          <a:effectLst/>
                          <a:latin typeface="Calibri" panose="020F0502020204030204" pitchFamily="34" charset="0"/>
                        </a:rPr>
                        <a:t>Country</a:t>
                      </a:r>
                    </a:p>
                  </a:txBody>
                  <a:tcPr marL="7938" marR="7938" marT="7938" marB="0" anchor="ctr"/>
                </a:tc>
                <a:tc>
                  <a:txBody>
                    <a:bodyPr/>
                    <a:lstStyle/>
                    <a:p>
                      <a:pPr algn="ctr" fontAlgn="b"/>
                      <a:r>
                        <a:rPr lang="en-US" sz="900" b="1" i="0" u="none" strike="noStrike" dirty="0">
                          <a:solidFill>
                            <a:schemeClr val="bg1"/>
                          </a:solidFill>
                          <a:effectLst/>
                          <a:latin typeface="Calibri" panose="020F0502020204030204" pitchFamily="34" charset="0"/>
                        </a:rPr>
                        <a:t>Population (Millions)</a:t>
                      </a:r>
                    </a:p>
                  </a:txBody>
                  <a:tcPr marL="7938" marR="7938" marT="7938" marB="0" anchor="ctr"/>
                </a:tc>
                <a:tc>
                  <a:txBody>
                    <a:bodyPr/>
                    <a:lstStyle/>
                    <a:p>
                      <a:pPr algn="ctr" fontAlgn="b"/>
                      <a:r>
                        <a:rPr lang="en-US" sz="900" b="1" i="0" u="none" strike="noStrike" dirty="0">
                          <a:solidFill>
                            <a:schemeClr val="bg1"/>
                          </a:solidFill>
                          <a:effectLst/>
                          <a:latin typeface="Calibri" panose="020F0502020204030204" pitchFamily="34" charset="0"/>
                        </a:rPr>
                        <a:t>Area (M </a:t>
                      </a:r>
                      <a:r>
                        <a:rPr lang="en-US" sz="900" b="1" i="0" u="none" strike="noStrike" dirty="0" err="1">
                          <a:solidFill>
                            <a:schemeClr val="bg1"/>
                          </a:solidFill>
                          <a:effectLst/>
                          <a:latin typeface="Calibri" panose="020F0502020204030204" pitchFamily="34" charset="0"/>
                        </a:rPr>
                        <a:t>Sq</a:t>
                      </a:r>
                      <a:r>
                        <a:rPr lang="en-US" sz="900" b="1" i="0" u="none" strike="noStrike" dirty="0">
                          <a:solidFill>
                            <a:schemeClr val="bg1"/>
                          </a:solidFill>
                          <a:effectLst/>
                          <a:latin typeface="Calibri" panose="020F0502020204030204" pitchFamily="34" charset="0"/>
                        </a:rPr>
                        <a:t> Mi)</a:t>
                      </a:r>
                    </a:p>
                  </a:txBody>
                  <a:tcPr marL="7938" marR="7938" marT="7938" marB="0" anchor="ctr"/>
                </a:tc>
                <a:tc>
                  <a:txBody>
                    <a:bodyPr/>
                    <a:lstStyle/>
                    <a:p>
                      <a:pPr algn="ctr" fontAlgn="b"/>
                      <a:r>
                        <a:rPr lang="en-US" sz="900" b="1" i="0" u="none" strike="noStrike" dirty="0">
                          <a:solidFill>
                            <a:schemeClr val="bg1"/>
                          </a:solidFill>
                          <a:effectLst/>
                          <a:latin typeface="Calibri" panose="020F0502020204030204" pitchFamily="34" charset="0"/>
                        </a:rPr>
                        <a:t>Number of Infections</a:t>
                      </a:r>
                    </a:p>
                  </a:txBody>
                  <a:tcPr marL="7938" marR="7938" marT="7938" marB="0" anchor="ctr"/>
                </a:tc>
                <a:tc>
                  <a:txBody>
                    <a:bodyPr/>
                    <a:lstStyle/>
                    <a:p>
                      <a:pPr algn="ctr" fontAlgn="b"/>
                      <a:r>
                        <a:rPr lang="en-US" sz="900" b="1" i="0" u="none" strike="noStrike" dirty="0">
                          <a:solidFill>
                            <a:schemeClr val="bg1"/>
                          </a:solidFill>
                          <a:effectLst/>
                          <a:latin typeface="Calibri" panose="020F0502020204030204" pitchFamily="34" charset="0"/>
                        </a:rPr>
                        <a:t>Number of Deaths</a:t>
                      </a:r>
                    </a:p>
                  </a:txBody>
                  <a:tcPr marL="7938" marR="7938" marT="7938" marB="0" anchor="ctr"/>
                </a:tc>
                <a:tc>
                  <a:txBody>
                    <a:bodyPr/>
                    <a:lstStyle/>
                    <a:p>
                      <a:pPr algn="ctr" fontAlgn="b"/>
                      <a:r>
                        <a:rPr lang="en-US" sz="900" b="1" i="0" u="none" strike="noStrike" dirty="0">
                          <a:solidFill>
                            <a:schemeClr val="bg1"/>
                          </a:solidFill>
                          <a:effectLst/>
                          <a:latin typeface="Calibri" panose="020F0502020204030204" pitchFamily="34" charset="0"/>
                        </a:rPr>
                        <a:t>Deaths/M pop/M </a:t>
                      </a:r>
                      <a:r>
                        <a:rPr lang="en-US" sz="900" b="1" i="0" u="none" strike="noStrike" dirty="0" err="1">
                          <a:solidFill>
                            <a:schemeClr val="bg1"/>
                          </a:solidFill>
                          <a:effectLst/>
                          <a:latin typeface="Calibri" panose="020F0502020204030204" pitchFamily="34" charset="0"/>
                        </a:rPr>
                        <a:t>sq</a:t>
                      </a:r>
                      <a:r>
                        <a:rPr lang="en-US" sz="900" b="1" i="0" u="none" strike="noStrike" dirty="0">
                          <a:solidFill>
                            <a:schemeClr val="bg1"/>
                          </a:solidFill>
                          <a:effectLst/>
                          <a:latin typeface="Calibri" panose="020F0502020204030204" pitchFamily="34" charset="0"/>
                        </a:rPr>
                        <a:t> mi</a:t>
                      </a:r>
                    </a:p>
                  </a:txBody>
                  <a:tcPr marL="7938" marR="7938" marT="7938" marB="0" anchor="ctr"/>
                </a:tc>
                <a:extLst>
                  <a:ext uri="{0D108BD9-81ED-4DB2-BD59-A6C34878D82A}">
                    <a16:rowId xmlns:a16="http://schemas.microsoft.com/office/drawing/2014/main" val="1225990112"/>
                  </a:ext>
                </a:extLst>
              </a:tr>
              <a:tr h="241404">
                <a:tc>
                  <a:txBody>
                    <a:bodyPr/>
                    <a:lstStyle/>
                    <a:p>
                      <a:pPr algn="ctr" fontAlgn="b"/>
                      <a:r>
                        <a:rPr lang="en-US" sz="900" b="1" i="0" u="none" strike="noStrike" dirty="0">
                          <a:solidFill>
                            <a:schemeClr val="bg1"/>
                          </a:solidFill>
                          <a:effectLst/>
                          <a:latin typeface="Calibri" panose="020F0502020204030204" pitchFamily="34" charset="0"/>
                        </a:rPr>
                        <a:t>Singapore</a:t>
                      </a:r>
                    </a:p>
                  </a:txBody>
                  <a:tcPr marL="7938" marR="7938" marT="7938" marB="0" anchor="ctr">
                    <a:solidFill>
                      <a:schemeClr val="accent1"/>
                    </a:solidFill>
                  </a:tcPr>
                </a:tc>
                <a:tc>
                  <a:txBody>
                    <a:bodyPr/>
                    <a:lstStyle/>
                    <a:p>
                      <a:pPr algn="ctr" fontAlgn="b"/>
                      <a:r>
                        <a:rPr lang="en-US" sz="900" b="0" i="0" u="none" strike="noStrike" dirty="0">
                          <a:solidFill>
                            <a:srgbClr val="000000"/>
                          </a:solidFill>
                          <a:effectLst/>
                          <a:latin typeface="Calibri" panose="020F0502020204030204" pitchFamily="34" charset="0"/>
                        </a:rPr>
                        <a:t>5</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0.000278</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25,346</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21</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15,108</a:t>
                      </a:r>
                    </a:p>
                  </a:txBody>
                  <a:tcPr marL="7938" marR="7938" marT="7938" marB="0" anchor="ctr">
                    <a:solidFill>
                      <a:srgbClr val="FFFFCC"/>
                    </a:solidFill>
                  </a:tcPr>
                </a:tc>
                <a:extLst>
                  <a:ext uri="{0D108BD9-81ED-4DB2-BD59-A6C34878D82A}">
                    <a16:rowId xmlns:a16="http://schemas.microsoft.com/office/drawing/2014/main" val="1068079462"/>
                  </a:ext>
                </a:extLst>
              </a:tr>
              <a:tr h="241404">
                <a:tc>
                  <a:txBody>
                    <a:bodyPr/>
                    <a:lstStyle/>
                    <a:p>
                      <a:pPr algn="ctr" fontAlgn="b"/>
                      <a:r>
                        <a:rPr lang="en-US" sz="900" b="1" i="0" u="none" strike="noStrike" dirty="0">
                          <a:solidFill>
                            <a:schemeClr val="bg1"/>
                          </a:solidFill>
                          <a:effectLst/>
                          <a:latin typeface="Calibri" panose="020F0502020204030204" pitchFamily="34" charset="0"/>
                        </a:rPr>
                        <a:t>Switzerland</a:t>
                      </a:r>
                    </a:p>
                  </a:txBody>
                  <a:tcPr marL="7938" marR="7938" marT="7938" marB="0" anchor="ctr">
                    <a:solidFill>
                      <a:schemeClr val="accent1"/>
                    </a:solidFill>
                  </a:tcPr>
                </a:tc>
                <a:tc>
                  <a:txBody>
                    <a:bodyPr/>
                    <a:lstStyle/>
                    <a:p>
                      <a:pPr algn="ctr" fontAlgn="b"/>
                      <a:r>
                        <a:rPr lang="en-US" sz="900" b="0" i="0" u="none" strike="noStrike" dirty="0">
                          <a:solidFill>
                            <a:srgbClr val="000000"/>
                          </a:solidFill>
                          <a:effectLst/>
                          <a:latin typeface="Calibri" panose="020F0502020204030204" pitchFamily="34" charset="0"/>
                        </a:rPr>
                        <a:t>8</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0.016</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30,413</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1,564</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12,219</a:t>
                      </a:r>
                    </a:p>
                  </a:txBody>
                  <a:tcPr marL="7938" marR="7938" marT="7938" marB="0" anchor="ctr">
                    <a:solidFill>
                      <a:srgbClr val="FFFFCC"/>
                    </a:solidFill>
                  </a:tcPr>
                </a:tc>
                <a:extLst>
                  <a:ext uri="{0D108BD9-81ED-4DB2-BD59-A6C34878D82A}">
                    <a16:rowId xmlns:a16="http://schemas.microsoft.com/office/drawing/2014/main" val="2653710063"/>
                  </a:ext>
                </a:extLst>
              </a:tr>
              <a:tr h="241404">
                <a:tc>
                  <a:txBody>
                    <a:bodyPr/>
                    <a:lstStyle/>
                    <a:p>
                      <a:pPr algn="ctr" fontAlgn="b"/>
                      <a:r>
                        <a:rPr lang="en-US" sz="900" b="1" i="0" u="none" strike="noStrike" dirty="0">
                          <a:solidFill>
                            <a:schemeClr val="bg1"/>
                          </a:solidFill>
                          <a:effectLst/>
                          <a:latin typeface="Calibri" panose="020F0502020204030204" pitchFamily="34" charset="0"/>
                        </a:rPr>
                        <a:t>Italy</a:t>
                      </a:r>
                    </a:p>
                  </a:txBody>
                  <a:tcPr marL="7938" marR="7938" marT="7938" marB="0" anchor="ctr">
                    <a:solidFill>
                      <a:schemeClr val="accent1"/>
                    </a:solidFill>
                  </a:tcPr>
                </a:tc>
                <a:tc>
                  <a:txBody>
                    <a:bodyPr/>
                    <a:lstStyle/>
                    <a:p>
                      <a:pPr algn="ctr" fontAlgn="b"/>
                      <a:r>
                        <a:rPr lang="en-US" sz="900" b="0" i="0" u="none" strike="noStrike" dirty="0">
                          <a:solidFill>
                            <a:srgbClr val="000000"/>
                          </a:solidFill>
                          <a:effectLst/>
                          <a:latin typeface="Calibri" panose="020F0502020204030204" pitchFamily="34" charset="0"/>
                        </a:rPr>
                        <a:t>60</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0.116</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222,104</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31,106</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4,469</a:t>
                      </a:r>
                    </a:p>
                  </a:txBody>
                  <a:tcPr marL="7938" marR="7938" marT="7938" marB="0" anchor="ctr">
                    <a:solidFill>
                      <a:srgbClr val="FFFFCC"/>
                    </a:solidFill>
                  </a:tcPr>
                </a:tc>
                <a:extLst>
                  <a:ext uri="{0D108BD9-81ED-4DB2-BD59-A6C34878D82A}">
                    <a16:rowId xmlns:a16="http://schemas.microsoft.com/office/drawing/2014/main" val="2386681674"/>
                  </a:ext>
                </a:extLst>
              </a:tr>
              <a:tr h="241404">
                <a:tc>
                  <a:txBody>
                    <a:bodyPr/>
                    <a:lstStyle/>
                    <a:p>
                      <a:pPr algn="ctr" fontAlgn="b"/>
                      <a:r>
                        <a:rPr lang="en-US" sz="900" b="1" i="0" u="none" strike="noStrike" dirty="0">
                          <a:solidFill>
                            <a:schemeClr val="bg1"/>
                          </a:solidFill>
                          <a:effectLst/>
                          <a:latin typeface="Calibri" panose="020F0502020204030204" pitchFamily="34" charset="0"/>
                        </a:rPr>
                        <a:t>United Kingdom</a:t>
                      </a:r>
                    </a:p>
                  </a:txBody>
                  <a:tcPr marL="7938" marR="7938" marT="7938" marB="0" anchor="ctr">
                    <a:solidFill>
                      <a:schemeClr val="accent1"/>
                    </a:solidFill>
                  </a:tcPr>
                </a:tc>
                <a:tc>
                  <a:txBody>
                    <a:bodyPr/>
                    <a:lstStyle/>
                    <a:p>
                      <a:pPr algn="ctr" fontAlgn="b"/>
                      <a:r>
                        <a:rPr lang="en-US" sz="900" b="0" i="0" u="none" strike="noStrike">
                          <a:solidFill>
                            <a:srgbClr val="000000"/>
                          </a:solidFill>
                          <a:effectLst/>
                          <a:latin typeface="Calibri" panose="020F0502020204030204" pitchFamily="34" charset="0"/>
                        </a:rPr>
                        <a:t>66</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0.093</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229,705</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22,186</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3,615</a:t>
                      </a:r>
                    </a:p>
                  </a:txBody>
                  <a:tcPr marL="7938" marR="7938" marT="7938" marB="0" anchor="ctr">
                    <a:solidFill>
                      <a:srgbClr val="FFFFCC"/>
                    </a:solidFill>
                  </a:tcPr>
                </a:tc>
                <a:extLst>
                  <a:ext uri="{0D108BD9-81ED-4DB2-BD59-A6C34878D82A}">
                    <a16:rowId xmlns:a16="http://schemas.microsoft.com/office/drawing/2014/main" val="536597654"/>
                  </a:ext>
                </a:extLst>
              </a:tr>
              <a:tr h="241404">
                <a:tc>
                  <a:txBody>
                    <a:bodyPr/>
                    <a:lstStyle/>
                    <a:p>
                      <a:pPr algn="ctr" fontAlgn="b"/>
                      <a:r>
                        <a:rPr lang="en-US" sz="900" b="1" i="0" u="none" strike="noStrike" dirty="0">
                          <a:solidFill>
                            <a:schemeClr val="bg1"/>
                          </a:solidFill>
                          <a:effectLst/>
                          <a:latin typeface="Calibri" panose="020F0502020204030204" pitchFamily="34" charset="0"/>
                        </a:rPr>
                        <a:t>Spain</a:t>
                      </a:r>
                    </a:p>
                  </a:txBody>
                  <a:tcPr marL="7938" marR="7938" marT="7938" marB="0" anchor="ctr">
                    <a:solidFill>
                      <a:schemeClr val="accent1"/>
                    </a:solidFill>
                  </a:tcPr>
                </a:tc>
                <a:tc>
                  <a:txBody>
                    <a:bodyPr/>
                    <a:lstStyle/>
                    <a:p>
                      <a:pPr algn="ctr" fontAlgn="b"/>
                      <a:r>
                        <a:rPr lang="en-US" sz="900" b="0" i="0" u="none" strike="noStrike">
                          <a:solidFill>
                            <a:srgbClr val="000000"/>
                          </a:solidFill>
                          <a:effectLst/>
                          <a:latin typeface="Calibri" panose="020F0502020204030204" pitchFamily="34" charset="0"/>
                        </a:rPr>
                        <a:t>47</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0.195</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228,691</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27,104</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2,957</a:t>
                      </a:r>
                    </a:p>
                  </a:txBody>
                  <a:tcPr marL="7938" marR="7938" marT="7938" marB="0" anchor="ctr">
                    <a:solidFill>
                      <a:srgbClr val="FFFFCC"/>
                    </a:solidFill>
                  </a:tcPr>
                </a:tc>
                <a:extLst>
                  <a:ext uri="{0D108BD9-81ED-4DB2-BD59-A6C34878D82A}">
                    <a16:rowId xmlns:a16="http://schemas.microsoft.com/office/drawing/2014/main" val="1326436939"/>
                  </a:ext>
                </a:extLst>
              </a:tr>
              <a:tr h="241404">
                <a:tc>
                  <a:txBody>
                    <a:bodyPr/>
                    <a:lstStyle/>
                    <a:p>
                      <a:pPr algn="ctr" fontAlgn="b"/>
                      <a:r>
                        <a:rPr lang="en-US" sz="900" b="1" i="0" u="none" strike="noStrike" dirty="0">
                          <a:solidFill>
                            <a:schemeClr val="bg1"/>
                          </a:solidFill>
                          <a:effectLst/>
                          <a:latin typeface="Calibri" panose="020F0502020204030204" pitchFamily="34" charset="0"/>
                        </a:rPr>
                        <a:t>France</a:t>
                      </a:r>
                    </a:p>
                  </a:txBody>
                  <a:tcPr marL="7938" marR="7938" marT="7938" marB="0" anchor="ctr">
                    <a:solidFill>
                      <a:schemeClr val="accent1"/>
                    </a:solidFill>
                  </a:tcPr>
                </a:tc>
                <a:tc>
                  <a:txBody>
                    <a:bodyPr/>
                    <a:lstStyle/>
                    <a:p>
                      <a:pPr algn="ctr" fontAlgn="b"/>
                      <a:r>
                        <a:rPr lang="en-US" sz="900" b="0" i="0" u="none" strike="noStrike">
                          <a:solidFill>
                            <a:srgbClr val="000000"/>
                          </a:solidFill>
                          <a:effectLst/>
                          <a:latin typeface="Calibri" panose="020F0502020204030204" pitchFamily="34" charset="0"/>
                        </a:rPr>
                        <a:t>67</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0.248</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140,227</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26,991</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1,624</a:t>
                      </a:r>
                    </a:p>
                  </a:txBody>
                  <a:tcPr marL="7938" marR="7938" marT="7938" marB="0" anchor="ctr">
                    <a:solidFill>
                      <a:srgbClr val="FFFFCC"/>
                    </a:solidFill>
                  </a:tcPr>
                </a:tc>
                <a:extLst>
                  <a:ext uri="{0D108BD9-81ED-4DB2-BD59-A6C34878D82A}">
                    <a16:rowId xmlns:a16="http://schemas.microsoft.com/office/drawing/2014/main" val="2142044578"/>
                  </a:ext>
                </a:extLst>
              </a:tr>
              <a:tr h="241404">
                <a:tc>
                  <a:txBody>
                    <a:bodyPr/>
                    <a:lstStyle/>
                    <a:p>
                      <a:pPr algn="ctr" fontAlgn="b"/>
                      <a:r>
                        <a:rPr lang="en-US" sz="900" b="1" i="0" u="none" strike="noStrike" dirty="0">
                          <a:solidFill>
                            <a:schemeClr val="bg1"/>
                          </a:solidFill>
                          <a:effectLst/>
                          <a:latin typeface="Calibri" panose="020F0502020204030204" pitchFamily="34" charset="0"/>
                        </a:rPr>
                        <a:t>Germany</a:t>
                      </a:r>
                    </a:p>
                  </a:txBody>
                  <a:tcPr marL="7938" marR="7938" marT="7938" marB="0" anchor="ctr">
                    <a:solidFill>
                      <a:schemeClr val="accent1"/>
                    </a:solidFill>
                  </a:tcPr>
                </a:tc>
                <a:tc>
                  <a:txBody>
                    <a:bodyPr/>
                    <a:lstStyle/>
                    <a:p>
                      <a:pPr algn="ctr" fontAlgn="b"/>
                      <a:r>
                        <a:rPr lang="en-US" sz="900" b="0" i="0" u="none" strike="noStrike">
                          <a:solidFill>
                            <a:srgbClr val="000000"/>
                          </a:solidFill>
                          <a:effectLst/>
                          <a:latin typeface="Calibri" panose="020F0502020204030204" pitchFamily="34" charset="0"/>
                        </a:rPr>
                        <a:t>83</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0.138</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173,274</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7,755</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677</a:t>
                      </a:r>
                    </a:p>
                  </a:txBody>
                  <a:tcPr marL="7938" marR="7938" marT="7938" marB="0" anchor="ctr">
                    <a:solidFill>
                      <a:srgbClr val="FFFFCC"/>
                    </a:solidFill>
                  </a:tcPr>
                </a:tc>
                <a:extLst>
                  <a:ext uri="{0D108BD9-81ED-4DB2-BD59-A6C34878D82A}">
                    <a16:rowId xmlns:a16="http://schemas.microsoft.com/office/drawing/2014/main" val="3455905178"/>
                  </a:ext>
                </a:extLst>
              </a:tr>
              <a:tr h="241404">
                <a:tc>
                  <a:txBody>
                    <a:bodyPr/>
                    <a:lstStyle/>
                    <a:p>
                      <a:pPr algn="ctr" fontAlgn="b"/>
                      <a:r>
                        <a:rPr lang="en-US" sz="900" b="1" i="0" u="none" strike="noStrike" dirty="0">
                          <a:solidFill>
                            <a:schemeClr val="bg1"/>
                          </a:solidFill>
                          <a:effectLst/>
                          <a:latin typeface="Calibri" panose="020F0502020204030204" pitchFamily="34" charset="0"/>
                        </a:rPr>
                        <a:t>Turkey</a:t>
                      </a:r>
                    </a:p>
                  </a:txBody>
                  <a:tcPr marL="7938" marR="7938" marT="7938" marB="0" anchor="ctr">
                    <a:solidFill>
                      <a:schemeClr val="accent1"/>
                    </a:solidFill>
                  </a:tcPr>
                </a:tc>
                <a:tc>
                  <a:txBody>
                    <a:bodyPr/>
                    <a:lstStyle/>
                    <a:p>
                      <a:pPr algn="ctr" fontAlgn="b"/>
                      <a:r>
                        <a:rPr lang="en-US" sz="900" b="0" i="0" u="none" strike="noStrike">
                          <a:solidFill>
                            <a:srgbClr val="000000"/>
                          </a:solidFill>
                          <a:effectLst/>
                          <a:latin typeface="Calibri" panose="020F0502020204030204" pitchFamily="34" charset="0"/>
                        </a:rPr>
                        <a:t>82</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0.302</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141,475</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3,894</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157</a:t>
                      </a:r>
                    </a:p>
                  </a:txBody>
                  <a:tcPr marL="7938" marR="7938" marT="7938" marB="0" anchor="ctr">
                    <a:solidFill>
                      <a:srgbClr val="FFFFCC"/>
                    </a:solidFill>
                  </a:tcPr>
                </a:tc>
                <a:extLst>
                  <a:ext uri="{0D108BD9-81ED-4DB2-BD59-A6C34878D82A}">
                    <a16:rowId xmlns:a16="http://schemas.microsoft.com/office/drawing/2014/main" val="91006977"/>
                  </a:ext>
                </a:extLst>
              </a:tr>
              <a:tr h="241404">
                <a:tc>
                  <a:txBody>
                    <a:bodyPr/>
                    <a:lstStyle/>
                    <a:p>
                      <a:pPr algn="ctr" fontAlgn="b"/>
                      <a:r>
                        <a:rPr lang="en-US" sz="900" b="1" i="0" u="none" strike="noStrike" dirty="0">
                          <a:solidFill>
                            <a:schemeClr val="bg1"/>
                          </a:solidFill>
                          <a:effectLst/>
                          <a:latin typeface="Calibri" panose="020F0502020204030204" pitchFamily="34" charset="0"/>
                        </a:rPr>
                        <a:t>South Korea</a:t>
                      </a:r>
                    </a:p>
                  </a:txBody>
                  <a:tcPr marL="7938" marR="7938" marT="7938" marB="0" anchor="ctr">
                    <a:solidFill>
                      <a:schemeClr val="accent1"/>
                    </a:solidFill>
                  </a:tcPr>
                </a:tc>
                <a:tc>
                  <a:txBody>
                    <a:bodyPr/>
                    <a:lstStyle/>
                    <a:p>
                      <a:pPr algn="ctr" fontAlgn="b"/>
                      <a:r>
                        <a:rPr lang="en-US" sz="900" b="0" i="0" u="none" strike="noStrike">
                          <a:solidFill>
                            <a:srgbClr val="000000"/>
                          </a:solidFill>
                          <a:effectLst/>
                          <a:latin typeface="Calibri" panose="020F0502020204030204" pitchFamily="34" charset="0"/>
                        </a:rPr>
                        <a:t>51</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0.038</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10,962</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259</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134</a:t>
                      </a:r>
                    </a:p>
                  </a:txBody>
                  <a:tcPr marL="7938" marR="7938" marT="7938" marB="0" anchor="ctr">
                    <a:solidFill>
                      <a:srgbClr val="FFFFCC"/>
                    </a:solidFill>
                  </a:tcPr>
                </a:tc>
                <a:extLst>
                  <a:ext uri="{0D108BD9-81ED-4DB2-BD59-A6C34878D82A}">
                    <a16:rowId xmlns:a16="http://schemas.microsoft.com/office/drawing/2014/main" val="332535393"/>
                  </a:ext>
                </a:extLst>
              </a:tr>
              <a:tr h="241404">
                <a:tc>
                  <a:txBody>
                    <a:bodyPr/>
                    <a:lstStyle/>
                    <a:p>
                      <a:pPr algn="ctr" fontAlgn="b"/>
                      <a:r>
                        <a:rPr lang="en-US" sz="900" b="1" i="0" u="none" strike="noStrike" dirty="0">
                          <a:solidFill>
                            <a:schemeClr val="bg1"/>
                          </a:solidFill>
                          <a:effectLst/>
                          <a:latin typeface="Calibri" panose="020F0502020204030204" pitchFamily="34" charset="0"/>
                        </a:rPr>
                        <a:t>Iran</a:t>
                      </a:r>
                    </a:p>
                  </a:txBody>
                  <a:tcPr marL="7938" marR="7938" marT="7938" marB="0" anchor="ctr">
                    <a:solidFill>
                      <a:schemeClr val="accent1"/>
                    </a:solidFill>
                  </a:tcPr>
                </a:tc>
                <a:tc>
                  <a:txBody>
                    <a:bodyPr/>
                    <a:lstStyle/>
                    <a:p>
                      <a:pPr algn="ctr" fontAlgn="b"/>
                      <a:r>
                        <a:rPr lang="en-US" sz="900" b="0" i="0" u="none" strike="noStrike">
                          <a:solidFill>
                            <a:srgbClr val="000000"/>
                          </a:solidFill>
                          <a:effectLst/>
                          <a:latin typeface="Calibri" panose="020F0502020204030204" pitchFamily="34" charset="0"/>
                        </a:rPr>
                        <a:t>82</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0.636</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112,725</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6,783</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130</a:t>
                      </a:r>
                    </a:p>
                  </a:txBody>
                  <a:tcPr marL="7938" marR="7938" marT="7938" marB="0" anchor="ctr">
                    <a:solidFill>
                      <a:srgbClr val="FFFFCC"/>
                    </a:solidFill>
                  </a:tcPr>
                </a:tc>
                <a:extLst>
                  <a:ext uri="{0D108BD9-81ED-4DB2-BD59-A6C34878D82A}">
                    <a16:rowId xmlns:a16="http://schemas.microsoft.com/office/drawing/2014/main" val="959518948"/>
                  </a:ext>
                </a:extLst>
              </a:tr>
              <a:tr h="241404">
                <a:tc>
                  <a:txBody>
                    <a:bodyPr/>
                    <a:lstStyle/>
                    <a:p>
                      <a:pPr algn="ctr" fontAlgn="b"/>
                      <a:r>
                        <a:rPr lang="en-US" sz="900" b="1" i="0" u="none" strike="noStrike" dirty="0">
                          <a:solidFill>
                            <a:schemeClr val="bg1"/>
                          </a:solidFill>
                          <a:effectLst/>
                          <a:latin typeface="Calibri" panose="020F0502020204030204" pitchFamily="34" charset="0"/>
                        </a:rPr>
                        <a:t>United States</a:t>
                      </a:r>
                    </a:p>
                  </a:txBody>
                  <a:tcPr marL="7938" marR="7938" marT="7938" marB="0" anchor="ctr">
                    <a:solidFill>
                      <a:schemeClr val="accent2">
                        <a:lumMod val="7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332</a:t>
                      </a:r>
                    </a:p>
                  </a:txBody>
                  <a:tcPr marL="7938" marR="7938" marT="7938" marB="0" anchor="ctr">
                    <a:solidFill>
                      <a:schemeClr val="accent2">
                        <a:lumMod val="40000"/>
                        <a:lumOff val="60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3.797</a:t>
                      </a:r>
                    </a:p>
                  </a:txBody>
                  <a:tcPr marL="7938" marR="7938" marT="7938" marB="0" anchor="ctr">
                    <a:solidFill>
                      <a:schemeClr val="accent2">
                        <a:lumMod val="40000"/>
                        <a:lumOff val="60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1,406,722</a:t>
                      </a:r>
                    </a:p>
                  </a:txBody>
                  <a:tcPr marL="7938" marR="7938" marT="7938" marB="0" anchor="ctr">
                    <a:solidFill>
                      <a:schemeClr val="accent2">
                        <a:lumMod val="40000"/>
                        <a:lumOff val="60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83,514</a:t>
                      </a:r>
                    </a:p>
                  </a:txBody>
                  <a:tcPr marL="7938" marR="7938" marT="7938" marB="0" anchor="ctr">
                    <a:solidFill>
                      <a:schemeClr val="accent2">
                        <a:lumMod val="40000"/>
                        <a:lumOff val="60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66</a:t>
                      </a:r>
                    </a:p>
                  </a:txBody>
                  <a:tcPr marL="7938" marR="7938" marT="7938" marB="0" anchor="ctr">
                    <a:solidFill>
                      <a:schemeClr val="accent2">
                        <a:lumMod val="40000"/>
                        <a:lumOff val="60000"/>
                      </a:schemeClr>
                    </a:solidFill>
                  </a:tcPr>
                </a:tc>
                <a:extLst>
                  <a:ext uri="{0D108BD9-81ED-4DB2-BD59-A6C34878D82A}">
                    <a16:rowId xmlns:a16="http://schemas.microsoft.com/office/drawing/2014/main" val="171642355"/>
                  </a:ext>
                </a:extLst>
              </a:tr>
              <a:tr h="241404">
                <a:tc>
                  <a:txBody>
                    <a:bodyPr/>
                    <a:lstStyle/>
                    <a:p>
                      <a:pPr algn="ctr" fontAlgn="b"/>
                      <a:r>
                        <a:rPr lang="en-US" sz="900" b="1" i="0" u="none" strike="noStrike" dirty="0">
                          <a:solidFill>
                            <a:schemeClr val="bg1"/>
                          </a:solidFill>
                          <a:effectLst/>
                          <a:latin typeface="Calibri" panose="020F0502020204030204" pitchFamily="34" charset="0"/>
                        </a:rPr>
                        <a:t>Mexico</a:t>
                      </a:r>
                    </a:p>
                  </a:txBody>
                  <a:tcPr marL="7938" marR="7938" marT="7938" marB="0" anchor="ctr">
                    <a:solidFill>
                      <a:schemeClr val="accent1"/>
                    </a:solidFill>
                  </a:tcPr>
                </a:tc>
                <a:tc>
                  <a:txBody>
                    <a:bodyPr/>
                    <a:lstStyle/>
                    <a:p>
                      <a:pPr algn="ctr" fontAlgn="b"/>
                      <a:r>
                        <a:rPr lang="en-US" sz="900" b="0" i="0" u="none" strike="noStrike">
                          <a:solidFill>
                            <a:srgbClr val="000000"/>
                          </a:solidFill>
                          <a:effectLst/>
                          <a:latin typeface="Calibri" panose="020F0502020204030204" pitchFamily="34" charset="0"/>
                        </a:rPr>
                        <a:t>128</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0.761</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38,324</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3,926</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40</a:t>
                      </a:r>
                    </a:p>
                  </a:txBody>
                  <a:tcPr marL="7938" marR="7938" marT="7938" marB="0" anchor="ctr">
                    <a:solidFill>
                      <a:srgbClr val="FFFFCC"/>
                    </a:solidFill>
                  </a:tcPr>
                </a:tc>
                <a:extLst>
                  <a:ext uri="{0D108BD9-81ED-4DB2-BD59-A6C34878D82A}">
                    <a16:rowId xmlns:a16="http://schemas.microsoft.com/office/drawing/2014/main" val="1748292699"/>
                  </a:ext>
                </a:extLst>
              </a:tr>
              <a:tr h="241404">
                <a:tc>
                  <a:txBody>
                    <a:bodyPr/>
                    <a:lstStyle/>
                    <a:p>
                      <a:pPr algn="ctr" fontAlgn="b"/>
                      <a:r>
                        <a:rPr lang="en-US" sz="900" b="1" i="0" u="none" strike="noStrike" dirty="0">
                          <a:solidFill>
                            <a:schemeClr val="bg1"/>
                          </a:solidFill>
                          <a:effectLst/>
                          <a:latin typeface="Calibri" panose="020F0502020204030204" pitchFamily="34" charset="0"/>
                        </a:rPr>
                        <a:t>Canada</a:t>
                      </a:r>
                    </a:p>
                  </a:txBody>
                  <a:tcPr marL="7938" marR="7938" marT="7938" marB="0" anchor="ctr">
                    <a:solidFill>
                      <a:schemeClr val="accent1"/>
                    </a:solidFill>
                  </a:tcPr>
                </a:tc>
                <a:tc>
                  <a:txBody>
                    <a:bodyPr/>
                    <a:lstStyle/>
                    <a:p>
                      <a:pPr algn="ctr" fontAlgn="b"/>
                      <a:r>
                        <a:rPr lang="en-US" sz="900" b="0" i="0" u="none" strike="noStrike">
                          <a:solidFill>
                            <a:srgbClr val="000000"/>
                          </a:solidFill>
                          <a:effectLst/>
                          <a:latin typeface="Calibri" panose="020F0502020204030204" pitchFamily="34" charset="0"/>
                        </a:rPr>
                        <a:t>37</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3.855</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71,486</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5,209</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37</a:t>
                      </a:r>
                    </a:p>
                  </a:txBody>
                  <a:tcPr marL="7938" marR="7938" marT="7938" marB="0" anchor="ctr">
                    <a:solidFill>
                      <a:srgbClr val="FFFFCC"/>
                    </a:solidFill>
                  </a:tcPr>
                </a:tc>
                <a:extLst>
                  <a:ext uri="{0D108BD9-81ED-4DB2-BD59-A6C34878D82A}">
                    <a16:rowId xmlns:a16="http://schemas.microsoft.com/office/drawing/2014/main" val="1149243464"/>
                  </a:ext>
                </a:extLst>
              </a:tr>
              <a:tr h="241404">
                <a:tc>
                  <a:txBody>
                    <a:bodyPr/>
                    <a:lstStyle/>
                    <a:p>
                      <a:pPr algn="ctr" fontAlgn="b"/>
                      <a:r>
                        <a:rPr lang="en-US" sz="900" b="1" i="0" u="none" strike="noStrike" dirty="0">
                          <a:solidFill>
                            <a:schemeClr val="bg1"/>
                          </a:solidFill>
                          <a:effectLst/>
                          <a:latin typeface="Calibri" panose="020F0502020204030204" pitchFamily="34" charset="0"/>
                        </a:rPr>
                        <a:t>Taiwan</a:t>
                      </a:r>
                    </a:p>
                  </a:txBody>
                  <a:tcPr marL="7938" marR="7938" marT="7938" marB="0" anchor="ctr">
                    <a:solidFill>
                      <a:schemeClr val="accent1"/>
                    </a:solidFill>
                  </a:tcPr>
                </a:tc>
                <a:tc>
                  <a:txBody>
                    <a:bodyPr/>
                    <a:lstStyle/>
                    <a:p>
                      <a:pPr algn="ctr" fontAlgn="b"/>
                      <a:r>
                        <a:rPr lang="en-US" sz="900" b="0" i="0" u="none" strike="noStrike">
                          <a:solidFill>
                            <a:srgbClr val="000000"/>
                          </a:solidFill>
                          <a:effectLst/>
                          <a:latin typeface="Calibri" panose="020F0502020204030204" pitchFamily="34" charset="0"/>
                        </a:rPr>
                        <a:t>24</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0.014</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440</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7</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21</a:t>
                      </a:r>
                    </a:p>
                  </a:txBody>
                  <a:tcPr marL="7938" marR="7938" marT="7938" marB="0" anchor="ctr">
                    <a:solidFill>
                      <a:srgbClr val="FFFFCC"/>
                    </a:solidFill>
                  </a:tcPr>
                </a:tc>
                <a:extLst>
                  <a:ext uri="{0D108BD9-81ED-4DB2-BD59-A6C34878D82A}">
                    <a16:rowId xmlns:a16="http://schemas.microsoft.com/office/drawing/2014/main" val="3360156247"/>
                  </a:ext>
                </a:extLst>
              </a:tr>
              <a:tr h="241404">
                <a:tc>
                  <a:txBody>
                    <a:bodyPr/>
                    <a:lstStyle/>
                    <a:p>
                      <a:pPr algn="ctr" fontAlgn="b"/>
                      <a:r>
                        <a:rPr lang="en-US" sz="900" b="1" i="0" u="none" strike="noStrike" dirty="0">
                          <a:solidFill>
                            <a:schemeClr val="bg1"/>
                          </a:solidFill>
                          <a:effectLst/>
                          <a:latin typeface="Calibri" panose="020F0502020204030204" pitchFamily="34" charset="0"/>
                        </a:rPr>
                        <a:t>Brazil</a:t>
                      </a:r>
                    </a:p>
                  </a:txBody>
                  <a:tcPr marL="7938" marR="7938" marT="7938" marB="0" anchor="ctr">
                    <a:solidFill>
                      <a:schemeClr val="accent1"/>
                    </a:solidFill>
                  </a:tcPr>
                </a:tc>
                <a:tc>
                  <a:txBody>
                    <a:bodyPr/>
                    <a:lstStyle/>
                    <a:p>
                      <a:pPr algn="ctr" fontAlgn="b"/>
                      <a:r>
                        <a:rPr lang="en-US" sz="900" b="0" i="0" u="none" strike="noStrike">
                          <a:solidFill>
                            <a:srgbClr val="000000"/>
                          </a:solidFill>
                          <a:effectLst/>
                          <a:latin typeface="Calibri" panose="020F0502020204030204" pitchFamily="34" charset="0"/>
                        </a:rPr>
                        <a:t>209</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3.288</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178,883</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12,484</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18</a:t>
                      </a:r>
                    </a:p>
                  </a:txBody>
                  <a:tcPr marL="7938" marR="7938" marT="7938" marB="0" anchor="ctr">
                    <a:solidFill>
                      <a:srgbClr val="FFFFCC"/>
                    </a:solidFill>
                  </a:tcPr>
                </a:tc>
                <a:extLst>
                  <a:ext uri="{0D108BD9-81ED-4DB2-BD59-A6C34878D82A}">
                    <a16:rowId xmlns:a16="http://schemas.microsoft.com/office/drawing/2014/main" val="3422818247"/>
                  </a:ext>
                </a:extLst>
              </a:tr>
              <a:tr h="241404">
                <a:tc>
                  <a:txBody>
                    <a:bodyPr/>
                    <a:lstStyle/>
                    <a:p>
                      <a:pPr algn="ctr" fontAlgn="b"/>
                      <a:r>
                        <a:rPr lang="en-US" sz="900" b="1" i="0" u="none" strike="noStrike" dirty="0">
                          <a:solidFill>
                            <a:schemeClr val="bg1"/>
                          </a:solidFill>
                          <a:effectLst/>
                          <a:latin typeface="Calibri" panose="020F0502020204030204" pitchFamily="34" charset="0"/>
                        </a:rPr>
                        <a:t>Iraq</a:t>
                      </a:r>
                    </a:p>
                  </a:txBody>
                  <a:tcPr marL="7938" marR="7938" marT="7938" marB="0" anchor="ctr">
                    <a:solidFill>
                      <a:schemeClr val="accent1"/>
                    </a:solidFill>
                  </a:tcPr>
                </a:tc>
                <a:tc>
                  <a:txBody>
                    <a:bodyPr/>
                    <a:lstStyle/>
                    <a:p>
                      <a:pPr algn="ctr" fontAlgn="b"/>
                      <a:r>
                        <a:rPr lang="en-US" sz="900" b="0" i="0" u="none" strike="noStrike">
                          <a:solidFill>
                            <a:srgbClr val="000000"/>
                          </a:solidFill>
                          <a:effectLst/>
                          <a:latin typeface="Calibri" panose="020F0502020204030204" pitchFamily="34" charset="0"/>
                        </a:rPr>
                        <a:t>38</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0.169</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2,913</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112</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17</a:t>
                      </a:r>
                    </a:p>
                  </a:txBody>
                  <a:tcPr marL="7938" marR="7938" marT="7938" marB="0" anchor="ctr">
                    <a:solidFill>
                      <a:srgbClr val="FFFFCC"/>
                    </a:solidFill>
                  </a:tcPr>
                </a:tc>
                <a:extLst>
                  <a:ext uri="{0D108BD9-81ED-4DB2-BD59-A6C34878D82A}">
                    <a16:rowId xmlns:a16="http://schemas.microsoft.com/office/drawing/2014/main" val="2571493160"/>
                  </a:ext>
                </a:extLst>
              </a:tr>
              <a:tr h="241404">
                <a:tc>
                  <a:txBody>
                    <a:bodyPr/>
                    <a:lstStyle/>
                    <a:p>
                      <a:pPr algn="ctr" fontAlgn="b"/>
                      <a:r>
                        <a:rPr lang="en-US" sz="900" b="1" i="0" u="none" strike="noStrike" dirty="0">
                          <a:solidFill>
                            <a:schemeClr val="bg1"/>
                          </a:solidFill>
                          <a:effectLst/>
                          <a:latin typeface="Calibri" panose="020F0502020204030204" pitchFamily="34" charset="0"/>
                        </a:rPr>
                        <a:t>Russia</a:t>
                      </a:r>
                    </a:p>
                  </a:txBody>
                  <a:tcPr marL="7938" marR="7938" marT="7938" marB="0" anchor="ctr">
                    <a:solidFill>
                      <a:schemeClr val="accent1"/>
                    </a:solidFill>
                  </a:tcPr>
                </a:tc>
                <a:tc>
                  <a:txBody>
                    <a:bodyPr/>
                    <a:lstStyle/>
                    <a:p>
                      <a:pPr algn="ctr" fontAlgn="b"/>
                      <a:r>
                        <a:rPr lang="en-US" sz="900" b="0" i="0" u="none" strike="noStrike">
                          <a:solidFill>
                            <a:srgbClr val="000000"/>
                          </a:solidFill>
                          <a:effectLst/>
                          <a:latin typeface="Calibri" panose="020F0502020204030204" pitchFamily="34" charset="0"/>
                        </a:rPr>
                        <a:t>141</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6.6</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242,271</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2,212</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2</a:t>
                      </a:r>
                    </a:p>
                  </a:txBody>
                  <a:tcPr marL="7938" marR="7938" marT="7938" marB="0" anchor="ctr">
                    <a:solidFill>
                      <a:srgbClr val="FFFFCC"/>
                    </a:solidFill>
                  </a:tcPr>
                </a:tc>
                <a:extLst>
                  <a:ext uri="{0D108BD9-81ED-4DB2-BD59-A6C34878D82A}">
                    <a16:rowId xmlns:a16="http://schemas.microsoft.com/office/drawing/2014/main" val="2987441458"/>
                  </a:ext>
                </a:extLst>
              </a:tr>
              <a:tr h="241404">
                <a:tc>
                  <a:txBody>
                    <a:bodyPr/>
                    <a:lstStyle/>
                    <a:p>
                      <a:pPr algn="ctr" fontAlgn="b"/>
                      <a:r>
                        <a:rPr lang="en-US" sz="900" b="1" i="0" u="none" strike="noStrike" dirty="0">
                          <a:solidFill>
                            <a:schemeClr val="bg1"/>
                          </a:solidFill>
                          <a:effectLst/>
                          <a:latin typeface="Calibri" panose="020F0502020204030204" pitchFamily="34" charset="0"/>
                        </a:rPr>
                        <a:t>Australia</a:t>
                      </a:r>
                    </a:p>
                  </a:txBody>
                  <a:tcPr marL="7938" marR="7938" marT="7938" marB="0" anchor="ctr">
                    <a:solidFill>
                      <a:schemeClr val="accent1"/>
                    </a:solidFill>
                  </a:tcPr>
                </a:tc>
                <a:tc>
                  <a:txBody>
                    <a:bodyPr/>
                    <a:lstStyle/>
                    <a:p>
                      <a:pPr algn="ctr" fontAlgn="b"/>
                      <a:r>
                        <a:rPr lang="en-US" sz="900" b="0" i="0" u="none" strike="noStrike">
                          <a:solidFill>
                            <a:srgbClr val="000000"/>
                          </a:solidFill>
                          <a:effectLst/>
                          <a:latin typeface="Calibri" panose="020F0502020204030204" pitchFamily="34" charset="0"/>
                        </a:rPr>
                        <a:t>25</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2.97</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6,980</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98</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1</a:t>
                      </a:r>
                    </a:p>
                  </a:txBody>
                  <a:tcPr marL="7938" marR="7938" marT="7938" marB="0" anchor="ctr">
                    <a:solidFill>
                      <a:srgbClr val="FFFFCC"/>
                    </a:solidFill>
                  </a:tcPr>
                </a:tc>
                <a:extLst>
                  <a:ext uri="{0D108BD9-81ED-4DB2-BD59-A6C34878D82A}">
                    <a16:rowId xmlns:a16="http://schemas.microsoft.com/office/drawing/2014/main" val="587419937"/>
                  </a:ext>
                </a:extLst>
              </a:tr>
              <a:tr h="241404">
                <a:tc>
                  <a:txBody>
                    <a:bodyPr/>
                    <a:lstStyle/>
                    <a:p>
                      <a:pPr algn="ctr" fontAlgn="b"/>
                      <a:r>
                        <a:rPr lang="en-US" sz="900" b="1" i="0" u="none" strike="noStrike" dirty="0">
                          <a:solidFill>
                            <a:schemeClr val="bg1"/>
                          </a:solidFill>
                          <a:effectLst/>
                          <a:latin typeface="Calibri" panose="020F0502020204030204" pitchFamily="34" charset="0"/>
                        </a:rPr>
                        <a:t>China</a:t>
                      </a:r>
                    </a:p>
                  </a:txBody>
                  <a:tcPr marL="7938" marR="7938" marT="7938" marB="0" anchor="ctr">
                    <a:solidFill>
                      <a:schemeClr val="accent1"/>
                    </a:solidFill>
                  </a:tcPr>
                </a:tc>
                <a:tc>
                  <a:txBody>
                    <a:bodyPr/>
                    <a:lstStyle/>
                    <a:p>
                      <a:pPr algn="ctr" fontAlgn="b"/>
                      <a:r>
                        <a:rPr lang="en-US" sz="900" b="0" i="0" u="none" strike="noStrike">
                          <a:solidFill>
                            <a:srgbClr val="000000"/>
                          </a:solidFill>
                          <a:effectLst/>
                          <a:latin typeface="Calibri" panose="020F0502020204030204" pitchFamily="34" charset="0"/>
                        </a:rPr>
                        <a:t>1,394</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3.705</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82,919</a:t>
                      </a:r>
                    </a:p>
                  </a:txBody>
                  <a:tcPr marL="7938" marR="7938" marT="7938" marB="0" anchor="ctr"/>
                </a:tc>
                <a:tc>
                  <a:txBody>
                    <a:bodyPr/>
                    <a:lstStyle/>
                    <a:p>
                      <a:pPr algn="ctr" fontAlgn="b"/>
                      <a:r>
                        <a:rPr lang="en-US" sz="900" b="0" i="0" u="none" strike="noStrike">
                          <a:solidFill>
                            <a:srgbClr val="000000"/>
                          </a:solidFill>
                          <a:effectLst/>
                          <a:latin typeface="Calibri" panose="020F0502020204030204" pitchFamily="34" charset="0"/>
                        </a:rPr>
                        <a:t>4,633</a:t>
                      </a:r>
                    </a:p>
                  </a:txBody>
                  <a:tcPr marL="7938" marR="7938" marT="7938" marB="0" anchor="ctr"/>
                </a:tc>
                <a:tc>
                  <a:txBody>
                    <a:bodyPr/>
                    <a:lstStyle/>
                    <a:p>
                      <a:pPr algn="ctr" fontAlgn="b"/>
                      <a:r>
                        <a:rPr lang="en-US" sz="900" b="0" i="0" u="none" strike="noStrike" dirty="0">
                          <a:solidFill>
                            <a:srgbClr val="000000"/>
                          </a:solidFill>
                          <a:effectLst/>
                          <a:latin typeface="Calibri" panose="020F0502020204030204" pitchFamily="34" charset="0"/>
                        </a:rPr>
                        <a:t>1</a:t>
                      </a:r>
                    </a:p>
                  </a:txBody>
                  <a:tcPr marL="7938" marR="7938" marT="7938" marB="0" anchor="ctr">
                    <a:solidFill>
                      <a:srgbClr val="FFFFCC"/>
                    </a:solidFill>
                  </a:tcPr>
                </a:tc>
                <a:extLst>
                  <a:ext uri="{0D108BD9-81ED-4DB2-BD59-A6C34878D82A}">
                    <a16:rowId xmlns:a16="http://schemas.microsoft.com/office/drawing/2014/main" val="3123174796"/>
                  </a:ext>
                </a:extLst>
              </a:tr>
            </a:tbl>
          </a:graphicData>
        </a:graphic>
      </p:graphicFrame>
      <p:sp>
        <p:nvSpPr>
          <p:cNvPr id="6" name="TextBox 5">
            <a:extLst>
              <a:ext uri="{FF2B5EF4-FFF2-40B4-BE49-F238E27FC236}">
                <a16:creationId xmlns:a16="http://schemas.microsoft.com/office/drawing/2014/main" id="{4A9F620A-3B60-43B0-828F-F0848B12DA62}"/>
              </a:ext>
            </a:extLst>
          </p:cNvPr>
          <p:cNvSpPr txBox="1"/>
          <p:nvPr/>
        </p:nvSpPr>
        <p:spPr>
          <a:xfrm>
            <a:off x="5091908" y="415480"/>
            <a:ext cx="3921126" cy="220510"/>
          </a:xfrm>
          <a:prstGeom prst="rect">
            <a:avLst/>
          </a:prstGeom>
          <a:noFill/>
        </p:spPr>
        <p:txBody>
          <a:bodyPr wrap="square" rtlCol="0">
            <a:spAutoFit/>
          </a:bodyPr>
          <a:lstStyle/>
          <a:p>
            <a:r>
              <a:rPr lang="en-US" sz="833" dirty="0"/>
              <a:t>Base data source: </a:t>
            </a:r>
            <a:r>
              <a:rPr lang="en-US" sz="833" dirty="0">
                <a:hlinkClick r:id="rId2"/>
              </a:rPr>
              <a:t>https://coronavirus.jhu.edu/data/mortality</a:t>
            </a:r>
            <a:r>
              <a:rPr lang="en-US" sz="833" dirty="0"/>
              <a:t> May 12, 2020; 11:46 PM</a:t>
            </a:r>
          </a:p>
        </p:txBody>
      </p:sp>
    </p:spTree>
    <p:extLst>
      <p:ext uri="{BB962C8B-B14F-4D97-AF65-F5344CB8AC3E}">
        <p14:creationId xmlns:p14="http://schemas.microsoft.com/office/powerpoint/2010/main" val="2282163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41910" y="579945"/>
            <a:ext cx="5619750" cy="802568"/>
          </a:xfrm>
        </p:spPr>
        <p:txBody>
          <a:bodyPr>
            <a:noAutofit/>
          </a:bodyPr>
          <a:lstStyle/>
          <a:p>
            <a:r>
              <a:rPr lang="en-US" sz="2400" b="1" dirty="0">
                <a:latin typeface="Lato" panose="020B0604020202020204" charset="0"/>
              </a:rPr>
              <a:t>IFMA Foundation Pandemic Manual</a:t>
            </a:r>
          </a:p>
        </p:txBody>
      </p:sp>
      <p:sp>
        <p:nvSpPr>
          <p:cNvPr id="8" name="Content Placeholder 7"/>
          <p:cNvSpPr>
            <a:spLocks noGrp="1"/>
          </p:cNvSpPr>
          <p:nvPr>
            <p:ph idx="1"/>
          </p:nvPr>
        </p:nvSpPr>
        <p:spPr>
          <a:xfrm>
            <a:off x="4286251" y="1382513"/>
            <a:ext cx="5365750" cy="4155049"/>
          </a:xfrm>
        </p:spPr>
        <p:txBody>
          <a:bodyPr>
            <a:normAutofit fontScale="92500"/>
          </a:bodyPr>
          <a:lstStyle/>
          <a:p>
            <a:r>
              <a:rPr lang="en-US" sz="2000" dirty="0">
                <a:latin typeface="Lato" panose="020B0604020202020204" charset="0"/>
              </a:rPr>
              <a:t>Introduction</a:t>
            </a:r>
          </a:p>
          <a:p>
            <a:r>
              <a:rPr lang="en-US" sz="2000" dirty="0">
                <a:latin typeface="Lato" panose="020B0604020202020204" charset="0"/>
              </a:rPr>
              <a:t>COVID-19 Information</a:t>
            </a:r>
          </a:p>
          <a:p>
            <a:r>
              <a:rPr lang="en-US" sz="2000" dirty="0">
                <a:latin typeface="Lato" panose="020B0604020202020204" charset="0"/>
              </a:rPr>
              <a:t>Potential Pandemic Impacts on Facilities</a:t>
            </a:r>
          </a:p>
          <a:p>
            <a:r>
              <a:rPr lang="en-US" sz="2000" dirty="0">
                <a:latin typeface="Lato" panose="020B0604020202020204" charset="0"/>
              </a:rPr>
              <a:t>FM Pandemic Risk Factors and Control Options</a:t>
            </a:r>
          </a:p>
          <a:p>
            <a:r>
              <a:rPr lang="en-US" sz="2000" dirty="0">
                <a:latin typeface="Lato" panose="020B0604020202020204" charset="0"/>
              </a:rPr>
              <a:t>Pandemic Planning/Preparation</a:t>
            </a:r>
          </a:p>
          <a:p>
            <a:r>
              <a:rPr lang="en-US" sz="2000" dirty="0">
                <a:latin typeface="Lato" panose="020B0604020202020204" charset="0"/>
              </a:rPr>
              <a:t>Pandemic Response</a:t>
            </a:r>
          </a:p>
          <a:p>
            <a:r>
              <a:rPr lang="en-US" sz="2000" dirty="0">
                <a:latin typeface="Lato" panose="020B0604020202020204" charset="0"/>
              </a:rPr>
              <a:t>Pandemic Recovery</a:t>
            </a:r>
          </a:p>
          <a:p>
            <a:r>
              <a:rPr lang="en-US" sz="2000" dirty="0">
                <a:latin typeface="Lato" panose="020B0604020202020204" charset="0"/>
              </a:rPr>
              <a:t>Appendices </a:t>
            </a:r>
            <a:r>
              <a:rPr lang="en-US" sz="2000" dirty="0">
                <a:latin typeface="Lato" panose="020B0604020202020204" charset="0"/>
                <a:sym typeface="Wingdings" panose="05000000000000000000" pitchFamily="2" charset="2"/>
              </a:rPr>
              <a:t></a:t>
            </a:r>
            <a:endParaRPr lang="en-US" sz="2000" dirty="0">
              <a:latin typeface="Lato" panose="020B0604020202020204" charset="0"/>
            </a:endParaRPr>
          </a:p>
          <a:p>
            <a:pPr marL="0" indent="0">
              <a:buNone/>
            </a:pPr>
            <a:endParaRPr lang="en-US" sz="2000" dirty="0">
              <a:latin typeface="Lato" panose="020B0604020202020204" charset="0"/>
            </a:endParaRPr>
          </a:p>
          <a:p>
            <a:pPr marL="0" indent="0">
              <a:buNone/>
            </a:pPr>
            <a:r>
              <a:rPr lang="en-US" sz="2000" dirty="0">
                <a:latin typeface="Lato" panose="020B0604020202020204" charset="0"/>
              </a:rPr>
              <a:t>You can download the manual (free) at </a:t>
            </a:r>
            <a:r>
              <a:rPr lang="en-US" sz="2000" dirty="0">
                <a:solidFill>
                  <a:srgbClr val="00B050"/>
                </a:solidFill>
                <a:latin typeface="Lato" panose="020B0604020202020204" charset="0"/>
                <a:hlinkClick r:id="rId2">
                  <a:extLst>
                    <a:ext uri="{A12FA001-AC4F-418D-AE19-62706E023703}">
                      <ahyp:hlinkClr xmlns:ahyp="http://schemas.microsoft.com/office/drawing/2018/hyperlinkcolor" val="tx"/>
                    </a:ext>
                  </a:extLst>
                </a:hlinkClick>
              </a:rPr>
              <a:t>https://foundation.ifma.org/news/publications/</a:t>
            </a:r>
            <a:r>
              <a:rPr lang="en-US" sz="2000" dirty="0">
                <a:solidFill>
                  <a:srgbClr val="00B050"/>
                </a:solidFill>
                <a:latin typeface="Lato" panose="020B0604020202020204" charset="0"/>
              </a:rPr>
              <a:t> </a:t>
            </a:r>
          </a:p>
        </p:txBody>
      </p:sp>
      <p:pic>
        <p:nvPicPr>
          <p:cNvPr id="6" name="Picture 5">
            <a:extLst>
              <a:ext uri="{FF2B5EF4-FFF2-40B4-BE49-F238E27FC236}">
                <a16:creationId xmlns:a16="http://schemas.microsoft.com/office/drawing/2014/main" id="{8D160831-1952-4063-9D1E-4777C4C3D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3843131" cy="5715000"/>
          </a:xfrm>
          <a:prstGeom prst="rect">
            <a:avLst/>
          </a:prstGeom>
        </p:spPr>
      </p:pic>
    </p:spTree>
    <p:extLst>
      <p:ext uri="{BB962C8B-B14F-4D97-AF65-F5344CB8AC3E}">
        <p14:creationId xmlns:p14="http://schemas.microsoft.com/office/powerpoint/2010/main" val="151257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197927" y="107823"/>
            <a:ext cx="5708074" cy="802568"/>
          </a:xfrm>
        </p:spPr>
        <p:txBody>
          <a:bodyPr>
            <a:noAutofit/>
          </a:bodyPr>
          <a:lstStyle/>
          <a:p>
            <a:r>
              <a:rPr lang="en-US" sz="2400" dirty="0">
                <a:latin typeface="Lato" panose="020B0604020202020204" charset="0"/>
              </a:rPr>
              <a:t>IFMA Foundation Pandemic Manual</a:t>
            </a:r>
          </a:p>
        </p:txBody>
      </p:sp>
      <p:sp>
        <p:nvSpPr>
          <p:cNvPr id="8" name="Content Placeholder 7"/>
          <p:cNvSpPr>
            <a:spLocks noGrp="1"/>
          </p:cNvSpPr>
          <p:nvPr>
            <p:ph idx="1"/>
          </p:nvPr>
        </p:nvSpPr>
        <p:spPr>
          <a:xfrm>
            <a:off x="4285962" y="711984"/>
            <a:ext cx="5365750" cy="4527899"/>
          </a:xfrm>
        </p:spPr>
        <p:txBody>
          <a:bodyPr>
            <a:normAutofit fontScale="85000" lnSpcReduction="10000"/>
          </a:bodyPr>
          <a:lstStyle/>
          <a:p>
            <a:pPr marL="0" indent="0" algn="ctr">
              <a:buNone/>
            </a:pPr>
            <a:r>
              <a:rPr lang="en-US" sz="2000" b="1" dirty="0">
                <a:solidFill>
                  <a:srgbClr val="008A3E"/>
                </a:solidFill>
                <a:latin typeface="Lato" panose="020B0604020202020204" charset="0"/>
              </a:rPr>
              <a:t>Appendices</a:t>
            </a:r>
          </a:p>
          <a:p>
            <a:r>
              <a:rPr lang="en-US" sz="2000" dirty="0">
                <a:latin typeface="Lato" panose="020B0604020202020204" charset="0"/>
              </a:rPr>
              <a:t>Pandemic Resources</a:t>
            </a:r>
          </a:p>
          <a:p>
            <a:r>
              <a:rPr lang="en-US" sz="2000" dirty="0">
                <a:latin typeface="Lato" panose="020B0604020202020204" charset="0"/>
              </a:rPr>
              <a:t>Glossary of Terms</a:t>
            </a:r>
          </a:p>
          <a:p>
            <a:r>
              <a:rPr lang="en-US" sz="2000" dirty="0">
                <a:latin typeface="Lato" panose="020B0604020202020204" charset="0"/>
              </a:rPr>
              <a:t>Optimizing Remote Work Programs</a:t>
            </a:r>
          </a:p>
          <a:p>
            <a:r>
              <a:rPr lang="en-US" sz="2000" dirty="0">
                <a:latin typeface="Lato" panose="020B0604020202020204" charset="0"/>
              </a:rPr>
              <a:t>Coordinated Outbreak Management Systematics</a:t>
            </a:r>
          </a:p>
          <a:p>
            <a:r>
              <a:rPr lang="en-US" sz="2000" dirty="0">
                <a:latin typeface="Lato" panose="020B0604020202020204" charset="0"/>
              </a:rPr>
              <a:t>COVID-19 Case Studies</a:t>
            </a:r>
          </a:p>
          <a:p>
            <a:pPr lvl="1"/>
            <a:r>
              <a:rPr lang="en-US" sz="1667" dirty="0">
                <a:latin typeface="Lato" panose="020B0604020202020204" charset="0"/>
              </a:rPr>
              <a:t>Building Management</a:t>
            </a:r>
          </a:p>
          <a:p>
            <a:pPr lvl="1"/>
            <a:r>
              <a:rPr lang="en-US" sz="1667" dirty="0">
                <a:latin typeface="Lato" panose="020B0604020202020204" charset="0"/>
              </a:rPr>
              <a:t>Facilities Services</a:t>
            </a:r>
          </a:p>
          <a:p>
            <a:pPr lvl="1"/>
            <a:r>
              <a:rPr lang="en-US" sz="1667" dirty="0">
                <a:latin typeface="Lato" panose="020B0604020202020204" charset="0"/>
              </a:rPr>
              <a:t>Facilities Services Provider</a:t>
            </a:r>
          </a:p>
          <a:p>
            <a:pPr lvl="1"/>
            <a:r>
              <a:rPr lang="en-US" sz="1667" dirty="0">
                <a:latin typeface="Lato" panose="020B0604020202020204" charset="0"/>
              </a:rPr>
              <a:t>Higher Education Student Accommodation</a:t>
            </a:r>
          </a:p>
          <a:p>
            <a:pPr lvl="1"/>
            <a:r>
              <a:rPr lang="en-US" sz="1667" dirty="0">
                <a:latin typeface="Lato" panose="020B0604020202020204" charset="0"/>
              </a:rPr>
              <a:t>Hotel</a:t>
            </a:r>
          </a:p>
          <a:p>
            <a:pPr lvl="1"/>
            <a:r>
              <a:rPr lang="en-US" sz="1667" dirty="0">
                <a:latin typeface="Lato" panose="020B0604020202020204" charset="0"/>
              </a:rPr>
              <a:t>Information Technology</a:t>
            </a:r>
          </a:p>
          <a:p>
            <a:pPr lvl="1"/>
            <a:r>
              <a:rPr lang="en-US" sz="1667" dirty="0">
                <a:latin typeface="Lato" panose="020B0604020202020204" charset="0"/>
              </a:rPr>
              <a:t>International Financial Institute</a:t>
            </a:r>
          </a:p>
          <a:p>
            <a:pPr lvl="1"/>
            <a:r>
              <a:rPr lang="en-US" sz="1667" dirty="0">
                <a:latin typeface="Lato" panose="020B0604020202020204" charset="0"/>
              </a:rPr>
              <a:t>Museum</a:t>
            </a:r>
          </a:p>
          <a:p>
            <a:pPr lvl="1"/>
            <a:r>
              <a:rPr lang="en-US" sz="1667" dirty="0">
                <a:latin typeface="Lato" panose="020B0604020202020204" charset="0"/>
              </a:rPr>
              <a:t>Real Estate Services I</a:t>
            </a:r>
          </a:p>
          <a:p>
            <a:pPr lvl="1"/>
            <a:r>
              <a:rPr lang="en-US" sz="1667" dirty="0">
                <a:latin typeface="Lato" panose="020B0604020202020204" charset="0"/>
              </a:rPr>
              <a:t>Real Estate Services II</a:t>
            </a:r>
          </a:p>
          <a:p>
            <a:pPr lvl="1"/>
            <a:r>
              <a:rPr lang="en-US" sz="1667" dirty="0">
                <a:latin typeface="Lato" panose="020B0604020202020204" charset="0"/>
              </a:rPr>
              <a:t>University</a:t>
            </a:r>
          </a:p>
          <a:p>
            <a:pPr lvl="1"/>
            <a:r>
              <a:rPr lang="en-US" sz="1667" dirty="0">
                <a:latin typeface="Lato" panose="020B0604020202020204" charset="0"/>
              </a:rPr>
              <a:t>Singapore and China</a:t>
            </a:r>
          </a:p>
        </p:txBody>
      </p:sp>
      <p:pic>
        <p:nvPicPr>
          <p:cNvPr id="6" name="Picture 5">
            <a:extLst>
              <a:ext uri="{FF2B5EF4-FFF2-40B4-BE49-F238E27FC236}">
                <a16:creationId xmlns:a16="http://schemas.microsoft.com/office/drawing/2014/main" id="{8D160831-1952-4063-9D1E-4777C4C3D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3843131" cy="5715000"/>
          </a:xfrm>
          <a:prstGeom prst="rect">
            <a:avLst/>
          </a:prstGeom>
        </p:spPr>
      </p:pic>
      <p:sp>
        <p:nvSpPr>
          <p:cNvPr id="2" name="Rectangle 1">
            <a:extLst>
              <a:ext uri="{FF2B5EF4-FFF2-40B4-BE49-F238E27FC236}">
                <a16:creationId xmlns:a16="http://schemas.microsoft.com/office/drawing/2014/main" id="{1244C87F-C25C-47B8-875C-95B4CA645323}"/>
              </a:ext>
            </a:extLst>
          </p:cNvPr>
          <p:cNvSpPr/>
          <p:nvPr/>
        </p:nvSpPr>
        <p:spPr>
          <a:xfrm>
            <a:off x="4285962" y="5281043"/>
            <a:ext cx="7668030" cy="261610"/>
          </a:xfrm>
          <a:prstGeom prst="rect">
            <a:avLst/>
          </a:prstGeom>
        </p:spPr>
        <p:txBody>
          <a:bodyPr wrap="square">
            <a:spAutoFit/>
          </a:bodyPr>
          <a:lstStyle/>
          <a:p>
            <a:r>
              <a:rPr lang="en-US" sz="1100" dirty="0">
                <a:latin typeface="Lato" panose="020B0604020202020204" charset="0"/>
              </a:rPr>
              <a:t> </a:t>
            </a:r>
            <a:r>
              <a:rPr lang="en-US" sz="1100" dirty="0">
                <a:latin typeface="Lato" panose="020B0604020202020204" charset="0"/>
                <a:hlinkClick r:id="rId3"/>
              </a:rPr>
              <a:t>https://foundation.ifma.org/news/publications/</a:t>
            </a:r>
            <a:r>
              <a:rPr lang="en-US" sz="1100" dirty="0">
                <a:latin typeface="Lato" panose="020B0604020202020204" charset="0"/>
              </a:rPr>
              <a:t> </a:t>
            </a:r>
          </a:p>
        </p:txBody>
      </p:sp>
    </p:spTree>
    <p:extLst>
      <p:ext uri="{BB962C8B-B14F-4D97-AF65-F5344CB8AC3E}">
        <p14:creationId xmlns:p14="http://schemas.microsoft.com/office/powerpoint/2010/main" val="30976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5400000">
            <a:off x="-1128618" y="620682"/>
            <a:ext cx="2816905" cy="110036"/>
            <a:chOff x="-854287" y="113927"/>
            <a:chExt cx="2112679" cy="82527"/>
          </a:xfrm>
        </p:grpSpPr>
        <p:sp>
          <p:nvSpPr>
            <p:cNvPr id="2" name="Freeform 2"/>
            <p:cNvSpPr/>
            <p:nvPr/>
          </p:nvSpPr>
          <p:spPr>
            <a:xfrm>
              <a:off x="-854287" y="113927"/>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grpSp>
        <p:nvGrpSpPr>
          <p:cNvPr id="5" name="Group 5"/>
          <p:cNvGrpSpPr/>
          <p:nvPr/>
        </p:nvGrpSpPr>
        <p:grpSpPr>
          <a:xfrm rot="21600000">
            <a:off x="0" y="2311399"/>
            <a:ext cx="10194112" cy="3407523"/>
            <a:chOff x="-12725" y="3175923"/>
            <a:chExt cx="7645584" cy="2555642"/>
          </a:xfrm>
        </p:grpSpPr>
        <p:sp>
          <p:nvSpPr>
            <p:cNvPr id="4" name="Freeform 4"/>
            <p:cNvSpPr/>
            <p:nvPr/>
          </p:nvSpPr>
          <p:spPr>
            <a:xfrm>
              <a:off x="-12725" y="3175923"/>
              <a:ext cx="7645584" cy="2555642"/>
            </a:xfrm>
            <a:custGeom>
              <a:avLst/>
              <a:gdLst/>
              <a:ahLst/>
              <a:cxnLst/>
              <a:rect l="0" t="0" r="0" b="0"/>
              <a:pathLst>
                <a:path w="304800" h="304800">
                  <a:moveTo>
                    <a:pt x="0" y="0"/>
                  </a:moveTo>
                  <a:lnTo>
                    <a:pt x="0" y="304800"/>
                  </a:lnTo>
                  <a:lnTo>
                    <a:pt x="304800" y="304800"/>
                  </a:lnTo>
                  <a:lnTo>
                    <a:pt x="304800" y="0"/>
                  </a:lnTo>
                  <a:lnTo>
                    <a:pt x="0" y="0"/>
                  </a:lnTo>
                  <a:close/>
                </a:path>
              </a:pathLst>
            </a:custGeom>
            <a:blipFill>
              <a:blip r:embed="rId3" cstate="email">
                <a:alphaModFix/>
                <a:extLst>
                  <a:ext uri="{28A0092B-C50C-407E-A947-70E740481C1C}">
                    <a14:useLocalDpi xmlns:a14="http://schemas.microsoft.com/office/drawing/2010/main"/>
                  </a:ext>
                </a:extLst>
              </a:blip>
              <a:stretch>
                <a:fillRect/>
              </a:stretch>
            </a:blipFill>
          </p:spPr>
        </p:sp>
      </p:grpSp>
      <p:sp>
        <p:nvSpPr>
          <p:cNvPr id="6" name="TextBox 6"/>
          <p:cNvSpPr txBox="1"/>
          <p:nvPr/>
        </p:nvSpPr>
        <p:spPr>
          <a:xfrm rot="21600000">
            <a:off x="521327" y="399478"/>
            <a:ext cx="6622068" cy="1032933"/>
          </a:xfrm>
          <a:prstGeom prst="rect">
            <a:avLst/>
          </a:prstGeom>
        </p:spPr>
        <p:txBody>
          <a:bodyPr lIns="0" tIns="52800" rIns="0" bIns="0" rtlCol="0" anchor="t"/>
          <a:lstStyle/>
          <a:p>
            <a:pPr>
              <a:lnSpc>
                <a:spcPts val="4071"/>
              </a:lnSpc>
            </a:pPr>
            <a:r>
              <a:rPr lang="en-US" sz="3700" spc="100">
                <a:solidFill>
                  <a:srgbClr val="000000">
                    <a:alpha val="100000"/>
                  </a:srgbClr>
                </a:solidFill>
                <a:latin typeface="Lato"/>
              </a:rPr>
              <a:t>Coronavirus</a:t>
            </a:r>
          </a:p>
          <a:p>
            <a:pPr>
              <a:lnSpc>
                <a:spcPts val="4071"/>
              </a:lnSpc>
            </a:pPr>
            <a:r>
              <a:rPr lang="en-US" sz="3700" spc="100">
                <a:solidFill>
                  <a:srgbClr val="000000">
                    <a:alpha val="100000"/>
                  </a:srgbClr>
                </a:solidFill>
                <a:latin typeface="Lato"/>
              </a:rPr>
              <a:t>Resource </a:t>
            </a:r>
            <a:r>
              <a:rPr lang="en-US" sz="3700" spc="100" dirty="0">
                <a:solidFill>
                  <a:srgbClr val="000000">
                    <a:alpha val="100000"/>
                  </a:srgbClr>
                </a:solidFill>
                <a:latin typeface="Lato"/>
              </a:rPr>
              <a:t>Center</a:t>
            </a:r>
          </a:p>
        </p:txBody>
      </p:sp>
      <p:sp>
        <p:nvSpPr>
          <p:cNvPr id="7" name="TextBox 7"/>
          <p:cNvSpPr txBox="1"/>
          <p:nvPr/>
        </p:nvSpPr>
        <p:spPr>
          <a:xfrm rot="21600000">
            <a:off x="521327" y="1432412"/>
            <a:ext cx="8234340" cy="533400"/>
          </a:xfrm>
          <a:prstGeom prst="rect">
            <a:avLst/>
          </a:prstGeom>
        </p:spPr>
        <p:txBody>
          <a:bodyPr lIns="0" tIns="48000" rIns="0" bIns="0" rtlCol="0" anchor="t"/>
          <a:lstStyle/>
          <a:p>
            <a:pPr>
              <a:lnSpc>
                <a:spcPts val="4200"/>
              </a:lnSpc>
            </a:pPr>
            <a:r>
              <a:rPr lang="en-US" sz="3500" dirty="0">
                <a:solidFill>
                  <a:srgbClr val="F0484A">
                    <a:alpha val="100000"/>
                  </a:srgbClr>
                </a:solidFill>
                <a:latin typeface="Lato"/>
              </a:rPr>
              <a:t>ifma.org/coronavirus</a:t>
            </a:r>
          </a:p>
        </p:txBody>
      </p:sp>
      <p:grpSp>
        <p:nvGrpSpPr>
          <p:cNvPr id="9" name="Group 9"/>
          <p:cNvGrpSpPr/>
          <p:nvPr/>
        </p:nvGrpSpPr>
        <p:grpSpPr>
          <a:xfrm rot="21600000">
            <a:off x="7162800" y="4347322"/>
            <a:ext cx="2997200" cy="1371600"/>
            <a:chOff x="5391150" y="4705350"/>
            <a:chExt cx="2247900" cy="1028700"/>
          </a:xfrm>
        </p:grpSpPr>
        <p:sp>
          <p:nvSpPr>
            <p:cNvPr id="8" name="Freeform 8"/>
            <p:cNvSpPr/>
            <p:nvPr/>
          </p:nvSpPr>
          <p:spPr>
            <a:xfrm>
              <a:off x="5391150" y="4705350"/>
              <a:ext cx="2247900" cy="10287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0D3345">
                <a:alpha val="100000"/>
              </a:srgbClr>
            </a:solidFill>
          </p:spPr>
        </p:sp>
      </p:grpSp>
      <p:grpSp>
        <p:nvGrpSpPr>
          <p:cNvPr id="11" name="Group 11"/>
          <p:cNvGrpSpPr/>
          <p:nvPr/>
        </p:nvGrpSpPr>
        <p:grpSpPr>
          <a:xfrm rot="21599300">
            <a:off x="6873264" y="5482142"/>
            <a:ext cx="2816905" cy="110036"/>
            <a:chOff x="5154947" y="4825981"/>
            <a:chExt cx="2112679" cy="82527"/>
          </a:xfrm>
        </p:grpSpPr>
        <p:sp>
          <p:nvSpPr>
            <p:cNvPr id="10" name="Freeform 10"/>
            <p:cNvSpPr/>
            <p:nvPr/>
          </p:nvSpPr>
          <p:spPr>
            <a:xfrm>
              <a:off x="5154947" y="4825981"/>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sp>
        <p:nvSpPr>
          <p:cNvPr id="12" name="TextBox 12"/>
          <p:cNvSpPr txBox="1"/>
          <p:nvPr/>
        </p:nvSpPr>
        <p:spPr>
          <a:xfrm rot="21600000">
            <a:off x="6701367" y="4894040"/>
            <a:ext cx="2473400" cy="254000"/>
          </a:xfrm>
          <a:prstGeom prst="rect">
            <a:avLst/>
          </a:prstGeom>
        </p:spPr>
        <p:txBody>
          <a:bodyPr lIns="0" tIns="28800" rIns="0" bIns="0" rtlCol="0" anchor="t"/>
          <a:lstStyle/>
          <a:p>
            <a:pPr algn="r">
              <a:lnSpc>
                <a:spcPts val="2000"/>
              </a:lnSpc>
            </a:pPr>
            <a:r>
              <a:rPr lang="en-US" sz="2400" dirty="0">
                <a:solidFill>
                  <a:srgbClr val="FFFFFF">
                    <a:alpha val="100000"/>
                  </a:srgbClr>
                </a:solidFill>
                <a:latin typeface="Lato"/>
              </a:rPr>
              <a:t>IFMA.org</a:t>
            </a:r>
          </a:p>
        </p:txBody>
      </p:sp>
      <p:pic>
        <p:nvPicPr>
          <p:cNvPr id="13" name="Picture 19">
            <a:extLst>
              <a:ext uri="{FF2B5EF4-FFF2-40B4-BE49-F238E27FC236}">
                <a16:creationId xmlns:a16="http://schemas.microsoft.com/office/drawing/2014/main" id="{45F66591-11D7-4F21-A258-F4D338B10237}"/>
              </a:ext>
            </a:extLst>
          </p:cNvPr>
          <p:cNvPicPr>
            <a:picLocks noChangeAspect="1"/>
          </p:cNvPicPr>
          <p:nvPr/>
        </p:nvPicPr>
        <p:blipFill>
          <a:blip r:embed="rId4" cstate="email">
            <a:alphaModFix/>
            <a:extLst>
              <a:ext uri="{28A0092B-C50C-407E-A947-70E740481C1C}">
                <a14:useLocalDpi xmlns:a14="http://schemas.microsoft.com/office/drawing/2010/main"/>
              </a:ext>
            </a:extLst>
          </a:blip>
          <a:srcRect/>
          <a:stretch>
            <a:fillRect/>
          </a:stretch>
        </p:blipFill>
        <p:spPr>
          <a:xfrm rot="21600000">
            <a:off x="8414349" y="-81006"/>
            <a:ext cx="1520835" cy="1513416"/>
          </a:xfrm>
          <a:prstGeom prst="rect">
            <a:avLst/>
          </a:prstGeom>
        </p:spPr>
      </p:pic>
    </p:spTree>
    <p:extLst>
      <p:ext uri="{BB962C8B-B14F-4D97-AF65-F5344CB8AC3E}">
        <p14:creationId xmlns:p14="http://schemas.microsoft.com/office/powerpoint/2010/main" val="4167330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yle York on Twitter: &quot;&quot;Ignore the noise. Do your job.&quot; Bill ...">
            <a:extLst>
              <a:ext uri="{FF2B5EF4-FFF2-40B4-BE49-F238E27FC236}">
                <a16:creationId xmlns:a16="http://schemas.microsoft.com/office/drawing/2014/main" id="{C25D52EB-9432-4D83-BEB4-E00E4FCB2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19998"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29EB010-A67E-4BFA-B10A-8CCAB9DF1727}"/>
              </a:ext>
            </a:extLst>
          </p:cNvPr>
          <p:cNvSpPr txBox="1"/>
          <p:nvPr/>
        </p:nvSpPr>
        <p:spPr>
          <a:xfrm>
            <a:off x="7696863" y="4818490"/>
            <a:ext cx="2349506" cy="553998"/>
          </a:xfrm>
          <a:prstGeom prst="rect">
            <a:avLst/>
          </a:prstGeom>
          <a:noFill/>
        </p:spPr>
        <p:txBody>
          <a:bodyPr wrap="square" rtlCol="0">
            <a:spAutoFit/>
          </a:bodyPr>
          <a:lstStyle/>
          <a:p>
            <a:r>
              <a:rPr lang="en-US" sz="1000" dirty="0">
                <a:hlinkClick r:id="rId4">
                  <a:extLst>
                    <a:ext uri="{A12FA001-AC4F-418D-AE19-62706E023703}">
                      <ahyp:hlinkClr xmlns:ahyp="http://schemas.microsoft.com/office/drawing/2018/hyperlinkcolor" val="tx"/>
                    </a:ext>
                  </a:extLst>
                </a:hlinkClick>
              </a:rPr>
              <a:t>Source: https://twitter.com/kyork20/status/571788686574149632</a:t>
            </a:r>
            <a:endParaRPr lang="en-US" sz="1000" dirty="0"/>
          </a:p>
        </p:txBody>
      </p:sp>
      <p:pic>
        <p:nvPicPr>
          <p:cNvPr id="1028" name="Picture 4" descr="New England Patriots Circle Logo Vinyl Decal / Sticker 5 sizes ...">
            <a:extLst>
              <a:ext uri="{FF2B5EF4-FFF2-40B4-BE49-F238E27FC236}">
                <a16:creationId xmlns:a16="http://schemas.microsoft.com/office/drawing/2014/main" id="{897F8525-2E81-41C8-A283-7C1EBA8359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1530" y="3484275"/>
            <a:ext cx="1340172" cy="1334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255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2C711-F123-43C0-A4FB-48E2FE1084DA}"/>
              </a:ext>
            </a:extLst>
          </p:cNvPr>
          <p:cNvSpPr>
            <a:spLocks noGrp="1"/>
          </p:cNvSpPr>
          <p:nvPr>
            <p:ph type="title"/>
          </p:nvPr>
        </p:nvSpPr>
        <p:spPr>
          <a:xfrm>
            <a:off x="800946" y="401053"/>
            <a:ext cx="8658837" cy="635000"/>
          </a:xfrm>
          <a:ln>
            <a:noFill/>
          </a:ln>
        </p:spPr>
        <p:txBody>
          <a:bodyPr/>
          <a:lstStyle/>
          <a:p>
            <a:r>
              <a:rPr lang="en-US" sz="3000" b="1" dirty="0">
                <a:solidFill>
                  <a:srgbClr val="173555"/>
                </a:solidFill>
              </a:rPr>
              <a:t>Case Studies</a:t>
            </a:r>
          </a:p>
        </p:txBody>
      </p:sp>
      <p:sp>
        <p:nvSpPr>
          <p:cNvPr id="7" name="TextBox 19">
            <a:extLst>
              <a:ext uri="{FF2B5EF4-FFF2-40B4-BE49-F238E27FC236}">
                <a16:creationId xmlns:a16="http://schemas.microsoft.com/office/drawing/2014/main" id="{66D5CC92-18A5-4534-9C0F-A811FF362A8D}"/>
              </a:ext>
            </a:extLst>
          </p:cNvPr>
          <p:cNvSpPr txBox="1"/>
          <p:nvPr/>
        </p:nvSpPr>
        <p:spPr>
          <a:xfrm rot="21600000">
            <a:off x="1344574" y="4385567"/>
            <a:ext cx="3382980" cy="1989667"/>
          </a:xfrm>
          <a:prstGeom prst="rect">
            <a:avLst/>
          </a:prstGeom>
        </p:spPr>
        <p:txBody>
          <a:bodyPr lIns="0" tIns="24000" rIns="0" bIns="0" rtlCol="0" anchor="t"/>
          <a:lstStyle/>
          <a:p>
            <a:r>
              <a:rPr lang="en-US" sz="1400" b="1" spc="100" dirty="0">
                <a:solidFill>
                  <a:srgbClr val="F0484A">
                    <a:alpha val="100000"/>
                  </a:srgbClr>
                </a:solidFill>
                <a:latin typeface="Lato"/>
              </a:rPr>
              <a:t>Jenny Yeung</a:t>
            </a:r>
          </a:p>
          <a:p>
            <a:r>
              <a:rPr lang="en-US" sz="1400" spc="100" dirty="0">
                <a:solidFill>
                  <a:srgbClr val="0D3345">
                    <a:alpha val="100000"/>
                  </a:srgbClr>
                </a:solidFill>
                <a:latin typeface="Lato"/>
              </a:rPr>
              <a:t>Chair, IFMA Asian Advisory Board</a:t>
            </a:r>
          </a:p>
        </p:txBody>
      </p:sp>
      <p:pic>
        <p:nvPicPr>
          <p:cNvPr id="8" name="Picture 7">
            <a:extLst>
              <a:ext uri="{FF2B5EF4-FFF2-40B4-BE49-F238E27FC236}">
                <a16:creationId xmlns:a16="http://schemas.microsoft.com/office/drawing/2014/main" id="{759E8CD9-D6C7-48E7-A4F2-2919F9C66F72}"/>
              </a:ext>
            </a:extLst>
          </p:cNvPr>
          <p:cNvPicPr>
            <a:picLocks noChangeAspect="1"/>
          </p:cNvPicPr>
          <p:nvPr/>
        </p:nvPicPr>
        <p:blipFill rotWithShape="1">
          <a:blip r:embed="rId2"/>
          <a:srcRect l="10490" t="5274" r="7656" b="17716"/>
          <a:stretch/>
        </p:blipFill>
        <p:spPr>
          <a:xfrm>
            <a:off x="1344574" y="1494313"/>
            <a:ext cx="2953106" cy="2778340"/>
          </a:xfrm>
          <a:prstGeom prst="rect">
            <a:avLst/>
          </a:prstGeom>
        </p:spPr>
      </p:pic>
      <p:sp>
        <p:nvSpPr>
          <p:cNvPr id="10" name="TextBox 19">
            <a:extLst>
              <a:ext uri="{FF2B5EF4-FFF2-40B4-BE49-F238E27FC236}">
                <a16:creationId xmlns:a16="http://schemas.microsoft.com/office/drawing/2014/main" id="{730AE7F4-5E63-46E4-AE29-127B679E7051}"/>
              </a:ext>
            </a:extLst>
          </p:cNvPr>
          <p:cNvSpPr txBox="1"/>
          <p:nvPr/>
        </p:nvSpPr>
        <p:spPr>
          <a:xfrm rot="21600000">
            <a:off x="5688669" y="4364324"/>
            <a:ext cx="3599521" cy="1989667"/>
          </a:xfrm>
          <a:prstGeom prst="rect">
            <a:avLst/>
          </a:prstGeom>
        </p:spPr>
        <p:txBody>
          <a:bodyPr lIns="0" tIns="24000" rIns="0" bIns="0" rtlCol="0" anchor="t"/>
          <a:lstStyle/>
          <a:p>
            <a:r>
              <a:rPr lang="en-US" sz="1400" b="1" spc="100" dirty="0">
                <a:solidFill>
                  <a:srgbClr val="F0484A">
                    <a:alpha val="100000"/>
                  </a:srgbClr>
                </a:solidFill>
                <a:latin typeface="Lato"/>
              </a:rPr>
              <a:t>Tony Piucci</a:t>
            </a:r>
          </a:p>
          <a:p>
            <a:r>
              <a:rPr lang="en-US" sz="1400" spc="100" dirty="0">
                <a:solidFill>
                  <a:srgbClr val="0D3345">
                    <a:alpha val="100000"/>
                  </a:srgbClr>
                </a:solidFill>
                <a:latin typeface="Lato"/>
              </a:rPr>
              <a:t>1</a:t>
            </a:r>
            <a:r>
              <a:rPr lang="en-US" sz="1400" spc="100" baseline="30000" dirty="0">
                <a:solidFill>
                  <a:srgbClr val="0D3345">
                    <a:alpha val="100000"/>
                  </a:srgbClr>
                </a:solidFill>
                <a:latin typeface="Lato"/>
              </a:rPr>
              <a:t>st</a:t>
            </a:r>
            <a:r>
              <a:rPr lang="en-US" sz="1400" spc="100" dirty="0">
                <a:solidFill>
                  <a:srgbClr val="0D3345">
                    <a:alpha val="100000"/>
                  </a:srgbClr>
                </a:solidFill>
                <a:latin typeface="Lato"/>
              </a:rPr>
              <a:t> Vice Chair, IFMA Foundation</a:t>
            </a:r>
          </a:p>
          <a:p>
            <a:r>
              <a:rPr lang="en-US" sz="1400" spc="100" dirty="0">
                <a:solidFill>
                  <a:srgbClr val="0D3345">
                    <a:alpha val="100000"/>
                  </a:srgbClr>
                </a:solidFill>
                <a:latin typeface="Lato"/>
              </a:rPr>
              <a:t>SVP, ABM Industries</a:t>
            </a:r>
          </a:p>
        </p:txBody>
      </p:sp>
      <p:pic>
        <p:nvPicPr>
          <p:cNvPr id="2050" name="Picture 2" descr="Anthony Piucci">
            <a:extLst>
              <a:ext uri="{FF2B5EF4-FFF2-40B4-BE49-F238E27FC236}">
                <a16:creationId xmlns:a16="http://schemas.microsoft.com/office/drawing/2014/main" id="{1B042CBC-A29F-4EC1-826E-FB38AF050F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51" t="5350" r="18692" b="36120"/>
          <a:stretch/>
        </p:blipFill>
        <p:spPr bwMode="auto">
          <a:xfrm>
            <a:off x="5688669" y="1442346"/>
            <a:ext cx="2817091" cy="2830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852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2BDFC-8BDF-4D2C-82D6-81C0CBBF0748}"/>
              </a:ext>
            </a:extLst>
          </p:cNvPr>
          <p:cNvSpPr>
            <a:spLocks noGrp="1"/>
          </p:cNvSpPr>
          <p:nvPr>
            <p:ph type="title"/>
          </p:nvPr>
        </p:nvSpPr>
        <p:spPr>
          <a:xfrm>
            <a:off x="341214" y="478499"/>
            <a:ext cx="9692008" cy="369332"/>
          </a:xfrm>
        </p:spPr>
        <p:txBody>
          <a:bodyPr>
            <a:noAutofit/>
          </a:bodyPr>
          <a:lstStyle/>
          <a:p>
            <a:r>
              <a:rPr lang="en-US" sz="2800" dirty="0"/>
              <a:t>ABM EnhancedClean Program</a:t>
            </a:r>
          </a:p>
        </p:txBody>
      </p:sp>
      <p:sp>
        <p:nvSpPr>
          <p:cNvPr id="3" name="Content Placeholder 2">
            <a:extLst>
              <a:ext uri="{FF2B5EF4-FFF2-40B4-BE49-F238E27FC236}">
                <a16:creationId xmlns:a16="http://schemas.microsoft.com/office/drawing/2014/main" id="{0F1C2A8E-5E77-4621-8FA8-75B593EEBBFE}"/>
              </a:ext>
            </a:extLst>
          </p:cNvPr>
          <p:cNvSpPr>
            <a:spLocks noGrp="1"/>
          </p:cNvSpPr>
          <p:nvPr>
            <p:ph idx="1"/>
          </p:nvPr>
        </p:nvSpPr>
        <p:spPr>
          <a:xfrm>
            <a:off x="253999" y="927358"/>
            <a:ext cx="9454544" cy="4225889"/>
          </a:xfrm>
        </p:spPr>
        <p:txBody>
          <a:bodyPr>
            <a:normAutofit/>
          </a:bodyPr>
          <a:lstStyle/>
          <a:p>
            <a:pPr>
              <a:buNone/>
            </a:pPr>
            <a:r>
              <a:rPr lang="en-US" sz="1600" dirty="0"/>
              <a:t>Three-step approach that delivers healthy spaces with a certified disinfection process backed by experts.</a:t>
            </a:r>
          </a:p>
        </p:txBody>
      </p:sp>
      <p:sp>
        <p:nvSpPr>
          <p:cNvPr id="4" name="Rectangle 3">
            <a:extLst>
              <a:ext uri="{FF2B5EF4-FFF2-40B4-BE49-F238E27FC236}">
                <a16:creationId xmlns:a16="http://schemas.microsoft.com/office/drawing/2014/main" id="{0F702B00-1B81-4082-BADE-F77E4523FC9C}"/>
              </a:ext>
            </a:extLst>
          </p:cNvPr>
          <p:cNvSpPr/>
          <p:nvPr/>
        </p:nvSpPr>
        <p:spPr>
          <a:xfrm>
            <a:off x="6488263" y="1647862"/>
            <a:ext cx="3331597" cy="3452227"/>
          </a:xfrm>
          <a:prstGeom prst="rect">
            <a:avLst/>
          </a:prstGeom>
        </p:spPr>
        <p:txBody>
          <a:bodyPr wrap="square">
            <a:spAutoFit/>
          </a:bodyPr>
          <a:lstStyle/>
          <a:p>
            <a:pPr>
              <a:spcAft>
                <a:spcPts val="667"/>
              </a:spcAft>
            </a:pPr>
            <a:r>
              <a:rPr lang="en-US" sz="2000" b="1" dirty="0">
                <a:solidFill>
                  <a:schemeClr val="accent2"/>
                </a:solidFill>
              </a:rPr>
              <a:t>KEY DIFFERENTIATORS:</a:t>
            </a:r>
          </a:p>
          <a:p>
            <a:pPr marL="317479" indent="-317479">
              <a:spcBef>
                <a:spcPts val="1333"/>
              </a:spcBef>
              <a:buFont typeface="Arial" panose="020B0604020202020204" pitchFamily="34" charset="0"/>
              <a:buChar char="•"/>
            </a:pPr>
            <a:r>
              <a:rPr lang="en-US" sz="2000" dirty="0">
                <a:solidFill>
                  <a:schemeClr val="tx1">
                    <a:lumMod val="90000"/>
                    <a:lumOff val="10000"/>
                  </a:schemeClr>
                </a:solidFill>
              </a:rPr>
              <a:t>Certified Processes Backed </a:t>
            </a:r>
            <a:br>
              <a:rPr lang="en-US" sz="2000" dirty="0">
                <a:solidFill>
                  <a:schemeClr val="tx1">
                    <a:lumMod val="90000"/>
                    <a:lumOff val="10000"/>
                  </a:schemeClr>
                </a:solidFill>
              </a:rPr>
            </a:br>
            <a:r>
              <a:rPr lang="en-US" sz="2000" dirty="0">
                <a:solidFill>
                  <a:schemeClr val="tx1">
                    <a:lumMod val="90000"/>
                    <a:lumOff val="10000"/>
                  </a:schemeClr>
                </a:solidFill>
              </a:rPr>
              <a:t>by Experts</a:t>
            </a:r>
          </a:p>
          <a:p>
            <a:pPr marL="317479" indent="-317479">
              <a:spcBef>
                <a:spcPts val="1333"/>
              </a:spcBef>
              <a:buFont typeface="Arial" panose="020B0604020202020204" pitchFamily="34" charset="0"/>
              <a:buChar char="•"/>
            </a:pPr>
            <a:r>
              <a:rPr lang="en-US" sz="2000" dirty="0">
                <a:solidFill>
                  <a:schemeClr val="tx1">
                    <a:lumMod val="90000"/>
                    <a:lumOff val="10000"/>
                  </a:schemeClr>
                </a:solidFill>
              </a:rPr>
              <a:t>Hospital Grade Disinfectants &amp; Specialized Equipment</a:t>
            </a:r>
          </a:p>
          <a:p>
            <a:pPr marL="317479" indent="-317479">
              <a:spcBef>
                <a:spcPts val="1333"/>
              </a:spcBef>
              <a:buFont typeface="Arial" panose="020B0604020202020204" pitchFamily="34" charset="0"/>
              <a:buChar char="•"/>
            </a:pPr>
            <a:r>
              <a:rPr lang="en-US" sz="2000" dirty="0">
                <a:solidFill>
                  <a:schemeClr val="tx1">
                    <a:lumMod val="90000"/>
                    <a:lumOff val="10000"/>
                  </a:schemeClr>
                </a:solidFill>
              </a:rPr>
              <a:t>Innovative Solutions including Evidence Based Testing</a:t>
            </a:r>
          </a:p>
        </p:txBody>
      </p:sp>
      <p:pic>
        <p:nvPicPr>
          <p:cNvPr id="7" name="Picture 6">
            <a:extLst>
              <a:ext uri="{FF2B5EF4-FFF2-40B4-BE49-F238E27FC236}">
                <a16:creationId xmlns:a16="http://schemas.microsoft.com/office/drawing/2014/main" id="{D0FB4F35-7952-4B7D-813E-277A84E54A18}"/>
              </a:ext>
            </a:extLst>
          </p:cNvPr>
          <p:cNvPicPr>
            <a:picLocks noChangeAspect="1"/>
          </p:cNvPicPr>
          <p:nvPr/>
        </p:nvPicPr>
        <p:blipFill>
          <a:blip r:embed="rId3"/>
          <a:stretch>
            <a:fillRect/>
          </a:stretch>
        </p:blipFill>
        <p:spPr>
          <a:xfrm>
            <a:off x="253999" y="1647862"/>
            <a:ext cx="5976350" cy="3824373"/>
          </a:xfrm>
          <a:prstGeom prst="rect">
            <a:avLst/>
          </a:prstGeom>
        </p:spPr>
      </p:pic>
    </p:spTree>
    <p:extLst>
      <p:ext uri="{BB962C8B-B14F-4D97-AF65-F5344CB8AC3E}">
        <p14:creationId xmlns:p14="http://schemas.microsoft.com/office/powerpoint/2010/main" val="391175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324" y="1324"/>
          <a:ext cx="1323" cy="1323"/>
        </p:xfrm>
        <a:graphic>
          <a:graphicData uri="http://schemas.openxmlformats.org/presentationml/2006/ole">
            <mc:AlternateContent xmlns:mc="http://schemas.openxmlformats.org/markup-compatibility/2006">
              <mc:Choice xmlns:v="urn:schemas-microsoft-com:vml" Requires="v">
                <p:oleObj spid="_x0000_s2053" name="think-cell Slide" r:id="rId6" imgW="352" imgH="355" progId="TCLayout.ActiveDocument.1">
                  <p:embed/>
                </p:oleObj>
              </mc:Choice>
              <mc:Fallback>
                <p:oleObj name="think-cell Slide" r:id="rId6" imgW="352" imgH="355" progId="TCLayout.ActiveDocument.1">
                  <p:embed/>
                  <p:pic>
                    <p:nvPicPr>
                      <p:cNvPr id="2" name="Object 1" hidden="1"/>
                      <p:cNvPicPr/>
                      <p:nvPr/>
                    </p:nvPicPr>
                    <p:blipFill>
                      <a:blip r:embed="rId7"/>
                      <a:stretch>
                        <a:fillRect/>
                      </a:stretch>
                    </p:blipFill>
                    <p:spPr>
                      <a:xfrm>
                        <a:off x="1324" y="1324"/>
                        <a:ext cx="1323" cy="1323"/>
                      </a:xfrm>
                      <a:prstGeom prst="rect">
                        <a:avLst/>
                      </a:prstGeom>
                    </p:spPr>
                  </p:pic>
                </p:oleObj>
              </mc:Fallback>
            </mc:AlternateContent>
          </a:graphicData>
        </a:graphic>
      </p:graphicFrame>
      <p:sp>
        <p:nvSpPr>
          <p:cNvPr id="3" name="Rectangle 2" hidden="1"/>
          <p:cNvSpPr/>
          <p:nvPr>
            <p:custDataLst>
              <p:tags r:id="rId3"/>
            </p:custDataLst>
          </p:nvPr>
        </p:nvSpPr>
        <p:spPr>
          <a:xfrm>
            <a:off x="1" y="1"/>
            <a:ext cx="132293" cy="132293"/>
          </a:xfrm>
          <a:prstGeom prst="rect">
            <a:avLst/>
          </a:prstGeom>
          <a:solidFill>
            <a:srgbClr val="0083BE"/>
          </a:solidFill>
          <a:ln w="9525" cap="rnd" cmpd="sng" algn="ctr">
            <a:solidFill>
              <a:srgbClr val="0083B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507949"/>
            <a:endParaRPr lang="en-US" sz="2000" dirty="0">
              <a:solidFill>
                <a:srgbClr val="FFFFFF"/>
              </a:solidFill>
              <a:latin typeface="Arial" panose="020B0604020202020204" pitchFamily="34" charset="0"/>
              <a:sym typeface="Arial" panose="020B0604020202020204" pitchFamily="34" charset="0"/>
            </a:endParaRPr>
          </a:p>
        </p:txBody>
      </p:sp>
      <p:sp>
        <p:nvSpPr>
          <p:cNvPr id="5" name="Title 4"/>
          <p:cNvSpPr>
            <a:spLocks noGrp="1"/>
          </p:cNvSpPr>
          <p:nvPr>
            <p:ph type="title"/>
          </p:nvPr>
        </p:nvSpPr>
        <p:spPr>
          <a:xfrm>
            <a:off x="169325" y="183319"/>
            <a:ext cx="6647316" cy="478500"/>
          </a:xfrm>
        </p:spPr>
        <p:txBody>
          <a:bodyPr/>
          <a:lstStyle/>
          <a:p>
            <a:r>
              <a:rPr lang="en-US" sz="2667" dirty="0">
                <a:solidFill>
                  <a:srgbClr val="0070C0"/>
                </a:solidFill>
              </a:rPr>
              <a:t>The Right Approach at the Right Time</a:t>
            </a:r>
          </a:p>
        </p:txBody>
      </p:sp>
      <p:graphicFrame>
        <p:nvGraphicFramePr>
          <p:cNvPr id="16" name="Table 15"/>
          <p:cNvGraphicFramePr>
            <a:graphicFrameLocks noGrp="1"/>
          </p:cNvGraphicFramePr>
          <p:nvPr/>
        </p:nvGraphicFramePr>
        <p:xfrm>
          <a:off x="177513" y="645112"/>
          <a:ext cx="9793433" cy="4850559"/>
        </p:xfrm>
        <a:graphic>
          <a:graphicData uri="http://schemas.openxmlformats.org/drawingml/2006/table">
            <a:tbl>
              <a:tblPr firstRow="1">
                <a:tableStyleId>{2D5ABB26-0587-4C30-8999-92F81FD0307C}</a:tableStyleId>
              </a:tblPr>
              <a:tblGrid>
                <a:gridCol w="1943884">
                  <a:extLst>
                    <a:ext uri="{9D8B030D-6E8A-4147-A177-3AD203B41FA5}">
                      <a16:colId xmlns:a16="http://schemas.microsoft.com/office/drawing/2014/main" val="20000"/>
                    </a:ext>
                  </a:extLst>
                </a:gridCol>
                <a:gridCol w="1289796">
                  <a:extLst>
                    <a:ext uri="{9D8B030D-6E8A-4147-A177-3AD203B41FA5}">
                      <a16:colId xmlns:a16="http://schemas.microsoft.com/office/drawing/2014/main" val="20001"/>
                    </a:ext>
                  </a:extLst>
                </a:gridCol>
                <a:gridCol w="2309772">
                  <a:extLst>
                    <a:ext uri="{9D8B030D-6E8A-4147-A177-3AD203B41FA5}">
                      <a16:colId xmlns:a16="http://schemas.microsoft.com/office/drawing/2014/main" val="20002"/>
                    </a:ext>
                  </a:extLst>
                </a:gridCol>
                <a:gridCol w="1108691">
                  <a:extLst>
                    <a:ext uri="{9D8B030D-6E8A-4147-A177-3AD203B41FA5}">
                      <a16:colId xmlns:a16="http://schemas.microsoft.com/office/drawing/2014/main" val="20003"/>
                    </a:ext>
                  </a:extLst>
                </a:gridCol>
                <a:gridCol w="3141290">
                  <a:extLst>
                    <a:ext uri="{9D8B030D-6E8A-4147-A177-3AD203B41FA5}">
                      <a16:colId xmlns:a16="http://schemas.microsoft.com/office/drawing/2014/main" val="20004"/>
                    </a:ext>
                  </a:extLst>
                </a:gridCol>
              </a:tblGrid>
              <a:tr h="529155">
                <a:tc>
                  <a:txBody>
                    <a:bodyPr/>
                    <a:lstStyle/>
                    <a:p>
                      <a:endParaRPr lang="en-US" sz="900" b="0" i="0" u="none" dirty="0">
                        <a:solidFill>
                          <a:schemeClr val="tx2">
                            <a:lumMod val="100000"/>
                          </a:schemeClr>
                        </a:solidFill>
                        <a:latin typeface="Arial" panose="020B0604020202020204" pitchFamily="34" charset="0"/>
                      </a:endParaRPr>
                    </a:p>
                  </a:txBody>
                  <a:tcPr marL="0" marR="54850" marT="55727" marB="55727" anchor="b">
                    <a:lnT>
                      <a:noFill/>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000" b="1" i="0" u="none" dirty="0">
                          <a:solidFill>
                            <a:schemeClr val="accent1"/>
                          </a:solidFill>
                          <a:latin typeface="Arial" panose="020B0604020202020204" pitchFamily="34" charset="0"/>
                        </a:rPr>
                        <a:t>Suggested Frequency</a:t>
                      </a:r>
                    </a:p>
                  </a:txBody>
                  <a:tcPr marL="0" marR="54850" marT="55727" marB="55727" anchor="b">
                    <a:lnT>
                      <a:noFill/>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000" b="1" i="0" u="none" dirty="0">
                          <a:solidFill>
                            <a:schemeClr val="accent1"/>
                          </a:solidFill>
                          <a:latin typeface="Arial" panose="020B0604020202020204" pitchFamily="34" charset="0"/>
                        </a:rPr>
                        <a:t>Methods</a:t>
                      </a:r>
                      <a:r>
                        <a:rPr lang="en-US" sz="1000" b="1" i="0" u="none" baseline="0" dirty="0">
                          <a:solidFill>
                            <a:schemeClr val="accent1"/>
                          </a:solidFill>
                          <a:latin typeface="Arial" panose="020B0604020202020204" pitchFamily="34" charset="0"/>
                        </a:rPr>
                        <a:t> </a:t>
                      </a:r>
                      <a:br>
                        <a:rPr lang="en-US" sz="1000" b="1" i="0" u="none" baseline="0" dirty="0">
                          <a:solidFill>
                            <a:schemeClr val="accent1"/>
                          </a:solidFill>
                          <a:latin typeface="Arial" panose="020B0604020202020204" pitchFamily="34" charset="0"/>
                        </a:rPr>
                      </a:br>
                      <a:r>
                        <a:rPr lang="en-US" sz="1000" b="1" i="0" u="none" baseline="0" dirty="0">
                          <a:solidFill>
                            <a:schemeClr val="accent1"/>
                          </a:solidFill>
                          <a:latin typeface="Arial" panose="020B0604020202020204" pitchFamily="34" charset="0"/>
                        </a:rPr>
                        <a:t>Employed</a:t>
                      </a:r>
                      <a:endParaRPr lang="en-US" sz="1000" b="1" i="0" u="none" dirty="0">
                        <a:solidFill>
                          <a:schemeClr val="accent1"/>
                        </a:solidFill>
                        <a:latin typeface="Arial" panose="020B0604020202020204" pitchFamily="34" charset="0"/>
                      </a:endParaRPr>
                    </a:p>
                  </a:txBody>
                  <a:tcPr marL="0" marR="54850" marT="55727" marB="55727" anchor="b">
                    <a:lnT>
                      <a:noFill/>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000" b="1" i="0" u="none" dirty="0">
                          <a:solidFill>
                            <a:schemeClr val="accent1"/>
                          </a:solidFill>
                          <a:latin typeface="Arial" panose="020B0604020202020204" pitchFamily="34" charset="0"/>
                        </a:rPr>
                        <a:t>Team</a:t>
                      </a:r>
                      <a:r>
                        <a:rPr lang="en-US" sz="1000" b="1" i="0" u="none" baseline="0" dirty="0">
                          <a:solidFill>
                            <a:schemeClr val="accent1"/>
                          </a:solidFill>
                          <a:latin typeface="Arial" panose="020B0604020202020204" pitchFamily="34" charset="0"/>
                        </a:rPr>
                        <a:t> Members Deployed</a:t>
                      </a:r>
                      <a:endParaRPr lang="en-US" sz="1000" b="1" i="0" u="none" dirty="0">
                        <a:solidFill>
                          <a:schemeClr val="accent1"/>
                        </a:solidFill>
                        <a:latin typeface="Arial" panose="020B0604020202020204" pitchFamily="34" charset="0"/>
                      </a:endParaRPr>
                    </a:p>
                  </a:txBody>
                  <a:tcPr marL="0" marR="54850" marT="55727" marB="55727" anchor="b">
                    <a:lnT>
                      <a:noFill/>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000" b="1" i="0" u="none" dirty="0">
                          <a:solidFill>
                            <a:schemeClr val="accent1"/>
                          </a:solidFill>
                          <a:latin typeface="Arial" panose="020B0604020202020204" pitchFamily="34" charset="0"/>
                        </a:rPr>
                        <a:t>Potential </a:t>
                      </a:r>
                      <a:br>
                        <a:rPr lang="en-US" sz="1000" b="1" i="0" u="none" dirty="0">
                          <a:solidFill>
                            <a:schemeClr val="accent1"/>
                          </a:solidFill>
                          <a:latin typeface="Arial" panose="020B0604020202020204" pitchFamily="34" charset="0"/>
                        </a:rPr>
                      </a:br>
                      <a:r>
                        <a:rPr lang="en-US" sz="1000" b="1" i="0" u="none" dirty="0">
                          <a:solidFill>
                            <a:schemeClr val="accent1"/>
                          </a:solidFill>
                          <a:latin typeface="Arial" panose="020B0604020202020204" pitchFamily="34" charset="0"/>
                        </a:rPr>
                        <a:t>Supplies</a:t>
                      </a:r>
                      <a:r>
                        <a:rPr lang="en-US" sz="1000" b="1" i="0" u="none" baseline="0" dirty="0">
                          <a:solidFill>
                            <a:schemeClr val="accent1"/>
                          </a:solidFill>
                          <a:latin typeface="Arial" panose="020B0604020202020204" pitchFamily="34" charset="0"/>
                        </a:rPr>
                        <a:t> and Equipment</a:t>
                      </a:r>
                      <a:endParaRPr lang="en-US" sz="1000" b="1" i="0" u="none" dirty="0">
                        <a:solidFill>
                          <a:schemeClr val="accent1"/>
                        </a:solidFill>
                        <a:latin typeface="Arial" panose="020B0604020202020204" pitchFamily="34" charset="0"/>
                      </a:endParaRPr>
                    </a:p>
                  </a:txBody>
                  <a:tcPr marL="0" marR="54850" marT="55727" marB="55727" anchor="b">
                    <a:lnT>
                      <a:noFill/>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r h="1551562">
                <a:tc>
                  <a:txBody>
                    <a:bodyPr/>
                    <a:lstStyle/>
                    <a:p>
                      <a:pPr algn="l"/>
                      <a:r>
                        <a:rPr lang="en-US" sz="1000" b="1" i="0" u="none" dirty="0">
                          <a:solidFill>
                            <a:srgbClr val="FFFFFF"/>
                          </a:solidFill>
                          <a:latin typeface=""/>
                        </a:rPr>
                        <a:t>Step 1: Return</a:t>
                      </a:r>
                      <a:r>
                        <a:rPr lang="en-US" sz="1000" b="1" i="0" u="none" baseline="0" dirty="0">
                          <a:solidFill>
                            <a:srgbClr val="FFFFFF"/>
                          </a:solidFill>
                          <a:latin typeface=""/>
                        </a:rPr>
                        <a:t> Safely</a:t>
                      </a:r>
                    </a:p>
                    <a:p>
                      <a:pPr algn="l"/>
                      <a:br>
                        <a:rPr lang="en-US" sz="900" b="0" i="0" u="none" strike="noStrike" kern="1200" baseline="0" dirty="0">
                          <a:solidFill>
                            <a:schemeClr val="bg1"/>
                          </a:solidFill>
                          <a:latin typeface="+mn-lt"/>
                          <a:ea typeface="+mn-ea"/>
                          <a:cs typeface="+mn-cs"/>
                        </a:rPr>
                      </a:br>
                      <a:r>
                        <a:rPr lang="en-US" sz="900" b="0" i="0" u="none" strike="noStrike" kern="1200" baseline="0" dirty="0">
                          <a:solidFill>
                            <a:schemeClr val="bg1"/>
                          </a:solidFill>
                          <a:latin typeface="+mn-lt"/>
                          <a:ea typeface="+mn-ea"/>
                          <a:cs typeface="+mn-cs"/>
                        </a:rPr>
                        <a:t>Build trust that it’s safe </a:t>
                      </a:r>
                      <a:br>
                        <a:rPr lang="en-US" sz="900" b="0" i="0" u="none" strike="noStrike" kern="1200" baseline="0" dirty="0">
                          <a:solidFill>
                            <a:schemeClr val="bg1"/>
                          </a:solidFill>
                          <a:latin typeface="+mn-lt"/>
                          <a:ea typeface="+mn-ea"/>
                          <a:cs typeface="+mn-cs"/>
                        </a:rPr>
                      </a:br>
                      <a:r>
                        <a:rPr lang="en-US" sz="900" b="0" i="0" u="none" strike="noStrike" kern="1200" baseline="0" dirty="0">
                          <a:solidFill>
                            <a:schemeClr val="bg1"/>
                          </a:solidFill>
                          <a:latin typeface="+mn-lt"/>
                          <a:ea typeface="+mn-ea"/>
                          <a:cs typeface="+mn-cs"/>
                        </a:rPr>
                        <a:t>to return to your space</a:t>
                      </a:r>
                      <a:r>
                        <a:rPr lang="en-US" sz="900" b="0" i="0" u="none" strike="noStrike" kern="1200" baseline="0" dirty="0">
                          <a:solidFill>
                            <a:schemeClr val="tx1"/>
                          </a:solidFill>
                          <a:latin typeface="+mn-lt"/>
                          <a:ea typeface="+mn-ea"/>
                          <a:cs typeface="+mn-cs"/>
                        </a:rPr>
                        <a:t>.</a:t>
                      </a:r>
                      <a:r>
                        <a:rPr lang="en-US" sz="2000" b="0" i="0" u="none" strike="noStrike" kern="1200" baseline="0" dirty="0">
                          <a:solidFill>
                            <a:schemeClr val="tx1"/>
                          </a:solidFill>
                          <a:latin typeface="+mn-lt"/>
                          <a:ea typeface="+mn-ea"/>
                          <a:cs typeface="+mn-cs"/>
                        </a:rPr>
                        <a:t>	</a:t>
                      </a:r>
                    </a:p>
                  </a:txBody>
                  <a:tcPr marL="101600" marR="101600" marT="55727" marB="5572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666666"/>
                    </a:solidFill>
                  </a:tcPr>
                </a:tc>
                <a:tc>
                  <a:txBody>
                    <a:bodyPr/>
                    <a:lstStyle/>
                    <a:p>
                      <a:pPr algn="ctr"/>
                      <a:r>
                        <a:rPr lang="en-US" sz="1300" b="0" i="0" u="none" baseline="-3000" dirty="0">
                          <a:solidFill>
                            <a:srgbClr val="000000"/>
                          </a:solidFill>
                          <a:latin typeface="+mj-lt"/>
                        </a:rPr>
                        <a:t>Intervals based on timing of reentry</a:t>
                      </a:r>
                    </a:p>
                  </a:txBody>
                  <a:tcPr marL="101600" marR="101600" marT="55727" marB="5572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324000" lvl="1" indent="-21600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Char char="•"/>
                      </a:pPr>
                      <a:r>
                        <a:rPr lang="en-US" sz="1300" b="0" i="0" u="none" kern="1200" spc="0" baseline="-3000" dirty="0">
                          <a:solidFill>
                            <a:srgbClr val="000000">
                              <a:lumMod val="100000"/>
                            </a:srgbClr>
                          </a:solidFill>
                          <a:latin typeface="+mj-lt"/>
                        </a:rPr>
                        <a:t>Reentry site assessment(s)</a:t>
                      </a:r>
                    </a:p>
                    <a:p>
                      <a:pPr marL="324000" lvl="1" indent="-21600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Char char="•"/>
                      </a:pPr>
                      <a:r>
                        <a:rPr lang="en-US" sz="1300" b="0" i="0" u="none" kern="1200" spc="0" baseline="-3000" dirty="0">
                          <a:solidFill>
                            <a:srgbClr val="000000">
                              <a:lumMod val="100000"/>
                            </a:srgbClr>
                          </a:solidFill>
                          <a:latin typeface="+mj-lt"/>
                        </a:rPr>
                        <a:t>Plan return to work strategy</a:t>
                      </a:r>
                    </a:p>
                    <a:p>
                      <a:pPr marL="324000" lvl="1" indent="-21600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Char char="•"/>
                      </a:pPr>
                      <a:r>
                        <a:rPr lang="en-US" sz="1300" b="0" i="0" u="none" kern="1200" spc="0" baseline="-3000" dirty="0">
                          <a:solidFill>
                            <a:srgbClr val="000000">
                              <a:lumMod val="100000"/>
                            </a:srgbClr>
                          </a:solidFill>
                          <a:latin typeface="+mj-lt"/>
                        </a:rPr>
                        <a:t>Facility checklists</a:t>
                      </a:r>
                    </a:p>
                    <a:p>
                      <a:pPr marL="324000" lvl="1" indent="-21600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Char char="•"/>
                      </a:pPr>
                      <a:r>
                        <a:rPr lang="en-US" sz="1300" b="0" i="0" u="none" kern="1200" spc="0" baseline="-3000" dirty="0">
                          <a:solidFill>
                            <a:srgbClr val="000000">
                              <a:lumMod val="100000"/>
                            </a:srgbClr>
                          </a:solidFill>
                          <a:latin typeface="+mj-lt"/>
                        </a:rPr>
                        <a:t>New workforce protocols (i.e. social distancing procedures, health screening, PPE requirements)</a:t>
                      </a:r>
                    </a:p>
                    <a:p>
                      <a:pPr marL="324000" lvl="1" indent="-21600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Char char="•"/>
                      </a:pPr>
                      <a:r>
                        <a:rPr lang="en-US" sz="1300" b="0" i="0" u="none" kern="1200" spc="0" baseline="-3000" dirty="0">
                          <a:solidFill>
                            <a:srgbClr val="000000">
                              <a:lumMod val="100000"/>
                            </a:srgbClr>
                          </a:solidFill>
                          <a:latin typeface="+mj-lt"/>
                          <a:ea typeface="+mn-ea"/>
                          <a:cs typeface="+mn-cs"/>
                        </a:rPr>
                        <a:t>Reentry disinfection service using EPA-registered disinfectants</a:t>
                      </a:r>
                    </a:p>
                  </a:txBody>
                  <a:tcPr marL="101600" marR="101600" marT="55727" marB="5572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lang="en-US" sz="1300" b="0" i="0" u="none" baseline="-3000" dirty="0">
                          <a:solidFill>
                            <a:srgbClr val="000000"/>
                          </a:solidFill>
                          <a:latin typeface="+mj-lt"/>
                        </a:rPr>
                        <a:t>Certified disinfection specialists</a:t>
                      </a:r>
                    </a:p>
                  </a:txBody>
                  <a:tcPr marL="101600" marR="101600" marT="55727" marB="5572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324000" lvl="1" indent="-21600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Char char="•"/>
                      </a:pPr>
                      <a:r>
                        <a:rPr lang="en-US" sz="1300" b="0" i="0" u="none" kern="1200" spc="0" baseline="-3000" dirty="0">
                          <a:solidFill>
                            <a:srgbClr val="000000">
                              <a:lumMod val="100000"/>
                            </a:srgbClr>
                          </a:solidFill>
                          <a:latin typeface="+mj-lt"/>
                        </a:rPr>
                        <a:t>Touchless fixtures, dispensers &amp; door openers</a:t>
                      </a:r>
                    </a:p>
                    <a:p>
                      <a:pPr marL="324000" lvl="1" indent="-21600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Char char="•"/>
                      </a:pPr>
                      <a:r>
                        <a:rPr lang="en-US" sz="1300" b="0" i="0" u="none" kern="1200" spc="0" baseline="-3000" dirty="0">
                          <a:solidFill>
                            <a:srgbClr val="000000">
                              <a:lumMod val="100000"/>
                            </a:srgbClr>
                          </a:solidFill>
                          <a:latin typeface="+mj-lt"/>
                        </a:rPr>
                        <a:t>Centralized trash receptacles</a:t>
                      </a:r>
                    </a:p>
                    <a:p>
                      <a:pPr marL="324000" lvl="1" indent="-21600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Char char="•"/>
                      </a:pPr>
                      <a:r>
                        <a:rPr lang="en-US" sz="1300" b="0" i="0" u="none" kern="1200" spc="0" baseline="-3000" dirty="0">
                          <a:solidFill>
                            <a:srgbClr val="000000">
                              <a:lumMod val="100000"/>
                            </a:srgbClr>
                          </a:solidFill>
                          <a:latin typeface="+mj-lt"/>
                        </a:rPr>
                        <a:t>Sensor technologies</a:t>
                      </a:r>
                    </a:p>
                    <a:p>
                      <a:pPr marL="324000" lvl="1" indent="-21600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Char char="•"/>
                      </a:pPr>
                      <a:r>
                        <a:rPr lang="en-US" sz="1300" b="0" i="0" u="none" kern="1200" spc="0" baseline="-3000" dirty="0">
                          <a:solidFill>
                            <a:srgbClr val="000000">
                              <a:lumMod val="100000"/>
                            </a:srgbClr>
                          </a:solidFill>
                          <a:latin typeface="+mn-lt"/>
                          <a:ea typeface="+mn-ea"/>
                          <a:cs typeface="+mn-cs"/>
                        </a:rPr>
                        <a:t>Hand-sanitizing stations (based on availability)</a:t>
                      </a:r>
                    </a:p>
                    <a:p>
                      <a:pPr marL="324000" lvl="1" indent="-21600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Char char="•"/>
                      </a:pPr>
                      <a:r>
                        <a:rPr lang="en-US" sz="1300" b="0" i="0" u="none" kern="1200" spc="0" baseline="-3000" dirty="0">
                          <a:solidFill>
                            <a:srgbClr val="000000">
                              <a:lumMod val="100000"/>
                            </a:srgbClr>
                          </a:solidFill>
                          <a:latin typeface="+mn-lt"/>
                          <a:ea typeface="+mn-ea"/>
                          <a:cs typeface="+mn-cs"/>
                        </a:rPr>
                        <a:t>Disinfecting wipes for occupants (based on availability)</a:t>
                      </a:r>
                    </a:p>
                  </a:txBody>
                  <a:tcPr marL="101600" marR="101600" marT="55727" marB="5572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1"/>
                  </a:ext>
                </a:extLst>
              </a:tr>
              <a:tr h="12105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dirty="0">
                          <a:solidFill>
                            <a:srgbClr val="FFFFFF"/>
                          </a:solidFill>
                          <a:latin typeface=""/>
                        </a:rPr>
                        <a:t>Step</a:t>
                      </a:r>
                      <a:r>
                        <a:rPr lang="en-US" sz="1000" b="1" i="0" u="none" baseline="0" dirty="0">
                          <a:solidFill>
                            <a:srgbClr val="FFFFFF"/>
                          </a:solidFill>
                          <a:latin typeface=""/>
                        </a:rPr>
                        <a:t> 2: High Touch Frequency</a:t>
                      </a:r>
                      <a:br>
                        <a:rPr lang="en-US" sz="1000" b="1" i="0" u="none" baseline="0" dirty="0">
                          <a:solidFill>
                            <a:srgbClr val="FFFFFF"/>
                          </a:solidFill>
                          <a:latin typeface=""/>
                        </a:rPr>
                      </a:br>
                      <a:br>
                        <a:rPr lang="en-US" sz="1000" b="1" i="0" u="none" baseline="0" dirty="0">
                          <a:solidFill>
                            <a:srgbClr val="FFFFFF"/>
                          </a:solidFill>
                          <a:latin typeface=""/>
                        </a:rPr>
                      </a:br>
                      <a:r>
                        <a:rPr lang="en-US" sz="900" b="0" i="0" u="none" strike="noStrike" kern="1200" baseline="0" dirty="0">
                          <a:solidFill>
                            <a:schemeClr val="bg1"/>
                          </a:solidFill>
                          <a:latin typeface="+mn-lt"/>
                          <a:ea typeface="+mn-ea"/>
                          <a:cs typeface="+mn-cs"/>
                        </a:rPr>
                        <a:t>Instill confidence that a recurring cleaning and disinfection program is in place</a:t>
                      </a:r>
                      <a:endParaRPr lang="en-US" sz="2000" b="0" i="0" u="none" strike="noStrike" kern="1200" baseline="0" dirty="0">
                        <a:solidFill>
                          <a:schemeClr val="tx1"/>
                        </a:solidFill>
                        <a:latin typeface="+mn-lt"/>
                        <a:ea typeface="+mn-ea"/>
                        <a:cs typeface="+mn-cs"/>
                      </a:endParaRPr>
                    </a:p>
                    <a:p>
                      <a:pPr algn="l"/>
                      <a:endParaRPr lang="en-US" sz="900" b="0" i="0" u="none" dirty="0">
                        <a:solidFill>
                          <a:srgbClr val="FFFFFF"/>
                        </a:solidFill>
                        <a:latin typeface=""/>
                      </a:endParaRPr>
                    </a:p>
                  </a:txBody>
                  <a:tcPr marL="101600" marR="101600" marT="55727" marB="5572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83BE"/>
                    </a:solidFill>
                  </a:tcPr>
                </a:tc>
                <a:tc>
                  <a:txBody>
                    <a:bodyPr/>
                    <a:lstStyle/>
                    <a:p>
                      <a:pPr algn="ctr"/>
                      <a:r>
                        <a:rPr lang="en-US" sz="1300" b="0" i="0" u="none" baseline="-3000" dirty="0">
                          <a:solidFill>
                            <a:srgbClr val="000000"/>
                          </a:solidFill>
                          <a:latin typeface="+mj-lt"/>
                        </a:rPr>
                        <a:t>Intervals range from hourly to daily to help curb the  spread of pathogens</a:t>
                      </a:r>
                    </a:p>
                  </a:txBody>
                  <a:tcPr marL="101600" marR="101600" marT="55727" marB="5572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324000" lvl="1" indent="-21600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Char char="•"/>
                      </a:pPr>
                      <a:r>
                        <a:rPr lang="en-US" sz="1300" b="0" i="0" u="none" kern="1200" spc="0" baseline="-3000" dirty="0">
                          <a:solidFill>
                            <a:srgbClr val="000000">
                              <a:lumMod val="100000"/>
                            </a:srgbClr>
                          </a:solidFill>
                          <a:latin typeface="+mj-lt"/>
                        </a:rPr>
                        <a:t>Site specific SOW for each facility type based on occupancy levels</a:t>
                      </a:r>
                    </a:p>
                    <a:p>
                      <a:pPr marL="324000" lvl="1" indent="-21600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Char char="•"/>
                      </a:pPr>
                      <a:r>
                        <a:rPr lang="en-US" sz="1300" b="0" i="0" u="none" kern="1200" spc="0" baseline="-3000" dirty="0">
                          <a:solidFill>
                            <a:srgbClr val="000000">
                              <a:lumMod val="100000"/>
                            </a:srgbClr>
                          </a:solidFill>
                          <a:latin typeface="+mj-lt"/>
                        </a:rPr>
                        <a:t>Increased frequency of disinfection of all high touch point areas in facility</a:t>
                      </a:r>
                    </a:p>
                  </a:txBody>
                  <a:tcPr marL="101600" marR="101600" marT="55727" marB="5572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lang="en-US" sz="1300" b="0" i="0" u="none" kern="1200" baseline="-3000" dirty="0">
                          <a:solidFill>
                            <a:srgbClr val="000000"/>
                          </a:solidFill>
                          <a:latin typeface="+mn-lt"/>
                          <a:ea typeface="+mn-ea"/>
                          <a:cs typeface="+mn-cs"/>
                        </a:rPr>
                        <a:t>Certified disinfection specialists</a:t>
                      </a:r>
                    </a:p>
                  </a:txBody>
                  <a:tcPr marL="101600" marR="101600" marT="55727" marB="5572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324000" lvl="1" indent="-21600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Char char="•"/>
                      </a:pPr>
                      <a:r>
                        <a:rPr lang="en-US" sz="1300" b="0" i="0" u="none" kern="1200" spc="0" baseline="-3000" dirty="0">
                          <a:solidFill>
                            <a:srgbClr val="000000">
                              <a:lumMod val="100000"/>
                            </a:srgbClr>
                          </a:solidFill>
                          <a:latin typeface="+mj-lt"/>
                        </a:rPr>
                        <a:t>Occupant Reentry Communication Kits</a:t>
                      </a:r>
                      <a:endParaRPr lang="en-US" sz="1300" b="1" i="0" u="none" kern="1200" spc="0" baseline="-3000" dirty="0">
                        <a:solidFill>
                          <a:schemeClr val="tx1">
                            <a:lumMod val="75000"/>
                            <a:lumOff val="25000"/>
                          </a:schemeClr>
                        </a:solidFill>
                        <a:latin typeface="+mj-lt"/>
                      </a:endParaRPr>
                    </a:p>
                    <a:p>
                      <a:pPr marL="324000" lvl="1" indent="-21600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Char char="•"/>
                      </a:pPr>
                      <a:r>
                        <a:rPr lang="en-US" sz="1300" b="0" i="0" u="none" kern="1200" spc="0" baseline="-3000" dirty="0">
                          <a:solidFill>
                            <a:srgbClr val="000000">
                              <a:lumMod val="100000"/>
                            </a:srgbClr>
                          </a:solidFill>
                          <a:latin typeface="+mj-lt"/>
                        </a:rPr>
                        <a:t>EPA-registered disinfectants</a:t>
                      </a:r>
                    </a:p>
                    <a:p>
                      <a:pPr marL="324000" lvl="1" indent="-21600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Char char="•"/>
                      </a:pPr>
                      <a:r>
                        <a:rPr lang="en-US" sz="1300" b="0" i="0" u="none" kern="1200" spc="0" baseline="-3000" dirty="0">
                          <a:solidFill>
                            <a:srgbClr val="000000">
                              <a:lumMod val="100000"/>
                            </a:srgbClr>
                          </a:solidFill>
                          <a:latin typeface="+mj-lt"/>
                        </a:rPr>
                        <a:t>Proper PPE</a:t>
                      </a:r>
                    </a:p>
                    <a:p>
                      <a:pPr marL="324000" lvl="1" indent="-21600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Char char="•"/>
                      </a:pPr>
                      <a:r>
                        <a:rPr lang="en-US" sz="1300" b="0" i="0" u="none" kern="1200" spc="0" baseline="-3000" dirty="0">
                          <a:solidFill>
                            <a:srgbClr val="000000">
                              <a:lumMod val="100000"/>
                            </a:srgbClr>
                          </a:solidFill>
                          <a:latin typeface="+mj-lt"/>
                        </a:rPr>
                        <a:t>Microfiber program</a:t>
                      </a:r>
                    </a:p>
                  </a:txBody>
                  <a:tcPr marL="101600" marR="101600" marT="55727" marB="5572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2"/>
                  </a:ext>
                </a:extLst>
              </a:tr>
              <a:tr h="1559253">
                <a:tc>
                  <a:txBody>
                    <a:bodyPr/>
                    <a:lstStyle/>
                    <a:p>
                      <a:pPr algn="l"/>
                      <a:r>
                        <a:rPr lang="en-US" sz="1000" b="1" i="0" u="none" dirty="0">
                          <a:solidFill>
                            <a:srgbClr val="FFFFFF"/>
                          </a:solidFill>
                          <a:latin typeface=""/>
                        </a:rPr>
                        <a:t>Step 3: Disinfect Broadly</a:t>
                      </a:r>
                      <a:br>
                        <a:rPr lang="en-US" sz="1000" b="1" i="0" u="none" dirty="0">
                          <a:solidFill>
                            <a:srgbClr val="FFFFFF"/>
                          </a:solidFill>
                          <a:latin typeface=""/>
                        </a:rPr>
                      </a:br>
                      <a:endParaRPr lang="en-US" sz="1000" b="1" i="0" u="none" dirty="0">
                        <a:solidFill>
                          <a:srgbClr val="FFFFFF"/>
                        </a:solidFill>
                        <a:latin typeface=""/>
                      </a:endParaRPr>
                    </a:p>
                    <a:p>
                      <a:pPr algn="l"/>
                      <a:r>
                        <a:rPr lang="en-US" sz="900" b="0" i="0" u="none" strike="noStrike" kern="1200" baseline="0" dirty="0">
                          <a:solidFill>
                            <a:schemeClr val="bg1"/>
                          </a:solidFill>
                          <a:latin typeface="+mn-lt"/>
                          <a:ea typeface="+mn-ea"/>
                          <a:cs typeface="+mn-cs"/>
                        </a:rPr>
                        <a:t>A broader disinfection process to help safeguard your full facility beyond high touch point cleaning. Occupants feel secure their environment is reset to even higher standards</a:t>
                      </a:r>
                    </a:p>
                    <a:p>
                      <a:pPr algn="l"/>
                      <a:r>
                        <a:rPr lang="en-US" sz="2000" b="0" i="0" u="none" strike="noStrike" kern="1200" baseline="0" dirty="0">
                          <a:solidFill>
                            <a:schemeClr val="tx1"/>
                          </a:solidFill>
                          <a:latin typeface="+mn-lt"/>
                          <a:ea typeface="+mn-ea"/>
                          <a:cs typeface="+mn-cs"/>
                        </a:rPr>
                        <a:t>	</a:t>
                      </a:r>
                    </a:p>
                  </a:txBody>
                  <a:tcPr marL="101600" marR="101600" marT="55727" marB="5572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46AD"/>
                    </a:solidFill>
                  </a:tcPr>
                </a:tc>
                <a:tc>
                  <a:txBody>
                    <a:bodyPr/>
                    <a:lstStyle/>
                    <a:p>
                      <a:pPr algn="ctr"/>
                      <a:r>
                        <a:rPr lang="en-US" sz="1300" b="0" i="0" u="none" baseline="-3000" dirty="0">
                          <a:solidFill>
                            <a:srgbClr val="000000"/>
                          </a:solidFill>
                          <a:latin typeface="+mj-lt"/>
                        </a:rPr>
                        <a:t>Intervals range from nightly to quarterly based on business needs</a:t>
                      </a:r>
                    </a:p>
                  </a:txBody>
                  <a:tcPr marL="101600" marR="101600" marT="55727" marB="5572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324000" lvl="1" indent="-21600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Char char="•"/>
                      </a:pPr>
                      <a:r>
                        <a:rPr lang="en-US" sz="1300" b="0" i="0" u="none" kern="1200" spc="0" baseline="-3000" dirty="0">
                          <a:solidFill>
                            <a:srgbClr val="000000">
                              <a:lumMod val="100000"/>
                            </a:srgbClr>
                          </a:solidFill>
                          <a:latin typeface="+mj-lt"/>
                        </a:rPr>
                        <a:t>Full building / large area disinfection using electrostatic spraying with stronger disinfectants</a:t>
                      </a:r>
                    </a:p>
                  </a:txBody>
                  <a:tcPr marL="101600" marR="101600" marT="55727" marB="5572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i="0" u="none" kern="1200" baseline="-3000" dirty="0">
                          <a:solidFill>
                            <a:srgbClr val="000000"/>
                          </a:solidFill>
                          <a:latin typeface="+mn-lt"/>
                          <a:ea typeface="+mn-ea"/>
                          <a:cs typeface="+mn-cs"/>
                        </a:rPr>
                        <a:t>Certified disinfection specialists</a:t>
                      </a:r>
                    </a:p>
                    <a:p>
                      <a:pPr algn="ctr"/>
                      <a:endParaRPr lang="en-US" sz="1300" b="0" i="0" u="none" baseline="-3000" dirty="0">
                        <a:solidFill>
                          <a:srgbClr val="000000"/>
                        </a:solidFill>
                        <a:latin typeface="+mj-lt"/>
                      </a:endParaRPr>
                    </a:p>
                  </a:txBody>
                  <a:tcPr marL="101600" marR="101600" marT="55727" marB="5572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324000" lvl="1" indent="-21600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Char char="•"/>
                      </a:pPr>
                      <a:r>
                        <a:rPr lang="en-US" sz="1300" b="0" i="0" u="none" kern="1200" spc="0" baseline="-3000" dirty="0">
                          <a:solidFill>
                            <a:srgbClr val="000000">
                              <a:lumMod val="100000"/>
                            </a:srgbClr>
                          </a:solidFill>
                          <a:latin typeface="+mn-lt"/>
                          <a:ea typeface="+mn-ea"/>
                          <a:cs typeface="+mn-cs"/>
                        </a:rPr>
                        <a:t>Electrostatic sprayers</a:t>
                      </a:r>
                    </a:p>
                    <a:p>
                      <a:pPr marL="324000" lvl="1" indent="-21600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Char char="•"/>
                      </a:pPr>
                      <a:r>
                        <a:rPr lang="en-US" sz="1300" b="0" i="0" u="none" kern="1200" spc="0" baseline="-3000" dirty="0">
                          <a:solidFill>
                            <a:srgbClr val="000000">
                              <a:lumMod val="100000"/>
                            </a:srgbClr>
                          </a:solidFill>
                          <a:latin typeface="+mn-lt"/>
                          <a:ea typeface="+mn-ea"/>
                          <a:cs typeface="+mn-cs"/>
                        </a:rPr>
                        <a:t>Hospital grade disinfectants with faster kill time and broader pathogen spectrum</a:t>
                      </a:r>
                      <a:endParaRPr lang="en-US" sz="1300" b="1" i="0" u="none" kern="1200" spc="0" baseline="-3000" dirty="0">
                        <a:solidFill>
                          <a:schemeClr val="tx1">
                            <a:lumMod val="75000"/>
                            <a:lumOff val="25000"/>
                          </a:schemeClr>
                        </a:solidFill>
                        <a:latin typeface="+mj-lt"/>
                      </a:endParaRPr>
                    </a:p>
                    <a:p>
                      <a:pPr marL="108000" lvl="1" indent="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None/>
                      </a:pPr>
                      <a:r>
                        <a:rPr lang="en-US" sz="1300" b="1" i="0" u="none" kern="1200" spc="0" baseline="-3000" dirty="0">
                          <a:solidFill>
                            <a:schemeClr val="tx1">
                              <a:lumMod val="75000"/>
                              <a:lumOff val="25000"/>
                            </a:schemeClr>
                          </a:solidFill>
                          <a:latin typeface="+mj-lt"/>
                        </a:rPr>
                        <a:t>Continued</a:t>
                      </a:r>
                      <a:r>
                        <a:rPr lang="en-US" sz="1300" b="1" i="0" u="none" kern="1200" spc="0" baseline="0" dirty="0">
                          <a:solidFill>
                            <a:schemeClr val="tx1">
                              <a:lumMod val="75000"/>
                              <a:lumOff val="25000"/>
                            </a:schemeClr>
                          </a:solidFill>
                          <a:latin typeface="+mj-lt"/>
                        </a:rPr>
                        <a:t> </a:t>
                      </a:r>
                      <a:r>
                        <a:rPr lang="en-US" sz="1300" b="1" i="0" u="none" kern="1200" spc="0" baseline="-3000" dirty="0">
                          <a:solidFill>
                            <a:schemeClr val="tx1">
                              <a:lumMod val="75000"/>
                              <a:lumOff val="25000"/>
                            </a:schemeClr>
                          </a:solidFill>
                          <a:latin typeface="+mj-lt"/>
                        </a:rPr>
                        <a:t>produc</a:t>
                      </a:r>
                      <a:r>
                        <a:rPr lang="en-US" sz="1300" b="1" i="0" u="none" kern="1200" spc="0" baseline="-3000" dirty="0">
                          <a:solidFill>
                            <a:schemeClr val="tx1">
                              <a:lumMod val="75000"/>
                              <a:lumOff val="25000"/>
                            </a:schemeClr>
                          </a:solidFill>
                          <a:latin typeface="+mj-lt"/>
                          <a:ea typeface="+mn-ea"/>
                          <a:cs typeface="+mn-cs"/>
                        </a:rPr>
                        <a:t>t testing:</a:t>
                      </a:r>
                    </a:p>
                    <a:p>
                      <a:pPr marL="108000" lvl="1" indent="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None/>
                      </a:pPr>
                      <a:endParaRPr lang="en-US" sz="1000" b="1" i="0" u="none" kern="1200" spc="0" baseline="-3000" dirty="0">
                        <a:solidFill>
                          <a:schemeClr val="tx1">
                            <a:lumMod val="75000"/>
                            <a:lumOff val="25000"/>
                          </a:schemeClr>
                        </a:solidFill>
                        <a:latin typeface="+mj-lt"/>
                      </a:endParaRPr>
                    </a:p>
                    <a:p>
                      <a:pPr marL="324000" lvl="1" indent="-21600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Char char="•"/>
                      </a:pPr>
                      <a:r>
                        <a:rPr lang="en-US" sz="1300" b="0" i="0" u="none" kern="1200" spc="0" baseline="-3000" dirty="0">
                          <a:solidFill>
                            <a:srgbClr val="000000">
                              <a:lumMod val="100000"/>
                            </a:srgbClr>
                          </a:solidFill>
                          <a:latin typeface="+mn-lt"/>
                          <a:ea typeface="+mn-ea"/>
                          <a:cs typeface="+mn-cs"/>
                        </a:rPr>
                        <a:t>Testing and validation</a:t>
                      </a:r>
                    </a:p>
                    <a:p>
                      <a:pPr marL="324000" lvl="1" indent="-21600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Char char="•"/>
                      </a:pPr>
                      <a:r>
                        <a:rPr lang="en-US" sz="1300" b="0" i="0" u="none" kern="1200" spc="0" baseline="-3000" dirty="0">
                          <a:solidFill>
                            <a:srgbClr val="000000">
                              <a:lumMod val="100000"/>
                            </a:srgbClr>
                          </a:solidFill>
                          <a:latin typeface="+mn-lt"/>
                          <a:ea typeface="+mn-ea"/>
                          <a:cs typeface="+mn-cs"/>
                        </a:rPr>
                        <a:t>UV devices and UVC lighting</a:t>
                      </a:r>
                    </a:p>
                    <a:p>
                      <a:pPr marL="324000" lvl="1" indent="-21600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Char char="•"/>
                      </a:pPr>
                      <a:r>
                        <a:rPr lang="en-US" sz="1300" b="0" i="0" u="none" kern="1200" spc="0" baseline="-3000" dirty="0">
                          <a:solidFill>
                            <a:srgbClr val="000000">
                              <a:lumMod val="100000"/>
                            </a:srgbClr>
                          </a:solidFill>
                          <a:latin typeface="+mn-lt"/>
                          <a:ea typeface="+mn-ea"/>
                          <a:cs typeface="+mn-cs"/>
                        </a:rPr>
                        <a:t>Antimicrobial and environmental coating solutions</a:t>
                      </a:r>
                    </a:p>
                    <a:p>
                      <a:pPr marL="324000" lvl="1" indent="-216000" algn="l" defTabSz="914400" rtl="0" eaLnBrk="1" latinLnBrk="0" hangingPunct="1">
                        <a:lnSpc>
                          <a:spcPct val="100000"/>
                        </a:lnSpc>
                        <a:spcBef>
                          <a:spcPts val="0"/>
                        </a:spcBef>
                        <a:spcAft>
                          <a:spcPts val="0"/>
                        </a:spcAft>
                        <a:buClr>
                          <a:srgbClr val="0083BE">
                            <a:lumMod val="100000"/>
                          </a:srgbClr>
                        </a:buClr>
                        <a:buSzPct val="100000"/>
                        <a:buFont typeface="Trebuchet MS" panose="020B0603020202020204" pitchFamily="34" charset="0"/>
                        <a:buChar char="•"/>
                      </a:pPr>
                      <a:r>
                        <a:rPr lang="en-US" sz="1300" b="0" i="0" u="none" kern="1200" spc="0" baseline="-3000" dirty="0">
                          <a:solidFill>
                            <a:srgbClr val="000000">
                              <a:lumMod val="100000"/>
                            </a:srgbClr>
                          </a:solidFill>
                          <a:latin typeface="+mn-lt"/>
                          <a:ea typeface="+mn-ea"/>
                          <a:cs typeface="+mn-cs"/>
                        </a:rPr>
                        <a:t>Robotic disinfection</a:t>
                      </a:r>
                    </a:p>
                  </a:txBody>
                  <a:tcPr marL="101600" marR="101600" marT="55727" marB="5572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341151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AEC2-C541-4B70-B6C6-B9B5D6843D44}"/>
              </a:ext>
            </a:extLst>
          </p:cNvPr>
          <p:cNvSpPr>
            <a:spLocks noGrp="1"/>
          </p:cNvSpPr>
          <p:nvPr>
            <p:ph type="title"/>
          </p:nvPr>
        </p:nvSpPr>
        <p:spPr>
          <a:xfrm>
            <a:off x="152401" y="268955"/>
            <a:ext cx="9851350" cy="802568"/>
          </a:xfrm>
        </p:spPr>
        <p:txBody>
          <a:bodyPr/>
          <a:lstStyle/>
          <a:p>
            <a:r>
              <a:rPr lang="en-US" sz="2667" dirty="0">
                <a:solidFill>
                  <a:srgbClr val="0070C0"/>
                </a:solidFill>
                <a:cs typeface="Calibri" panose="020F0502020204030204" pitchFamily="34" charset="0"/>
              </a:rPr>
              <a:t>Occupant Reentry Communications </a:t>
            </a:r>
          </a:p>
        </p:txBody>
      </p:sp>
      <p:pic>
        <p:nvPicPr>
          <p:cNvPr id="7" name="Picture 6">
            <a:extLst>
              <a:ext uri="{FF2B5EF4-FFF2-40B4-BE49-F238E27FC236}">
                <a16:creationId xmlns:a16="http://schemas.microsoft.com/office/drawing/2014/main" id="{A11D359A-9B0F-4347-AD51-B5912912935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529709" y="3851687"/>
            <a:ext cx="2525223" cy="1683483"/>
          </a:xfrm>
          <a:prstGeom prst="rect">
            <a:avLst/>
          </a:prstGeom>
          <a:ln>
            <a:solidFill>
              <a:schemeClr val="bg1">
                <a:lumMod val="65000"/>
              </a:schemeClr>
            </a:solidFill>
          </a:ln>
        </p:spPr>
      </p:pic>
      <p:pic>
        <p:nvPicPr>
          <p:cNvPr id="9" name="Picture 8">
            <a:extLst>
              <a:ext uri="{FF2B5EF4-FFF2-40B4-BE49-F238E27FC236}">
                <a16:creationId xmlns:a16="http://schemas.microsoft.com/office/drawing/2014/main" id="{66DAF176-9BAF-40E4-B212-DB73C75C978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624474" y="1098968"/>
            <a:ext cx="2308794" cy="2308794"/>
          </a:xfrm>
          <a:prstGeom prst="rect">
            <a:avLst/>
          </a:prstGeom>
          <a:ln>
            <a:noFill/>
          </a:ln>
        </p:spPr>
      </p:pic>
      <p:pic>
        <p:nvPicPr>
          <p:cNvPr id="15" name="Picture 14">
            <a:extLst>
              <a:ext uri="{FF2B5EF4-FFF2-40B4-BE49-F238E27FC236}">
                <a16:creationId xmlns:a16="http://schemas.microsoft.com/office/drawing/2014/main" id="{C6279B91-C769-4644-97AF-D9FCBF2AC089}"/>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69478" y="1186860"/>
            <a:ext cx="2896049" cy="4344073"/>
          </a:xfrm>
          <a:prstGeom prst="rect">
            <a:avLst/>
          </a:prstGeom>
          <a:ln>
            <a:solidFill>
              <a:schemeClr val="bg1">
                <a:lumMod val="65000"/>
              </a:schemeClr>
            </a:solidFill>
          </a:ln>
        </p:spPr>
      </p:pic>
      <p:sp>
        <p:nvSpPr>
          <p:cNvPr id="97" name="TextBox 96">
            <a:extLst>
              <a:ext uri="{FF2B5EF4-FFF2-40B4-BE49-F238E27FC236}">
                <a16:creationId xmlns:a16="http://schemas.microsoft.com/office/drawing/2014/main" id="{DB5F8EAA-E6E9-4651-B627-0413CB9C3755}"/>
              </a:ext>
            </a:extLst>
          </p:cNvPr>
          <p:cNvSpPr txBox="1"/>
          <p:nvPr/>
        </p:nvSpPr>
        <p:spPr>
          <a:xfrm>
            <a:off x="182526" y="848331"/>
            <a:ext cx="2063756" cy="297454"/>
          </a:xfrm>
          <a:prstGeom prst="rect">
            <a:avLst/>
          </a:prstGeom>
          <a:noFill/>
        </p:spPr>
        <p:txBody>
          <a:bodyPr wrap="square" rtlCol="0">
            <a:spAutoFit/>
          </a:bodyPr>
          <a:lstStyle/>
          <a:p>
            <a:pPr defTabSz="507949"/>
            <a:r>
              <a:rPr lang="en-US" sz="1333" b="1" dirty="0">
                <a:solidFill>
                  <a:srgbClr val="E98300"/>
                </a:solidFill>
                <a:latin typeface="Arial" panose="020B0604020202020204"/>
              </a:rPr>
              <a:t>Entryway Easel Signs</a:t>
            </a:r>
          </a:p>
        </p:txBody>
      </p:sp>
      <p:sp>
        <p:nvSpPr>
          <p:cNvPr id="99" name="TextBox 98">
            <a:extLst>
              <a:ext uri="{FF2B5EF4-FFF2-40B4-BE49-F238E27FC236}">
                <a16:creationId xmlns:a16="http://schemas.microsoft.com/office/drawing/2014/main" id="{0ADAE4BD-20DB-4D54-86F4-27D71D6B183B}"/>
              </a:ext>
            </a:extLst>
          </p:cNvPr>
          <p:cNvSpPr txBox="1"/>
          <p:nvPr/>
        </p:nvSpPr>
        <p:spPr>
          <a:xfrm>
            <a:off x="3333414" y="795135"/>
            <a:ext cx="4436898" cy="297454"/>
          </a:xfrm>
          <a:prstGeom prst="rect">
            <a:avLst/>
          </a:prstGeom>
          <a:noFill/>
        </p:spPr>
        <p:txBody>
          <a:bodyPr wrap="square" rtlCol="0">
            <a:spAutoFit/>
          </a:bodyPr>
          <a:lstStyle/>
          <a:p>
            <a:pPr defTabSz="507949"/>
            <a:r>
              <a:rPr lang="en-US" sz="1333" b="1" dirty="0">
                <a:solidFill>
                  <a:srgbClr val="E98300"/>
                </a:solidFill>
                <a:latin typeface="Arial" panose="020B0604020202020204"/>
              </a:rPr>
              <a:t>Break Area Tent Cards &amp; Floor Clings</a:t>
            </a:r>
          </a:p>
        </p:txBody>
      </p:sp>
      <p:sp>
        <p:nvSpPr>
          <p:cNvPr id="113" name="TextBox 112">
            <a:extLst>
              <a:ext uri="{FF2B5EF4-FFF2-40B4-BE49-F238E27FC236}">
                <a16:creationId xmlns:a16="http://schemas.microsoft.com/office/drawing/2014/main" id="{F6F5282D-8E64-445F-803E-9D589F012122}"/>
              </a:ext>
            </a:extLst>
          </p:cNvPr>
          <p:cNvSpPr txBox="1"/>
          <p:nvPr/>
        </p:nvSpPr>
        <p:spPr>
          <a:xfrm>
            <a:off x="5422160" y="3531503"/>
            <a:ext cx="2063756" cy="297454"/>
          </a:xfrm>
          <a:prstGeom prst="rect">
            <a:avLst/>
          </a:prstGeom>
          <a:noFill/>
        </p:spPr>
        <p:txBody>
          <a:bodyPr wrap="square" rtlCol="0">
            <a:spAutoFit/>
          </a:bodyPr>
          <a:lstStyle/>
          <a:p>
            <a:pPr defTabSz="507949"/>
            <a:r>
              <a:rPr lang="en-US" sz="1333" b="1" dirty="0">
                <a:solidFill>
                  <a:srgbClr val="E98300"/>
                </a:solidFill>
                <a:latin typeface="Arial" panose="020B0604020202020204"/>
              </a:rPr>
              <a:t>Desk Drops</a:t>
            </a:r>
          </a:p>
        </p:txBody>
      </p:sp>
      <p:sp>
        <p:nvSpPr>
          <p:cNvPr id="114" name="TextBox 113">
            <a:extLst>
              <a:ext uri="{FF2B5EF4-FFF2-40B4-BE49-F238E27FC236}">
                <a16:creationId xmlns:a16="http://schemas.microsoft.com/office/drawing/2014/main" id="{16286EAB-1478-4646-BC96-235B10509ECF}"/>
              </a:ext>
            </a:extLst>
          </p:cNvPr>
          <p:cNvSpPr txBox="1"/>
          <p:nvPr/>
        </p:nvSpPr>
        <p:spPr>
          <a:xfrm>
            <a:off x="8131698" y="673900"/>
            <a:ext cx="2063756" cy="502573"/>
          </a:xfrm>
          <a:prstGeom prst="rect">
            <a:avLst/>
          </a:prstGeom>
          <a:noFill/>
        </p:spPr>
        <p:txBody>
          <a:bodyPr wrap="square" rtlCol="0">
            <a:spAutoFit/>
          </a:bodyPr>
          <a:lstStyle/>
          <a:p>
            <a:pPr defTabSz="507949"/>
            <a:r>
              <a:rPr lang="en-US" sz="1333" b="1" dirty="0">
                <a:solidFill>
                  <a:srgbClr val="E98300"/>
                </a:solidFill>
                <a:latin typeface="Arial" panose="020B0604020202020204"/>
              </a:rPr>
              <a:t>Restroom </a:t>
            </a:r>
            <a:br>
              <a:rPr lang="en-US" sz="1333" b="1" dirty="0">
                <a:solidFill>
                  <a:srgbClr val="E98300"/>
                </a:solidFill>
                <a:latin typeface="Arial" panose="020B0604020202020204"/>
              </a:rPr>
            </a:br>
            <a:r>
              <a:rPr lang="en-US" sz="1333" b="1" dirty="0">
                <a:solidFill>
                  <a:srgbClr val="E98300"/>
                </a:solidFill>
                <a:latin typeface="Arial" panose="020B0604020202020204"/>
              </a:rPr>
              <a:t>Mirror Clings</a:t>
            </a:r>
          </a:p>
        </p:txBody>
      </p:sp>
      <p:pic>
        <p:nvPicPr>
          <p:cNvPr id="116" name="Picture 115">
            <a:extLst>
              <a:ext uri="{FF2B5EF4-FFF2-40B4-BE49-F238E27FC236}">
                <a16:creationId xmlns:a16="http://schemas.microsoft.com/office/drawing/2014/main" id="{14692E4E-3681-456D-A165-89DA0D9D6077}"/>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207320" y="1210402"/>
            <a:ext cx="1609356" cy="2253098"/>
          </a:xfrm>
          <a:prstGeom prst="rect">
            <a:avLst/>
          </a:prstGeom>
          <a:ln>
            <a:solidFill>
              <a:schemeClr val="bg1">
                <a:lumMod val="65000"/>
              </a:schemeClr>
            </a:solidFill>
          </a:ln>
        </p:spPr>
      </p:pic>
      <p:grpSp>
        <p:nvGrpSpPr>
          <p:cNvPr id="21" name="Group 20">
            <a:extLst>
              <a:ext uri="{FF2B5EF4-FFF2-40B4-BE49-F238E27FC236}">
                <a16:creationId xmlns:a16="http://schemas.microsoft.com/office/drawing/2014/main" id="{45BE9C1C-8260-4FD1-A997-C22BDA2186B1}"/>
              </a:ext>
            </a:extLst>
          </p:cNvPr>
          <p:cNvGrpSpPr/>
          <p:nvPr/>
        </p:nvGrpSpPr>
        <p:grpSpPr>
          <a:xfrm>
            <a:off x="3393795" y="1427689"/>
            <a:ext cx="1861677" cy="2240841"/>
            <a:chOff x="3095118" y="1690280"/>
            <a:chExt cx="1675509" cy="2016757"/>
          </a:xfrm>
        </p:grpSpPr>
        <p:sp>
          <p:nvSpPr>
            <p:cNvPr id="115" name="Isosceles Triangle 114">
              <a:extLst>
                <a:ext uri="{FF2B5EF4-FFF2-40B4-BE49-F238E27FC236}">
                  <a16:creationId xmlns:a16="http://schemas.microsoft.com/office/drawing/2014/main" id="{8301A256-3311-4D22-9705-1D8D682310AC}"/>
                </a:ext>
              </a:extLst>
            </p:cNvPr>
            <p:cNvSpPr/>
            <p:nvPr/>
          </p:nvSpPr>
          <p:spPr>
            <a:xfrm>
              <a:off x="4252130" y="1690280"/>
              <a:ext cx="518497" cy="1800470"/>
            </a:xfrm>
            <a:prstGeom prst="triangle">
              <a:avLst>
                <a:gd name="adj" fmla="val 5342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49"/>
              <a:endParaRPr lang="en-US" sz="2000">
                <a:solidFill>
                  <a:srgbClr val="FFFFFF"/>
                </a:solidFill>
                <a:latin typeface="Arial" panose="020B0604020202020204"/>
              </a:endParaRPr>
            </a:p>
          </p:txBody>
        </p:sp>
        <p:pic>
          <p:nvPicPr>
            <p:cNvPr id="4" name="Picture 3">
              <a:extLst>
                <a:ext uri="{FF2B5EF4-FFF2-40B4-BE49-F238E27FC236}">
                  <a16:creationId xmlns:a16="http://schemas.microsoft.com/office/drawing/2014/main" id="{24BA26F2-D4B8-47A1-BAD0-69511FECB049}"/>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3095118" y="1706631"/>
              <a:ext cx="1428862" cy="2000406"/>
            </a:xfrm>
            <a:prstGeom prst="rect">
              <a:avLst/>
            </a:prstGeom>
            <a:ln>
              <a:solidFill>
                <a:schemeClr val="bg1">
                  <a:lumMod val="65000"/>
                </a:schemeClr>
              </a:solidFill>
            </a:ln>
          </p:spPr>
        </p:pic>
      </p:grpSp>
    </p:spTree>
    <p:extLst>
      <p:ext uri="{BB962C8B-B14F-4D97-AF65-F5344CB8AC3E}">
        <p14:creationId xmlns:p14="http://schemas.microsoft.com/office/powerpoint/2010/main" val="3572607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56054-1C76-4603-A232-34F054C5DAFF}"/>
              </a:ext>
            </a:extLst>
          </p:cNvPr>
          <p:cNvSpPr>
            <a:spLocks noGrp="1"/>
          </p:cNvSpPr>
          <p:nvPr>
            <p:ph type="ctrTitle"/>
          </p:nvPr>
        </p:nvSpPr>
        <p:spPr>
          <a:xfrm>
            <a:off x="1270000" y="2464160"/>
            <a:ext cx="7620000" cy="786680"/>
          </a:xfrm>
        </p:spPr>
        <p:txBody>
          <a:bodyPr/>
          <a:lstStyle/>
          <a:p>
            <a:r>
              <a:rPr lang="en-US" dirty="0">
                <a:latin typeface="Lato" panose="020F0502020204030203" pitchFamily="34" charset="0"/>
              </a:rPr>
              <a:t>Questions &amp; Answers</a:t>
            </a:r>
          </a:p>
        </p:txBody>
      </p:sp>
    </p:spTree>
    <p:extLst>
      <p:ext uri="{BB962C8B-B14F-4D97-AF65-F5344CB8AC3E}">
        <p14:creationId xmlns:p14="http://schemas.microsoft.com/office/powerpoint/2010/main" val="1096419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160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88A07A1-D96E-4EA2-96F7-354619034250}"/>
              </a:ext>
            </a:extLst>
          </p:cNvPr>
          <p:cNvPicPr>
            <a:picLocks noChangeAspect="1"/>
          </p:cNvPicPr>
          <p:nvPr/>
        </p:nvPicPr>
        <p:blipFill rotWithShape="1">
          <a:blip r:embed="rId2"/>
          <a:srcRect l="6846" r="18488" b="1"/>
          <a:stretch/>
        </p:blipFill>
        <p:spPr>
          <a:xfrm>
            <a:off x="20" y="10"/>
            <a:ext cx="10159980" cy="5714990"/>
          </a:xfrm>
          <a:prstGeom prst="rect">
            <a:avLst/>
          </a:prstGeom>
        </p:spPr>
      </p:pic>
      <p:sp>
        <p:nvSpPr>
          <p:cNvPr id="15" name="Rectangle 1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66557" y="-1278447"/>
            <a:ext cx="3826892" cy="10160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39676D-98DD-4FE6-99FE-8E1149F3CA56}"/>
              </a:ext>
            </a:extLst>
          </p:cNvPr>
          <p:cNvSpPr>
            <a:spLocks noGrp="1"/>
          </p:cNvSpPr>
          <p:nvPr>
            <p:ph type="ctrTitle"/>
          </p:nvPr>
        </p:nvSpPr>
        <p:spPr>
          <a:xfrm>
            <a:off x="337127" y="2576606"/>
            <a:ext cx="7565468" cy="1989667"/>
          </a:xfrm>
        </p:spPr>
        <p:txBody>
          <a:bodyPr anchorCtr="1">
            <a:normAutofit/>
          </a:bodyPr>
          <a:lstStyle/>
          <a:p>
            <a:pPr algn="l"/>
            <a:r>
              <a:rPr lang="en-US" sz="5500" b="1" dirty="0">
                <a:latin typeface="Lato" panose="020B0604020202020204" charset="0"/>
              </a:rPr>
              <a:t>Other Resources</a:t>
            </a:r>
          </a:p>
        </p:txBody>
      </p:sp>
      <p:sp>
        <p:nvSpPr>
          <p:cNvPr id="17" name="Rectangle: Rounded Corners 1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45865"/>
            <a:ext cx="8154914" cy="5715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8828314"/>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282" name="Rectangle 71">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15746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283" name="Group 73">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45297" y="469931"/>
            <a:ext cx="3433280" cy="4982179"/>
            <a:chOff x="7513372" y="803186"/>
            <a:chExt cx="4163968" cy="5978614"/>
          </a:xfrm>
        </p:grpSpPr>
        <p:sp>
          <p:nvSpPr>
            <p:cNvPr id="54284"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285"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4274" name="Title 1"/>
          <p:cNvSpPr>
            <a:spLocks noGrp="1"/>
          </p:cNvSpPr>
          <p:nvPr>
            <p:ph type="title"/>
          </p:nvPr>
        </p:nvSpPr>
        <p:spPr>
          <a:xfrm>
            <a:off x="915390" y="738042"/>
            <a:ext cx="2691502" cy="3853836"/>
          </a:xfrm>
        </p:spPr>
        <p:txBody>
          <a:bodyPr>
            <a:normAutofit/>
          </a:bodyPr>
          <a:lstStyle/>
          <a:p>
            <a:r>
              <a:rPr lang="en-US" sz="3100" b="1" cap="all">
                <a:solidFill>
                  <a:srgbClr val="FFFFFF"/>
                </a:solidFill>
                <a:latin typeface="Lato" panose="020B0604020202020204" charset="0"/>
                <a:cs typeface="Arial" panose="020B0604020202020204" pitchFamily="34" charset="0"/>
              </a:rPr>
              <a:t>MIT </a:t>
            </a:r>
            <a:r>
              <a:rPr lang="en-US" sz="3100" b="1">
                <a:solidFill>
                  <a:srgbClr val="FFFFFF"/>
                </a:solidFill>
                <a:latin typeface="Lato" panose="020B0604020202020204" charset="0"/>
                <a:cs typeface="Arial" panose="020B0604020202020204" pitchFamily="34" charset="0"/>
              </a:rPr>
              <a:t>Crisis Management &amp; Business Continuity Course</a:t>
            </a:r>
          </a:p>
        </p:txBody>
      </p:sp>
      <p:sp>
        <p:nvSpPr>
          <p:cNvPr id="54275" name="Content Placeholder 2"/>
          <p:cNvSpPr>
            <a:spLocks noGrp="1"/>
          </p:cNvSpPr>
          <p:nvPr>
            <p:ph idx="1"/>
          </p:nvPr>
        </p:nvSpPr>
        <p:spPr>
          <a:xfrm>
            <a:off x="4148923" y="738042"/>
            <a:ext cx="5858106" cy="3847374"/>
          </a:xfrm>
        </p:spPr>
        <p:txBody>
          <a:bodyPr anchor="ctr">
            <a:normAutofit lnSpcReduction="10000"/>
          </a:bodyPr>
          <a:lstStyle/>
          <a:p>
            <a:pPr>
              <a:buNone/>
            </a:pPr>
            <a:endParaRPr lang="en-US" sz="2800" b="1" dirty="0">
              <a:latin typeface="Lato" panose="020B0604020202020204" charset="0"/>
              <a:cs typeface="Arial" panose="020B0604020202020204" pitchFamily="34" charset="0"/>
            </a:endParaRPr>
          </a:p>
          <a:p>
            <a:pPr>
              <a:buNone/>
            </a:pPr>
            <a:r>
              <a:rPr lang="en-US" sz="2800" b="1" dirty="0">
                <a:latin typeface="Lato" panose="020B0604020202020204" charset="0"/>
                <a:cs typeface="Arial" panose="020B0604020202020204" pitchFamily="34" charset="0"/>
                <a:sym typeface="Wingdings" panose="05000000000000000000" pitchFamily="2" charset="2"/>
              </a:rPr>
              <a:t> </a:t>
            </a:r>
            <a:r>
              <a:rPr lang="en-US" sz="2800" b="1" dirty="0">
                <a:effectLst>
                  <a:glow rad="228600">
                    <a:schemeClr val="accent4">
                      <a:satMod val="175000"/>
                      <a:alpha val="40000"/>
                    </a:schemeClr>
                  </a:glow>
                </a:effectLst>
                <a:latin typeface="Lato" panose="020B0604020202020204" charset="0"/>
                <a:cs typeface="Arial" panose="020B0604020202020204" pitchFamily="34" charset="0"/>
              </a:rPr>
              <a:t>Virtual Live!</a:t>
            </a:r>
            <a:r>
              <a:rPr lang="en-US" sz="2800" b="1" dirty="0">
                <a:latin typeface="Lato" panose="020B0604020202020204" charset="0"/>
                <a:cs typeface="Arial" panose="020B0604020202020204" pitchFamily="34" charset="0"/>
                <a:sym typeface="Wingdings" panose="05000000000000000000" pitchFamily="2" charset="2"/>
              </a:rPr>
              <a:t>   </a:t>
            </a:r>
          </a:p>
          <a:p>
            <a:pPr>
              <a:buNone/>
            </a:pPr>
            <a:endParaRPr lang="en-US" sz="2800" b="1" dirty="0">
              <a:latin typeface="Lato" panose="020B0604020202020204" charset="0"/>
              <a:cs typeface="Arial" panose="020B0604020202020204" pitchFamily="34" charset="0"/>
              <a:sym typeface="Wingdings" panose="05000000000000000000" pitchFamily="2" charset="2"/>
            </a:endParaRPr>
          </a:p>
          <a:p>
            <a:pPr>
              <a:buNone/>
            </a:pPr>
            <a:r>
              <a:rPr lang="en-US" sz="2800" b="1" dirty="0">
                <a:latin typeface="Lato" panose="020B0604020202020204" charset="0"/>
                <a:cs typeface="Arial" panose="020B0604020202020204" pitchFamily="34" charset="0"/>
              </a:rPr>
              <a:t>July 21 – 23, 2020 </a:t>
            </a:r>
          </a:p>
          <a:p>
            <a:pPr>
              <a:buNone/>
            </a:pPr>
            <a:r>
              <a:rPr lang="en-US" sz="2800" b="1" i="1" dirty="0">
                <a:latin typeface="Lato" panose="020B0604020202020204" charset="0"/>
                <a:cs typeface="Arial" panose="020B0604020202020204" pitchFamily="34" charset="0"/>
              </a:rPr>
              <a:t>and</a:t>
            </a:r>
            <a:r>
              <a:rPr lang="en-US" sz="2800" b="1" dirty="0">
                <a:latin typeface="Lato" panose="020B0604020202020204" charset="0"/>
                <a:cs typeface="Arial" panose="020B0604020202020204" pitchFamily="34" charset="0"/>
              </a:rPr>
              <a:t> </a:t>
            </a:r>
          </a:p>
          <a:p>
            <a:pPr>
              <a:buNone/>
            </a:pPr>
            <a:r>
              <a:rPr lang="en-US" sz="2800" b="1" dirty="0">
                <a:latin typeface="Lato" panose="020B0604020202020204" charset="0"/>
                <a:cs typeface="Arial" panose="020B0604020202020204" pitchFamily="34" charset="0"/>
              </a:rPr>
              <a:t>July 28 – 30, 2020</a:t>
            </a:r>
          </a:p>
          <a:p>
            <a:pPr>
              <a:buNone/>
            </a:pPr>
            <a:endParaRPr lang="en-US" sz="2800" b="1" dirty="0">
              <a:latin typeface="Lato" panose="020B0604020202020204" charset="0"/>
              <a:cs typeface="Arial" panose="020B0604020202020204" pitchFamily="34" charset="0"/>
            </a:endParaRPr>
          </a:p>
          <a:p>
            <a:pPr>
              <a:buNone/>
            </a:pPr>
            <a:r>
              <a:rPr lang="en-US" sz="2800" b="1" dirty="0">
                <a:latin typeface="Lato" panose="020B0604020202020204"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http://shortprograms.mit.edu/cm</a:t>
            </a:r>
            <a:r>
              <a:rPr lang="en-US" sz="2800" b="1" dirty="0">
                <a:latin typeface="Lato" panose="020B0604020202020204" charset="0"/>
                <a:cs typeface="Arial" panose="020B0604020202020204" pitchFamily="34" charset="0"/>
              </a:rPr>
              <a:t> </a:t>
            </a:r>
          </a:p>
          <a:p>
            <a:pPr>
              <a:buFont typeface="Wingdings" pitchFamily="2" charset="2"/>
              <a:buNone/>
            </a:pPr>
            <a:endParaRPr lang="en-US" sz="2800" b="1" dirty="0">
              <a:latin typeface="Lato" panose="020B0604020202020204" charset="0"/>
              <a:cs typeface="Arial" panose="020B0604020202020204" pitchFamily="34" charset="0"/>
            </a:endParaRPr>
          </a:p>
        </p:txBody>
      </p:sp>
    </p:spTree>
    <p:extLst>
      <p:ext uri="{BB962C8B-B14F-4D97-AF65-F5344CB8AC3E}">
        <p14:creationId xmlns:p14="http://schemas.microsoft.com/office/powerpoint/2010/main" val="1508984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
            <a:extLst>
              <a:ext uri="{FF2B5EF4-FFF2-40B4-BE49-F238E27FC236}">
                <a16:creationId xmlns:a16="http://schemas.microsoft.com/office/drawing/2014/main" id="{FA7ED087-79A0-42AA-A02A-2B9D22E558F6}"/>
              </a:ext>
            </a:extLst>
          </p:cNvPr>
          <p:cNvSpPr/>
          <p:nvPr/>
        </p:nvSpPr>
        <p:spPr>
          <a:xfrm>
            <a:off x="993674" y="1564474"/>
            <a:ext cx="2996337" cy="768441"/>
          </a:xfrm>
          <a:custGeom>
            <a:avLst/>
            <a:gdLst/>
            <a:ahLst/>
            <a:cxnLst/>
            <a:rect l="l" t="t" r="r" b="b"/>
            <a:pathLst>
              <a:path w="1302385" h="334010">
                <a:moveTo>
                  <a:pt x="0" y="333781"/>
                </a:moveTo>
                <a:lnTo>
                  <a:pt x="1301775" y="333781"/>
                </a:lnTo>
                <a:lnTo>
                  <a:pt x="1301775" y="0"/>
                </a:lnTo>
                <a:lnTo>
                  <a:pt x="0" y="0"/>
                </a:lnTo>
                <a:lnTo>
                  <a:pt x="0" y="333781"/>
                </a:lnTo>
                <a:close/>
              </a:path>
            </a:pathLst>
          </a:custGeom>
          <a:solidFill>
            <a:srgbClr val="008952"/>
          </a:solidFill>
        </p:spPr>
        <p:txBody>
          <a:bodyPr wrap="square" lIns="0" tIns="0" rIns="0" bIns="0" rtlCol="0"/>
          <a:lstStyle/>
          <a:p>
            <a:endParaRPr sz="4141"/>
          </a:p>
        </p:txBody>
      </p:sp>
      <p:sp>
        <p:nvSpPr>
          <p:cNvPr id="5" name="object 9">
            <a:extLst>
              <a:ext uri="{FF2B5EF4-FFF2-40B4-BE49-F238E27FC236}">
                <a16:creationId xmlns:a16="http://schemas.microsoft.com/office/drawing/2014/main" id="{382ABE5E-FAAC-4C91-847F-BE26126D8E61}"/>
              </a:ext>
            </a:extLst>
          </p:cNvPr>
          <p:cNvSpPr txBox="1"/>
          <p:nvPr/>
        </p:nvSpPr>
        <p:spPr>
          <a:xfrm>
            <a:off x="1324358" y="1748415"/>
            <a:ext cx="2378370" cy="348180"/>
          </a:xfrm>
          <a:prstGeom prst="rect">
            <a:avLst/>
          </a:prstGeom>
        </p:spPr>
        <p:txBody>
          <a:bodyPr vert="horz" wrap="square" lIns="0" tIns="29218" rIns="0" bIns="0" rtlCol="0">
            <a:spAutoFit/>
          </a:bodyPr>
          <a:lstStyle/>
          <a:p>
            <a:pPr marL="29219">
              <a:spcBef>
                <a:spcPts val="230"/>
              </a:spcBef>
            </a:pPr>
            <a:r>
              <a:rPr sz="2071" b="1" spc="644" dirty="0">
                <a:solidFill>
                  <a:srgbClr val="FFFFFF"/>
                </a:solidFill>
                <a:latin typeface="Calibri"/>
                <a:cs typeface="Calibri"/>
              </a:rPr>
              <a:t>WE </a:t>
            </a:r>
            <a:r>
              <a:rPr sz="2071" b="1" spc="610" dirty="0">
                <a:solidFill>
                  <a:srgbClr val="FFFFFF"/>
                </a:solidFill>
                <a:latin typeface="Calibri"/>
                <a:cs typeface="Calibri"/>
              </a:rPr>
              <a:t>EDUC</a:t>
            </a:r>
            <a:r>
              <a:rPr sz="2071" b="1" spc="-242" dirty="0">
                <a:solidFill>
                  <a:srgbClr val="FFFFFF"/>
                </a:solidFill>
                <a:latin typeface="Calibri"/>
                <a:cs typeface="Calibri"/>
              </a:rPr>
              <a:t> </a:t>
            </a:r>
            <a:r>
              <a:rPr sz="2071" b="1" spc="552" dirty="0">
                <a:solidFill>
                  <a:srgbClr val="FFFFFF"/>
                </a:solidFill>
                <a:latin typeface="Calibri"/>
                <a:cs typeface="Calibri"/>
              </a:rPr>
              <a:t>ATE</a:t>
            </a:r>
            <a:r>
              <a:rPr sz="2071" b="1" spc="-127" dirty="0">
                <a:solidFill>
                  <a:srgbClr val="FFFFFF"/>
                </a:solidFill>
                <a:latin typeface="Calibri"/>
                <a:cs typeface="Calibri"/>
              </a:rPr>
              <a:t> </a:t>
            </a:r>
            <a:endParaRPr sz="2071" dirty="0">
              <a:latin typeface="Calibri"/>
              <a:cs typeface="Calibri"/>
            </a:endParaRPr>
          </a:p>
        </p:txBody>
      </p:sp>
      <p:sp>
        <p:nvSpPr>
          <p:cNvPr id="6" name="object 10">
            <a:extLst>
              <a:ext uri="{FF2B5EF4-FFF2-40B4-BE49-F238E27FC236}">
                <a16:creationId xmlns:a16="http://schemas.microsoft.com/office/drawing/2014/main" id="{2BFD3CF8-3AE5-40F2-9A47-AD3CB99C2F1C}"/>
              </a:ext>
            </a:extLst>
          </p:cNvPr>
          <p:cNvSpPr/>
          <p:nvPr/>
        </p:nvSpPr>
        <p:spPr>
          <a:xfrm>
            <a:off x="996308" y="2632134"/>
            <a:ext cx="2996337" cy="768441"/>
          </a:xfrm>
          <a:custGeom>
            <a:avLst/>
            <a:gdLst/>
            <a:ahLst/>
            <a:cxnLst/>
            <a:rect l="l" t="t" r="r" b="b"/>
            <a:pathLst>
              <a:path w="1302385" h="334010">
                <a:moveTo>
                  <a:pt x="0" y="333781"/>
                </a:moveTo>
                <a:lnTo>
                  <a:pt x="1301775" y="333781"/>
                </a:lnTo>
                <a:lnTo>
                  <a:pt x="1301775" y="0"/>
                </a:lnTo>
                <a:lnTo>
                  <a:pt x="0" y="0"/>
                </a:lnTo>
                <a:lnTo>
                  <a:pt x="0" y="333781"/>
                </a:lnTo>
                <a:close/>
              </a:path>
            </a:pathLst>
          </a:custGeom>
          <a:solidFill>
            <a:srgbClr val="25A9E0"/>
          </a:solidFill>
        </p:spPr>
        <p:txBody>
          <a:bodyPr wrap="square" lIns="0" tIns="0" rIns="0" bIns="0" rtlCol="0"/>
          <a:lstStyle/>
          <a:p>
            <a:endParaRPr sz="4141"/>
          </a:p>
        </p:txBody>
      </p:sp>
      <p:sp>
        <p:nvSpPr>
          <p:cNvPr id="7" name="object 11">
            <a:extLst>
              <a:ext uri="{FF2B5EF4-FFF2-40B4-BE49-F238E27FC236}">
                <a16:creationId xmlns:a16="http://schemas.microsoft.com/office/drawing/2014/main" id="{DF1F0144-8756-4298-AB07-6C28F755E48B}"/>
              </a:ext>
            </a:extLst>
          </p:cNvPr>
          <p:cNvSpPr txBox="1"/>
          <p:nvPr/>
        </p:nvSpPr>
        <p:spPr>
          <a:xfrm>
            <a:off x="1497946" y="2816075"/>
            <a:ext cx="2036516" cy="348180"/>
          </a:xfrm>
          <a:prstGeom prst="rect">
            <a:avLst/>
          </a:prstGeom>
        </p:spPr>
        <p:txBody>
          <a:bodyPr vert="horz" wrap="square" lIns="0" tIns="29218" rIns="0" bIns="0" rtlCol="0">
            <a:spAutoFit/>
          </a:bodyPr>
          <a:lstStyle/>
          <a:p>
            <a:pPr marL="29219">
              <a:spcBef>
                <a:spcPts val="230"/>
              </a:spcBef>
            </a:pPr>
            <a:r>
              <a:rPr sz="2071" b="1" spc="644" dirty="0">
                <a:solidFill>
                  <a:srgbClr val="FFFFFF"/>
                </a:solidFill>
                <a:latin typeface="Calibri"/>
                <a:cs typeface="Calibri"/>
              </a:rPr>
              <a:t>WE</a:t>
            </a:r>
            <a:r>
              <a:rPr sz="2071" b="1" spc="584" dirty="0">
                <a:solidFill>
                  <a:srgbClr val="FFFFFF"/>
                </a:solidFill>
                <a:latin typeface="Calibri"/>
                <a:cs typeface="Calibri"/>
              </a:rPr>
              <a:t> </a:t>
            </a:r>
            <a:r>
              <a:rPr sz="2071" b="1" spc="598" dirty="0">
                <a:solidFill>
                  <a:srgbClr val="FFFFFF"/>
                </a:solidFill>
                <a:latin typeface="Calibri"/>
                <a:cs typeface="Calibri"/>
              </a:rPr>
              <a:t>INVEST</a:t>
            </a:r>
            <a:r>
              <a:rPr sz="2071" b="1" spc="-127" dirty="0">
                <a:solidFill>
                  <a:srgbClr val="FFFFFF"/>
                </a:solidFill>
                <a:latin typeface="Calibri"/>
                <a:cs typeface="Calibri"/>
              </a:rPr>
              <a:t> </a:t>
            </a:r>
            <a:endParaRPr sz="2071" dirty="0">
              <a:latin typeface="Calibri"/>
              <a:cs typeface="Calibri"/>
            </a:endParaRPr>
          </a:p>
        </p:txBody>
      </p:sp>
      <p:sp>
        <p:nvSpPr>
          <p:cNvPr id="8" name="object 12">
            <a:extLst>
              <a:ext uri="{FF2B5EF4-FFF2-40B4-BE49-F238E27FC236}">
                <a16:creationId xmlns:a16="http://schemas.microsoft.com/office/drawing/2014/main" id="{CFD47E64-79F4-4FBD-9B97-3F3CECCE45BC}"/>
              </a:ext>
            </a:extLst>
          </p:cNvPr>
          <p:cNvSpPr/>
          <p:nvPr/>
        </p:nvSpPr>
        <p:spPr>
          <a:xfrm>
            <a:off x="996308" y="3699794"/>
            <a:ext cx="2996337" cy="768441"/>
          </a:xfrm>
          <a:custGeom>
            <a:avLst/>
            <a:gdLst/>
            <a:ahLst/>
            <a:cxnLst/>
            <a:rect l="l" t="t" r="r" b="b"/>
            <a:pathLst>
              <a:path w="1302385" h="334010">
                <a:moveTo>
                  <a:pt x="0" y="333781"/>
                </a:moveTo>
                <a:lnTo>
                  <a:pt x="1301775" y="333781"/>
                </a:lnTo>
                <a:lnTo>
                  <a:pt x="1301775" y="0"/>
                </a:lnTo>
                <a:lnTo>
                  <a:pt x="0" y="0"/>
                </a:lnTo>
                <a:lnTo>
                  <a:pt x="0" y="333781"/>
                </a:lnTo>
                <a:close/>
              </a:path>
            </a:pathLst>
          </a:custGeom>
          <a:solidFill>
            <a:srgbClr val="D6DE23"/>
          </a:solidFill>
        </p:spPr>
        <p:txBody>
          <a:bodyPr wrap="square" lIns="0" tIns="0" rIns="0" bIns="0" rtlCol="0"/>
          <a:lstStyle/>
          <a:p>
            <a:endParaRPr sz="4141"/>
          </a:p>
        </p:txBody>
      </p:sp>
      <p:sp>
        <p:nvSpPr>
          <p:cNvPr id="9" name="object 13">
            <a:extLst>
              <a:ext uri="{FF2B5EF4-FFF2-40B4-BE49-F238E27FC236}">
                <a16:creationId xmlns:a16="http://schemas.microsoft.com/office/drawing/2014/main" id="{78CBFBA8-FF13-4160-A981-6BCED34D45FF}"/>
              </a:ext>
            </a:extLst>
          </p:cNvPr>
          <p:cNvSpPr txBox="1"/>
          <p:nvPr/>
        </p:nvSpPr>
        <p:spPr>
          <a:xfrm>
            <a:off x="1302903" y="3883735"/>
            <a:ext cx="2426580" cy="348180"/>
          </a:xfrm>
          <a:prstGeom prst="rect">
            <a:avLst/>
          </a:prstGeom>
        </p:spPr>
        <p:txBody>
          <a:bodyPr vert="horz" wrap="square" lIns="0" tIns="29218" rIns="0" bIns="0" rtlCol="0">
            <a:spAutoFit/>
          </a:bodyPr>
          <a:lstStyle/>
          <a:p>
            <a:pPr marL="29219">
              <a:spcBef>
                <a:spcPts val="230"/>
              </a:spcBef>
            </a:pPr>
            <a:r>
              <a:rPr sz="2071" b="1" spc="644" dirty="0">
                <a:solidFill>
                  <a:srgbClr val="FFFFFF"/>
                </a:solidFill>
                <a:latin typeface="Calibri"/>
                <a:cs typeface="Calibri"/>
              </a:rPr>
              <a:t>WE </a:t>
            </a:r>
            <a:r>
              <a:rPr sz="2071" b="1" spc="391" dirty="0">
                <a:solidFill>
                  <a:srgbClr val="FFFFFF"/>
                </a:solidFill>
                <a:latin typeface="Calibri"/>
                <a:cs typeface="Calibri"/>
              </a:rPr>
              <a:t>C</a:t>
            </a:r>
            <a:r>
              <a:rPr sz="2071" b="1" spc="-242" dirty="0">
                <a:solidFill>
                  <a:srgbClr val="FFFFFF"/>
                </a:solidFill>
                <a:latin typeface="Calibri"/>
                <a:cs typeface="Calibri"/>
              </a:rPr>
              <a:t> </a:t>
            </a:r>
            <a:r>
              <a:rPr sz="2071" b="1" spc="633" dirty="0">
                <a:solidFill>
                  <a:srgbClr val="FFFFFF"/>
                </a:solidFill>
                <a:latin typeface="Calibri"/>
                <a:cs typeface="Calibri"/>
              </a:rPr>
              <a:t>ONNECT</a:t>
            </a:r>
            <a:r>
              <a:rPr sz="2071" b="1" spc="-127" dirty="0">
                <a:solidFill>
                  <a:srgbClr val="FFFFFF"/>
                </a:solidFill>
                <a:latin typeface="Calibri"/>
                <a:cs typeface="Calibri"/>
              </a:rPr>
              <a:t> </a:t>
            </a:r>
            <a:endParaRPr sz="2071" dirty="0">
              <a:latin typeface="Calibri"/>
              <a:cs typeface="Calibri"/>
            </a:endParaRPr>
          </a:p>
        </p:txBody>
      </p:sp>
      <p:sp>
        <p:nvSpPr>
          <p:cNvPr id="11" name="object 18">
            <a:extLst>
              <a:ext uri="{FF2B5EF4-FFF2-40B4-BE49-F238E27FC236}">
                <a16:creationId xmlns:a16="http://schemas.microsoft.com/office/drawing/2014/main" id="{785F93E3-F069-4520-B65D-E6C089B04F4C}"/>
              </a:ext>
            </a:extLst>
          </p:cNvPr>
          <p:cNvSpPr/>
          <p:nvPr/>
        </p:nvSpPr>
        <p:spPr>
          <a:xfrm>
            <a:off x="5020505" y="556954"/>
            <a:ext cx="4411881" cy="4159996"/>
          </a:xfrm>
          <a:prstGeom prst="rect">
            <a:avLst/>
          </a:prstGeom>
          <a:blipFill>
            <a:blip r:embed="rId2" cstate="print"/>
            <a:stretch>
              <a:fillRect/>
            </a:stretch>
          </a:blipFill>
        </p:spPr>
        <p:txBody>
          <a:bodyPr wrap="square" lIns="0" tIns="0" rIns="0" bIns="0" rtlCol="0"/>
          <a:lstStyle/>
          <a:p>
            <a:endParaRPr sz="4141"/>
          </a:p>
        </p:txBody>
      </p:sp>
      <p:sp>
        <p:nvSpPr>
          <p:cNvPr id="12" name="object 19">
            <a:extLst>
              <a:ext uri="{FF2B5EF4-FFF2-40B4-BE49-F238E27FC236}">
                <a16:creationId xmlns:a16="http://schemas.microsoft.com/office/drawing/2014/main" id="{381CABF2-A950-441D-86A0-DE3C5C90AFFC}"/>
              </a:ext>
            </a:extLst>
          </p:cNvPr>
          <p:cNvSpPr/>
          <p:nvPr/>
        </p:nvSpPr>
        <p:spPr>
          <a:xfrm>
            <a:off x="5839444" y="396223"/>
            <a:ext cx="2132461" cy="1168251"/>
          </a:xfrm>
          <a:prstGeom prst="rect">
            <a:avLst/>
          </a:prstGeom>
          <a:blipFill>
            <a:blip r:embed="rId3" cstate="print"/>
            <a:stretch>
              <a:fillRect/>
            </a:stretch>
          </a:blipFill>
        </p:spPr>
        <p:txBody>
          <a:bodyPr wrap="square" lIns="0" tIns="0" rIns="0" bIns="0" rtlCol="0"/>
          <a:lstStyle/>
          <a:p>
            <a:endParaRPr sz="4141"/>
          </a:p>
        </p:txBody>
      </p:sp>
      <p:pic>
        <p:nvPicPr>
          <p:cNvPr id="14" name="Picture 13">
            <a:extLst>
              <a:ext uri="{FF2B5EF4-FFF2-40B4-BE49-F238E27FC236}">
                <a16:creationId xmlns:a16="http://schemas.microsoft.com/office/drawing/2014/main" id="{E1637838-B6AA-4751-B212-F01EE9CFAFAC}"/>
              </a:ext>
            </a:extLst>
          </p:cNvPr>
          <p:cNvPicPr>
            <a:picLocks noChangeAspect="1"/>
          </p:cNvPicPr>
          <p:nvPr/>
        </p:nvPicPr>
        <p:blipFill>
          <a:blip r:embed="rId4"/>
          <a:stretch>
            <a:fillRect/>
          </a:stretch>
        </p:blipFill>
        <p:spPr>
          <a:xfrm>
            <a:off x="7341467" y="3508992"/>
            <a:ext cx="2453233" cy="2206008"/>
          </a:xfrm>
          <a:prstGeom prst="rect">
            <a:avLst/>
          </a:prstGeom>
        </p:spPr>
      </p:pic>
      <p:pic>
        <p:nvPicPr>
          <p:cNvPr id="16" name="Picture 15">
            <a:extLst>
              <a:ext uri="{FF2B5EF4-FFF2-40B4-BE49-F238E27FC236}">
                <a16:creationId xmlns:a16="http://schemas.microsoft.com/office/drawing/2014/main" id="{6137FC09-D7A3-43FD-BC73-6013BD58D8B1}"/>
              </a:ext>
            </a:extLst>
          </p:cNvPr>
          <p:cNvPicPr>
            <a:picLocks noChangeAspect="1"/>
          </p:cNvPicPr>
          <p:nvPr/>
        </p:nvPicPr>
        <p:blipFill>
          <a:blip r:embed="rId5"/>
          <a:stretch>
            <a:fillRect/>
          </a:stretch>
        </p:blipFill>
        <p:spPr>
          <a:xfrm>
            <a:off x="858585" y="209141"/>
            <a:ext cx="3520378" cy="1056114"/>
          </a:xfrm>
          <a:prstGeom prst="rect">
            <a:avLst/>
          </a:prstGeom>
        </p:spPr>
      </p:pic>
      <p:sp>
        <p:nvSpPr>
          <p:cNvPr id="17" name="Rectangle 16">
            <a:extLst>
              <a:ext uri="{FF2B5EF4-FFF2-40B4-BE49-F238E27FC236}">
                <a16:creationId xmlns:a16="http://schemas.microsoft.com/office/drawing/2014/main" id="{D51A970A-DFE0-4B19-859E-9887287C39AF}"/>
              </a:ext>
            </a:extLst>
          </p:cNvPr>
          <p:cNvSpPr/>
          <p:nvPr/>
        </p:nvSpPr>
        <p:spPr>
          <a:xfrm>
            <a:off x="993674" y="4848442"/>
            <a:ext cx="2882071" cy="369332"/>
          </a:xfrm>
          <a:prstGeom prst="rect">
            <a:avLst/>
          </a:prstGeom>
        </p:spPr>
        <p:txBody>
          <a:bodyPr wrap="none">
            <a:spAutoFit/>
          </a:bodyPr>
          <a:lstStyle/>
          <a:p>
            <a:r>
              <a:rPr lang="en-US" dirty="0">
                <a:hlinkClick r:id="rId6"/>
              </a:rPr>
              <a:t>https://foundation.ifma.org/</a:t>
            </a:r>
            <a:endParaRPr lang="en-US" dirty="0"/>
          </a:p>
        </p:txBody>
      </p:sp>
    </p:spTree>
    <p:extLst>
      <p:ext uri="{BB962C8B-B14F-4D97-AF65-F5344CB8AC3E}">
        <p14:creationId xmlns:p14="http://schemas.microsoft.com/office/powerpoint/2010/main" val="1960774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rot="21600000">
            <a:off x="436975" y="253853"/>
            <a:ext cx="8606638" cy="644360"/>
          </a:xfrm>
          <a:prstGeom prst="rect">
            <a:avLst/>
          </a:prstGeom>
        </p:spPr>
        <p:txBody>
          <a:bodyPr lIns="0" tIns="52800" rIns="0" bIns="0" rtlCol="0" anchor="t"/>
          <a:lstStyle/>
          <a:p>
            <a:pPr>
              <a:lnSpc>
                <a:spcPts val="4071"/>
              </a:lnSpc>
            </a:pPr>
            <a:r>
              <a:rPr lang="en-US" sz="1600" b="1" spc="100" dirty="0">
                <a:solidFill>
                  <a:srgbClr val="000000">
                    <a:alpha val="100000"/>
                  </a:srgbClr>
                </a:solidFill>
                <a:latin typeface="Lato"/>
              </a:rPr>
              <a:t>FM + COVID-19 SERIES #10</a:t>
            </a:r>
          </a:p>
        </p:txBody>
      </p:sp>
      <p:grpSp>
        <p:nvGrpSpPr>
          <p:cNvPr id="11" name="Group 11"/>
          <p:cNvGrpSpPr/>
          <p:nvPr/>
        </p:nvGrpSpPr>
        <p:grpSpPr>
          <a:xfrm rot="21599300">
            <a:off x="6473748" y="5066591"/>
            <a:ext cx="2816905" cy="110036"/>
            <a:chOff x="5154947" y="4825981"/>
            <a:chExt cx="2112679" cy="82527"/>
          </a:xfrm>
        </p:grpSpPr>
        <p:sp>
          <p:nvSpPr>
            <p:cNvPr id="10" name="Freeform 10"/>
            <p:cNvSpPr/>
            <p:nvPr/>
          </p:nvSpPr>
          <p:spPr>
            <a:xfrm>
              <a:off x="5154947" y="4825981"/>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sp>
        <p:nvSpPr>
          <p:cNvPr id="12" name="TextBox 12"/>
          <p:cNvSpPr txBox="1"/>
          <p:nvPr/>
        </p:nvSpPr>
        <p:spPr>
          <a:xfrm rot="21600000">
            <a:off x="6768607" y="4716369"/>
            <a:ext cx="2473400" cy="254000"/>
          </a:xfrm>
          <a:prstGeom prst="rect">
            <a:avLst/>
          </a:prstGeom>
        </p:spPr>
        <p:txBody>
          <a:bodyPr lIns="0" tIns="28800" rIns="0" bIns="0" rtlCol="0" anchor="t"/>
          <a:lstStyle/>
          <a:p>
            <a:pPr algn="r">
              <a:lnSpc>
                <a:spcPts val="2000"/>
              </a:lnSpc>
            </a:pPr>
            <a:r>
              <a:rPr lang="en-US" sz="2000" dirty="0">
                <a:solidFill>
                  <a:srgbClr val="FFFFFF">
                    <a:alpha val="100000"/>
                  </a:srgbClr>
                </a:solidFill>
                <a:latin typeface="Lato"/>
              </a:rPr>
              <a:t>IFMA.org</a:t>
            </a:r>
          </a:p>
        </p:txBody>
      </p:sp>
      <p:grpSp>
        <p:nvGrpSpPr>
          <p:cNvPr id="14" name="Group 14"/>
          <p:cNvGrpSpPr/>
          <p:nvPr/>
        </p:nvGrpSpPr>
        <p:grpSpPr>
          <a:xfrm rot="21600000">
            <a:off x="9035329" y="5983091"/>
            <a:ext cx="290884" cy="290884"/>
            <a:chOff x="6776496" y="5201693"/>
            <a:chExt cx="218163" cy="218163"/>
          </a:xfrm>
        </p:grpSpPr>
        <p:sp>
          <p:nvSpPr>
            <p:cNvPr id="13" name="Freeform 13"/>
            <p:cNvSpPr/>
            <p:nvPr/>
          </p:nvSpPr>
          <p:spPr>
            <a:xfrm>
              <a:off x="6776496" y="5201693"/>
              <a:ext cx="218163" cy="218163"/>
            </a:xfrm>
            <a:custGeom>
              <a:avLst/>
              <a:gdLst/>
              <a:ahLst/>
              <a:cxnLst/>
              <a:rect l="0" t="0" r="0" b="0"/>
              <a:pathLst>
                <a:path w="304800" h="304800">
                  <a:moveTo>
                    <a:pt x="210503" y="76200"/>
                  </a:moveTo>
                  <a:lnTo>
                    <a:pt x="94307" y="76200"/>
                  </a:lnTo>
                  <a:cubicBezTo>
                    <a:pt x="84315" y="76200"/>
                    <a:pt x="76200" y="84296"/>
                    <a:pt x="76200" y="94269"/>
                  </a:cubicBezTo>
                  <a:lnTo>
                    <a:pt x="76200" y="210522"/>
                  </a:lnTo>
                  <a:cubicBezTo>
                    <a:pt x="76200" y="220504"/>
                    <a:pt x="84315" y="228600"/>
                    <a:pt x="94307" y="228600"/>
                  </a:cubicBezTo>
                  <a:lnTo>
                    <a:pt x="210483" y="228600"/>
                  </a:lnTo>
                  <a:cubicBezTo>
                    <a:pt x="220485" y="228600"/>
                    <a:pt x="228600" y="220504"/>
                    <a:pt x="228600" y="210541"/>
                  </a:cubicBezTo>
                  <a:lnTo>
                    <a:pt x="228600" y="94269"/>
                  </a:lnTo>
                  <a:cubicBezTo>
                    <a:pt x="228600" y="84296"/>
                    <a:pt x="220485" y="76200"/>
                    <a:pt x="210503" y="76200"/>
                  </a:cubicBezTo>
                  <a:moveTo>
                    <a:pt x="185738" y="100013"/>
                  </a:moveTo>
                  <a:cubicBezTo>
                    <a:pt x="185738" y="97384"/>
                    <a:pt x="187881" y="95250"/>
                    <a:pt x="190500" y="95250"/>
                  </a:cubicBezTo>
                  <a:lnTo>
                    <a:pt x="204797" y="95250"/>
                  </a:lnTo>
                  <a:cubicBezTo>
                    <a:pt x="207407" y="95250"/>
                    <a:pt x="209550" y="97384"/>
                    <a:pt x="209550" y="100013"/>
                  </a:cubicBezTo>
                  <a:lnTo>
                    <a:pt x="209550" y="114300"/>
                  </a:lnTo>
                  <a:cubicBezTo>
                    <a:pt x="209550" y="116929"/>
                    <a:pt x="207407" y="119063"/>
                    <a:pt x="204797" y="119063"/>
                  </a:cubicBezTo>
                  <a:lnTo>
                    <a:pt x="190500" y="119063"/>
                  </a:lnTo>
                  <a:cubicBezTo>
                    <a:pt x="187881" y="119063"/>
                    <a:pt x="185738" y="116929"/>
                    <a:pt x="185738" y="114300"/>
                  </a:cubicBezTo>
                  <a:lnTo>
                    <a:pt x="185738" y="100013"/>
                  </a:lnTo>
                  <a:close/>
                  <a:moveTo>
                    <a:pt x="152581" y="123339"/>
                  </a:moveTo>
                  <a:cubicBezTo>
                    <a:pt x="168764" y="123339"/>
                    <a:pt x="181889" y="136436"/>
                    <a:pt x="181889" y="152571"/>
                  </a:cubicBezTo>
                  <a:cubicBezTo>
                    <a:pt x="181889" y="168716"/>
                    <a:pt x="168764" y="181813"/>
                    <a:pt x="152581" y="181813"/>
                  </a:cubicBezTo>
                  <a:cubicBezTo>
                    <a:pt x="136408" y="181813"/>
                    <a:pt x="123282" y="168716"/>
                    <a:pt x="123282" y="152571"/>
                  </a:cubicBezTo>
                  <a:cubicBezTo>
                    <a:pt x="123273" y="136436"/>
                    <a:pt x="136398" y="123339"/>
                    <a:pt x="152581" y="123339"/>
                  </a:cubicBezTo>
                  <a:moveTo>
                    <a:pt x="214313" y="209550"/>
                  </a:moveTo>
                  <a:cubicBezTo>
                    <a:pt x="214313" y="212169"/>
                    <a:pt x="212169" y="214313"/>
                    <a:pt x="209550" y="214313"/>
                  </a:cubicBezTo>
                  <a:lnTo>
                    <a:pt x="95250" y="214313"/>
                  </a:lnTo>
                  <a:cubicBezTo>
                    <a:pt x="92631" y="214313"/>
                    <a:pt x="90488" y="212169"/>
                    <a:pt x="90488" y="209550"/>
                  </a:cubicBezTo>
                  <a:lnTo>
                    <a:pt x="90488" y="138113"/>
                  </a:lnTo>
                  <a:lnTo>
                    <a:pt x="109538" y="138113"/>
                  </a:lnTo>
                  <a:cubicBezTo>
                    <a:pt x="107061" y="141684"/>
                    <a:pt x="106223" y="148342"/>
                    <a:pt x="106223" y="152581"/>
                  </a:cubicBezTo>
                  <a:cubicBezTo>
                    <a:pt x="106223" y="178089"/>
                    <a:pt x="127016" y="198825"/>
                    <a:pt x="152571" y="198825"/>
                  </a:cubicBezTo>
                  <a:cubicBezTo>
                    <a:pt x="178146" y="198825"/>
                    <a:pt x="198939" y="178070"/>
                    <a:pt x="198939" y="152581"/>
                  </a:cubicBezTo>
                  <a:cubicBezTo>
                    <a:pt x="198939" y="148352"/>
                    <a:pt x="198349" y="141789"/>
                    <a:pt x="195253" y="138112"/>
                  </a:cubicBezTo>
                  <a:lnTo>
                    <a:pt x="214303" y="138112"/>
                  </a:lnTo>
                  <a:lnTo>
                    <a:pt x="214313" y="209550"/>
                  </a:lnTo>
                  <a:lnTo>
                    <a:pt x="214313" y="209550"/>
                  </a:lnTo>
                  <a:close/>
                  <a:moveTo>
                    <a:pt x="152400" y="0"/>
                  </a:moveTo>
                  <a:cubicBezTo>
                    <a:pt x="68361" y="0"/>
                    <a:pt x="0" y="68361"/>
                    <a:pt x="0" y="152400"/>
                  </a:cubicBezTo>
                  <a:cubicBezTo>
                    <a:pt x="0" y="236430"/>
                    <a:pt x="68361" y="304800"/>
                    <a:pt x="152400" y="304800"/>
                  </a:cubicBezTo>
                  <a:cubicBezTo>
                    <a:pt x="236430" y="304800"/>
                    <a:pt x="304800" y="236430"/>
                    <a:pt x="304800" y="152400"/>
                  </a:cubicBezTo>
                  <a:cubicBezTo>
                    <a:pt x="304800" y="68361"/>
                    <a:pt x="236430" y="0"/>
                    <a:pt x="152400" y="0"/>
                  </a:cubicBezTo>
                  <a:close/>
                  <a:moveTo>
                    <a:pt x="152400" y="291017"/>
                  </a:moveTo>
                  <a:cubicBezTo>
                    <a:pt x="75971" y="291017"/>
                    <a:pt x="13783" y="228829"/>
                    <a:pt x="13783" y="152400"/>
                  </a:cubicBezTo>
                  <a:cubicBezTo>
                    <a:pt x="13783" y="75971"/>
                    <a:pt x="75971" y="13783"/>
                    <a:pt x="152400" y="13783"/>
                  </a:cubicBezTo>
                  <a:cubicBezTo>
                    <a:pt x="228829" y="13783"/>
                    <a:pt x="291017" y="75971"/>
                    <a:pt x="291017" y="152400"/>
                  </a:cubicBezTo>
                  <a:cubicBezTo>
                    <a:pt x="291017" y="228829"/>
                    <a:pt x="228829" y="291017"/>
                    <a:pt x="152400" y="291017"/>
                  </a:cubicBezTo>
                  <a:close/>
                </a:path>
              </a:pathLst>
            </a:custGeom>
            <a:solidFill>
              <a:srgbClr val="FFFFFF">
                <a:alpha val="100000"/>
              </a:srgbClr>
            </a:solidFill>
          </p:spPr>
        </p:sp>
      </p:grpSp>
      <p:pic>
        <p:nvPicPr>
          <p:cNvPr id="21" name="Picture 20" descr="A person walking down a city street&#10;&#10;Description automatically generated">
            <a:extLst>
              <a:ext uri="{FF2B5EF4-FFF2-40B4-BE49-F238E27FC236}">
                <a16:creationId xmlns:a16="http://schemas.microsoft.com/office/drawing/2014/main" id="{EA6CFC28-C015-4AD3-B47E-310358A2626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792516"/>
            <a:ext cx="10234708" cy="3300128"/>
          </a:xfrm>
          <a:prstGeom prst="rect">
            <a:avLst/>
          </a:prstGeom>
        </p:spPr>
      </p:pic>
      <p:grpSp>
        <p:nvGrpSpPr>
          <p:cNvPr id="16" name="Group 16"/>
          <p:cNvGrpSpPr/>
          <p:nvPr/>
        </p:nvGrpSpPr>
        <p:grpSpPr>
          <a:xfrm rot="21600000">
            <a:off x="8671723" y="5983091"/>
            <a:ext cx="290884" cy="290884"/>
            <a:chOff x="6503792" y="5201693"/>
            <a:chExt cx="218163" cy="218163"/>
          </a:xfrm>
        </p:grpSpPr>
        <p:sp>
          <p:nvSpPr>
            <p:cNvPr id="15" name="Freeform 15"/>
            <p:cNvSpPr/>
            <p:nvPr/>
          </p:nvSpPr>
          <p:spPr>
            <a:xfrm>
              <a:off x="6503792" y="5201693"/>
              <a:ext cx="218163" cy="218163"/>
            </a:xfrm>
            <a:custGeom>
              <a:avLst/>
              <a:gdLst/>
              <a:ahLst/>
              <a:cxnLst/>
              <a:rect l="0" t="0" r="0" b="0"/>
              <a:pathLst>
                <a:path w="304800" h="304800">
                  <a:moveTo>
                    <a:pt x="228600" y="220180"/>
                  </a:moveTo>
                  <a:cubicBezTo>
                    <a:pt x="228600" y="224828"/>
                    <a:pt x="224828" y="228600"/>
                    <a:pt x="220180" y="228600"/>
                  </a:cubicBezTo>
                  <a:lnTo>
                    <a:pt x="181346" y="228600"/>
                  </a:lnTo>
                  <a:lnTo>
                    <a:pt x="181346" y="169593"/>
                  </a:lnTo>
                  <a:lnTo>
                    <a:pt x="201158" y="169593"/>
                  </a:lnTo>
                  <a:lnTo>
                    <a:pt x="204121" y="146580"/>
                  </a:lnTo>
                  <a:lnTo>
                    <a:pt x="181346" y="146580"/>
                  </a:lnTo>
                  <a:lnTo>
                    <a:pt x="181346" y="131902"/>
                  </a:lnTo>
                  <a:cubicBezTo>
                    <a:pt x="181346" y="125244"/>
                    <a:pt x="183185" y="120701"/>
                    <a:pt x="192748" y="120701"/>
                  </a:cubicBezTo>
                  <a:lnTo>
                    <a:pt x="204930" y="120701"/>
                  </a:lnTo>
                  <a:lnTo>
                    <a:pt x="204930" y="100127"/>
                  </a:lnTo>
                  <a:cubicBezTo>
                    <a:pt x="202797" y="99851"/>
                    <a:pt x="195596" y="99222"/>
                    <a:pt x="187166" y="99222"/>
                  </a:cubicBezTo>
                  <a:cubicBezTo>
                    <a:pt x="169621" y="99222"/>
                    <a:pt x="157601" y="109938"/>
                    <a:pt x="157601" y="129616"/>
                  </a:cubicBezTo>
                  <a:lnTo>
                    <a:pt x="157601" y="146571"/>
                  </a:lnTo>
                  <a:lnTo>
                    <a:pt x="137732" y="146571"/>
                  </a:lnTo>
                  <a:lnTo>
                    <a:pt x="137732" y="169574"/>
                  </a:lnTo>
                  <a:lnTo>
                    <a:pt x="157591" y="169574"/>
                  </a:lnTo>
                  <a:lnTo>
                    <a:pt x="157591" y="228600"/>
                  </a:lnTo>
                  <a:lnTo>
                    <a:pt x="84611" y="228600"/>
                  </a:lnTo>
                  <a:cubicBezTo>
                    <a:pt x="79962" y="228600"/>
                    <a:pt x="76200" y="224828"/>
                    <a:pt x="76200" y="220180"/>
                  </a:cubicBezTo>
                  <a:lnTo>
                    <a:pt x="76200" y="84611"/>
                  </a:lnTo>
                  <a:cubicBezTo>
                    <a:pt x="76200" y="79972"/>
                    <a:pt x="79962" y="76200"/>
                    <a:pt x="84611" y="76200"/>
                  </a:cubicBezTo>
                  <a:lnTo>
                    <a:pt x="220180" y="76200"/>
                  </a:lnTo>
                  <a:cubicBezTo>
                    <a:pt x="224828" y="76200"/>
                    <a:pt x="228600" y="79972"/>
                    <a:pt x="228600" y="84611"/>
                  </a:cubicBezTo>
                  <a:lnTo>
                    <a:pt x="228600" y="220180"/>
                  </a:lnTo>
                  <a:close/>
                  <a:moveTo>
                    <a:pt x="152400" y="0"/>
                  </a:moveTo>
                  <a:cubicBezTo>
                    <a:pt x="68361" y="0"/>
                    <a:pt x="0" y="68361"/>
                    <a:pt x="0" y="152400"/>
                  </a:cubicBezTo>
                  <a:cubicBezTo>
                    <a:pt x="0" y="236430"/>
                    <a:pt x="68361" y="304800"/>
                    <a:pt x="152400" y="304800"/>
                  </a:cubicBezTo>
                  <a:cubicBezTo>
                    <a:pt x="236430" y="304800"/>
                    <a:pt x="304800" y="236430"/>
                    <a:pt x="304800" y="152400"/>
                  </a:cubicBezTo>
                  <a:cubicBezTo>
                    <a:pt x="304800" y="68361"/>
                    <a:pt x="236430" y="0"/>
                    <a:pt x="152400" y="0"/>
                  </a:cubicBezTo>
                  <a:close/>
                  <a:moveTo>
                    <a:pt x="152400" y="291017"/>
                  </a:moveTo>
                  <a:cubicBezTo>
                    <a:pt x="75971" y="291017"/>
                    <a:pt x="13783" y="228829"/>
                    <a:pt x="13783" y="152400"/>
                  </a:cubicBezTo>
                  <a:cubicBezTo>
                    <a:pt x="13783" y="75971"/>
                    <a:pt x="75971" y="13783"/>
                    <a:pt x="152400" y="13783"/>
                  </a:cubicBezTo>
                  <a:cubicBezTo>
                    <a:pt x="228829" y="13783"/>
                    <a:pt x="291017" y="75971"/>
                    <a:pt x="291017" y="152400"/>
                  </a:cubicBezTo>
                  <a:cubicBezTo>
                    <a:pt x="291017" y="228829"/>
                    <a:pt x="228829" y="291017"/>
                    <a:pt x="152400" y="291017"/>
                  </a:cubicBezTo>
                  <a:close/>
                </a:path>
              </a:pathLst>
            </a:custGeom>
            <a:solidFill>
              <a:srgbClr val="FFFFFF">
                <a:alpha val="100000"/>
              </a:srgbClr>
            </a:solidFill>
          </p:spPr>
        </p:sp>
      </p:grpSp>
      <p:grpSp>
        <p:nvGrpSpPr>
          <p:cNvPr id="18" name="Group 18"/>
          <p:cNvGrpSpPr/>
          <p:nvPr/>
        </p:nvGrpSpPr>
        <p:grpSpPr>
          <a:xfrm rot="21600000">
            <a:off x="9399391" y="5983091"/>
            <a:ext cx="290884" cy="290884"/>
            <a:chOff x="7049543" y="5201693"/>
            <a:chExt cx="218163" cy="218163"/>
          </a:xfrm>
        </p:grpSpPr>
        <p:sp>
          <p:nvSpPr>
            <p:cNvPr id="17" name="Freeform 17"/>
            <p:cNvSpPr/>
            <p:nvPr/>
          </p:nvSpPr>
          <p:spPr>
            <a:xfrm>
              <a:off x="7049543" y="5201693"/>
              <a:ext cx="218163" cy="218163"/>
            </a:xfrm>
            <a:custGeom>
              <a:avLst/>
              <a:gdLst/>
              <a:ahLst/>
              <a:cxnLst/>
              <a:rect l="0" t="0" r="0" b="0"/>
              <a:pathLst>
                <a:path w="304800" h="304800">
                  <a:moveTo>
                    <a:pt x="226352" y="89592"/>
                  </a:moveTo>
                  <a:cubicBezTo>
                    <a:pt x="220142" y="93364"/>
                    <a:pt x="213274" y="96107"/>
                    <a:pt x="205940" y="97574"/>
                  </a:cubicBezTo>
                  <a:cubicBezTo>
                    <a:pt x="200101" y="91173"/>
                    <a:pt x="191748" y="87182"/>
                    <a:pt x="182509" y="87182"/>
                  </a:cubicBezTo>
                  <a:cubicBezTo>
                    <a:pt x="164792" y="87182"/>
                    <a:pt x="150400" y="101927"/>
                    <a:pt x="150400" y="120110"/>
                  </a:cubicBezTo>
                  <a:cubicBezTo>
                    <a:pt x="150400" y="122692"/>
                    <a:pt x="150676" y="125187"/>
                    <a:pt x="151228" y="127606"/>
                  </a:cubicBezTo>
                  <a:cubicBezTo>
                    <a:pt x="124539" y="126225"/>
                    <a:pt x="100889" y="113128"/>
                    <a:pt x="85039" y="93193"/>
                  </a:cubicBezTo>
                  <a:cubicBezTo>
                    <a:pt x="82267" y="98069"/>
                    <a:pt x="80696" y="103727"/>
                    <a:pt x="80696" y="109766"/>
                  </a:cubicBezTo>
                  <a:cubicBezTo>
                    <a:pt x="80696" y="121177"/>
                    <a:pt x="86363" y="131264"/>
                    <a:pt x="94974" y="137170"/>
                  </a:cubicBezTo>
                  <a:cubicBezTo>
                    <a:pt x="89725" y="136998"/>
                    <a:pt x="84763" y="135512"/>
                    <a:pt x="80429" y="133055"/>
                  </a:cubicBezTo>
                  <a:lnTo>
                    <a:pt x="80429" y="133464"/>
                  </a:lnTo>
                  <a:cubicBezTo>
                    <a:pt x="80429" y="149419"/>
                    <a:pt x="91497" y="162744"/>
                    <a:pt x="106204" y="165754"/>
                  </a:cubicBezTo>
                  <a:cubicBezTo>
                    <a:pt x="103508" y="166516"/>
                    <a:pt x="100670" y="166907"/>
                    <a:pt x="97736" y="166907"/>
                  </a:cubicBezTo>
                  <a:cubicBezTo>
                    <a:pt x="95660" y="166907"/>
                    <a:pt x="93640" y="166707"/>
                    <a:pt x="91688" y="166316"/>
                  </a:cubicBezTo>
                  <a:cubicBezTo>
                    <a:pt x="95783" y="179394"/>
                    <a:pt x="107632" y="188919"/>
                    <a:pt x="121682" y="189166"/>
                  </a:cubicBezTo>
                  <a:cubicBezTo>
                    <a:pt x="110690" y="197996"/>
                    <a:pt x="96841" y="203254"/>
                    <a:pt x="81791" y="203254"/>
                  </a:cubicBezTo>
                  <a:cubicBezTo>
                    <a:pt x="79210" y="203254"/>
                    <a:pt x="76638" y="203102"/>
                    <a:pt x="74124" y="202806"/>
                  </a:cubicBezTo>
                  <a:cubicBezTo>
                    <a:pt x="88335" y="212131"/>
                    <a:pt x="105232" y="217608"/>
                    <a:pt x="123349" y="217608"/>
                  </a:cubicBezTo>
                  <a:cubicBezTo>
                    <a:pt x="182423" y="217608"/>
                    <a:pt x="214732" y="167421"/>
                    <a:pt x="214732" y="123911"/>
                  </a:cubicBezTo>
                  <a:cubicBezTo>
                    <a:pt x="214732" y="122482"/>
                    <a:pt x="214703" y="121044"/>
                    <a:pt x="214636" y="119644"/>
                  </a:cubicBezTo>
                  <a:cubicBezTo>
                    <a:pt x="220913" y="114995"/>
                    <a:pt x="226362" y="109204"/>
                    <a:pt x="230657" y="102603"/>
                  </a:cubicBezTo>
                  <a:cubicBezTo>
                    <a:pt x="224904" y="105223"/>
                    <a:pt x="218713" y="106994"/>
                    <a:pt x="212207" y="107785"/>
                  </a:cubicBezTo>
                  <a:cubicBezTo>
                    <a:pt x="218875" y="103727"/>
                    <a:pt x="223952" y="97279"/>
                    <a:pt x="226352" y="89592"/>
                  </a:cubicBezTo>
                  <a:moveTo>
                    <a:pt x="152400" y="0"/>
                  </a:moveTo>
                  <a:cubicBezTo>
                    <a:pt x="68361" y="0"/>
                    <a:pt x="0" y="68361"/>
                    <a:pt x="0" y="152400"/>
                  </a:cubicBezTo>
                  <a:cubicBezTo>
                    <a:pt x="0" y="236430"/>
                    <a:pt x="68361" y="304800"/>
                    <a:pt x="152400" y="304800"/>
                  </a:cubicBezTo>
                  <a:cubicBezTo>
                    <a:pt x="236430" y="304800"/>
                    <a:pt x="304800" y="236430"/>
                    <a:pt x="304800" y="152400"/>
                  </a:cubicBezTo>
                  <a:cubicBezTo>
                    <a:pt x="304800" y="68361"/>
                    <a:pt x="236430" y="0"/>
                    <a:pt x="152400" y="0"/>
                  </a:cubicBezTo>
                  <a:close/>
                  <a:moveTo>
                    <a:pt x="152400" y="291017"/>
                  </a:moveTo>
                  <a:cubicBezTo>
                    <a:pt x="75971" y="291017"/>
                    <a:pt x="13783" y="228829"/>
                    <a:pt x="13783" y="152400"/>
                  </a:cubicBezTo>
                  <a:cubicBezTo>
                    <a:pt x="13783" y="75971"/>
                    <a:pt x="75971" y="13783"/>
                    <a:pt x="152400" y="13783"/>
                  </a:cubicBezTo>
                  <a:cubicBezTo>
                    <a:pt x="228829" y="13783"/>
                    <a:pt x="291017" y="75971"/>
                    <a:pt x="291017" y="152400"/>
                  </a:cubicBezTo>
                  <a:cubicBezTo>
                    <a:pt x="291017" y="228829"/>
                    <a:pt x="228829" y="291017"/>
                    <a:pt x="152400" y="291017"/>
                  </a:cubicBezTo>
                  <a:close/>
                </a:path>
              </a:pathLst>
            </a:custGeom>
            <a:solidFill>
              <a:srgbClr val="FFFFFF">
                <a:alpha val="100000"/>
              </a:srgbClr>
            </a:solidFill>
          </p:spPr>
        </p:sp>
      </p:grpSp>
      <p:pic>
        <p:nvPicPr>
          <p:cNvPr id="20" name="Picture 19">
            <a:extLst>
              <a:ext uri="{FF2B5EF4-FFF2-40B4-BE49-F238E27FC236}">
                <a16:creationId xmlns:a16="http://schemas.microsoft.com/office/drawing/2014/main" id="{D2CFCA12-1D33-418B-A99D-F5DE149209EF}"/>
              </a:ext>
            </a:extLst>
          </p:cNvPr>
          <p:cNvPicPr>
            <a:picLocks noChangeAspect="1"/>
          </p:cNvPicPr>
          <p:nvPr/>
        </p:nvPicPr>
        <p:blipFill>
          <a:blip r:embed="rId3">
            <a:alphaModFix/>
          </a:blip>
          <a:srcRect/>
          <a:stretch>
            <a:fillRect/>
          </a:stretch>
        </p:blipFill>
        <p:spPr>
          <a:xfrm rot="21600000">
            <a:off x="8283195" y="-180675"/>
            <a:ext cx="1520835" cy="1513416"/>
          </a:xfrm>
          <a:prstGeom prst="rect">
            <a:avLst/>
          </a:prstGeom>
        </p:spPr>
      </p:pic>
      <p:sp>
        <p:nvSpPr>
          <p:cNvPr id="2" name="Rectangle 1">
            <a:extLst>
              <a:ext uri="{FF2B5EF4-FFF2-40B4-BE49-F238E27FC236}">
                <a16:creationId xmlns:a16="http://schemas.microsoft.com/office/drawing/2014/main" id="{66E60AD4-006B-400A-B3C7-AF1C210D459F}"/>
              </a:ext>
            </a:extLst>
          </p:cNvPr>
          <p:cNvSpPr/>
          <p:nvPr/>
        </p:nvSpPr>
        <p:spPr>
          <a:xfrm>
            <a:off x="355970" y="1035133"/>
            <a:ext cx="8598353" cy="1908215"/>
          </a:xfrm>
          <a:prstGeom prst="rect">
            <a:avLst/>
          </a:prstGeom>
        </p:spPr>
        <p:txBody>
          <a:bodyPr wrap="square">
            <a:spAutoFit/>
          </a:bodyPr>
          <a:lstStyle/>
          <a:p>
            <a:r>
              <a:rPr lang="en-US" sz="2800" b="1" spc="100" dirty="0">
                <a:solidFill>
                  <a:srgbClr val="000000">
                    <a:alpha val="100000"/>
                  </a:srgbClr>
                </a:solidFill>
                <a:latin typeface="Lato"/>
              </a:rPr>
              <a:t>Pandemic Essentials Part 2:</a:t>
            </a:r>
          </a:p>
          <a:p>
            <a:r>
              <a:rPr lang="en-US" sz="2800" i="1" spc="100" dirty="0">
                <a:solidFill>
                  <a:srgbClr val="FF0000"/>
                </a:solidFill>
                <a:latin typeface="Lato"/>
              </a:rPr>
              <a:t>The Road to Recovery</a:t>
            </a:r>
          </a:p>
          <a:p>
            <a:endParaRPr lang="en-US" sz="1400" i="1" spc="100" dirty="0">
              <a:solidFill>
                <a:srgbClr val="FF0000"/>
              </a:solidFill>
              <a:latin typeface="Lato"/>
            </a:endParaRPr>
          </a:p>
          <a:p>
            <a:r>
              <a:rPr lang="en-US" sz="2400" dirty="0">
                <a:solidFill>
                  <a:srgbClr val="28525A"/>
                </a:solidFill>
                <a:latin typeface="Lato"/>
              </a:rPr>
              <a:t>Wednesday 27 May  10:00 am (central time)</a:t>
            </a:r>
            <a:endParaRPr lang="en-US" sz="2000" dirty="0">
              <a:solidFill>
                <a:srgbClr val="28525A"/>
              </a:solidFill>
              <a:latin typeface="Lato"/>
            </a:endParaRPr>
          </a:p>
          <a:p>
            <a:endParaRPr lang="en-US" sz="2400" i="1" spc="100" dirty="0">
              <a:solidFill>
                <a:srgbClr val="FF0000"/>
              </a:solidFill>
              <a:latin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21600000">
            <a:off x="1460610" y="-2287"/>
            <a:ext cx="8763000" cy="741979"/>
            <a:chOff x="1100138" y="-52388"/>
            <a:chExt cx="6543675" cy="1219200"/>
          </a:xfrm>
        </p:grpSpPr>
        <p:sp>
          <p:nvSpPr>
            <p:cNvPr id="2" name="Freeform 2"/>
            <p:cNvSpPr/>
            <p:nvPr/>
          </p:nvSpPr>
          <p:spPr>
            <a:xfrm>
              <a:off x="1100138" y="-52388"/>
              <a:ext cx="6543675" cy="12192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0D3345">
                <a:alpha val="100000"/>
              </a:srgbClr>
            </a:solidFill>
          </p:spPr>
        </p:sp>
      </p:grpSp>
      <p:pic>
        <p:nvPicPr>
          <p:cNvPr id="4" name="Picture 4"/>
          <p:cNvPicPr>
            <a:picLocks noChangeAspect="1"/>
          </p:cNvPicPr>
          <p:nvPr/>
        </p:nvPicPr>
        <p:blipFill>
          <a:blip r:embed="rId2" cstate="email">
            <a:alphaModFix/>
            <a:extLst>
              <a:ext uri="{28A0092B-C50C-407E-A947-70E740481C1C}">
                <a14:useLocalDpi xmlns:a14="http://schemas.microsoft.com/office/drawing/2010/main"/>
              </a:ext>
            </a:extLst>
          </a:blip>
          <a:srcRect/>
          <a:stretch>
            <a:fillRect/>
          </a:stretch>
        </p:blipFill>
        <p:spPr>
          <a:xfrm rot="21600000">
            <a:off x="1918882" y="739694"/>
            <a:ext cx="270932" cy="270932"/>
          </a:xfrm>
          <a:prstGeom prst="rect">
            <a:avLst/>
          </a:prstGeom>
        </p:spPr>
      </p:pic>
      <p:pic>
        <p:nvPicPr>
          <p:cNvPr id="7" name="Picture 7"/>
          <p:cNvPicPr>
            <a:picLocks noChangeAspect="1"/>
          </p:cNvPicPr>
          <p:nvPr/>
        </p:nvPicPr>
        <p:blipFill>
          <a:blip r:embed="rId2" cstate="email">
            <a:alphaModFix/>
            <a:extLst>
              <a:ext uri="{28A0092B-C50C-407E-A947-70E740481C1C}">
                <a14:useLocalDpi xmlns:a14="http://schemas.microsoft.com/office/drawing/2010/main"/>
              </a:ext>
            </a:extLst>
          </a:blip>
          <a:srcRect/>
          <a:stretch>
            <a:fillRect/>
          </a:stretch>
        </p:blipFill>
        <p:spPr>
          <a:xfrm rot="21600000">
            <a:off x="4408469" y="739694"/>
            <a:ext cx="270932" cy="270932"/>
          </a:xfrm>
          <a:prstGeom prst="rect">
            <a:avLst/>
          </a:prstGeom>
        </p:spPr>
      </p:pic>
      <p:pic>
        <p:nvPicPr>
          <p:cNvPr id="10" name="Picture 10"/>
          <p:cNvPicPr>
            <a:picLocks noChangeAspect="1"/>
          </p:cNvPicPr>
          <p:nvPr/>
        </p:nvPicPr>
        <p:blipFill>
          <a:blip r:embed="rId2" cstate="email">
            <a:alphaModFix/>
            <a:extLst>
              <a:ext uri="{28A0092B-C50C-407E-A947-70E740481C1C}">
                <a14:useLocalDpi xmlns:a14="http://schemas.microsoft.com/office/drawing/2010/main"/>
              </a:ext>
            </a:extLst>
          </a:blip>
          <a:srcRect/>
          <a:stretch>
            <a:fillRect/>
          </a:stretch>
        </p:blipFill>
        <p:spPr>
          <a:xfrm rot="21600000">
            <a:off x="6884147" y="739694"/>
            <a:ext cx="270932" cy="270932"/>
          </a:xfrm>
          <a:prstGeom prst="rect">
            <a:avLst/>
          </a:prstGeom>
        </p:spPr>
      </p:pic>
      <p:sp>
        <p:nvSpPr>
          <p:cNvPr id="19" name="TextBox 19"/>
          <p:cNvSpPr txBox="1"/>
          <p:nvPr/>
        </p:nvSpPr>
        <p:spPr>
          <a:xfrm rot="21600000">
            <a:off x="378392" y="2211113"/>
            <a:ext cx="2015199" cy="1989667"/>
          </a:xfrm>
          <a:prstGeom prst="rect">
            <a:avLst/>
          </a:prstGeom>
        </p:spPr>
        <p:txBody>
          <a:bodyPr lIns="0" tIns="24000" rIns="0" bIns="0" rtlCol="0" anchor="t"/>
          <a:lstStyle/>
          <a:p>
            <a:r>
              <a:rPr lang="en-US" sz="1000" b="1" spc="100" dirty="0">
                <a:solidFill>
                  <a:srgbClr val="F0484A">
                    <a:alpha val="100000"/>
                  </a:srgbClr>
                </a:solidFill>
                <a:latin typeface="Lato"/>
              </a:rPr>
              <a:t>Joe Archie (Moderator)</a:t>
            </a:r>
          </a:p>
          <a:p>
            <a:r>
              <a:rPr lang="en-US" sz="1000" spc="100" dirty="0">
                <a:solidFill>
                  <a:srgbClr val="0D3345">
                    <a:alpha val="100000"/>
                  </a:srgbClr>
                </a:solidFill>
                <a:latin typeface="Lato"/>
              </a:rPr>
              <a:t>Chair, IFMA Foundation</a:t>
            </a:r>
          </a:p>
          <a:p>
            <a:r>
              <a:rPr lang="en-US" sz="1000" spc="100" dirty="0">
                <a:solidFill>
                  <a:srgbClr val="0D3345">
                    <a:alpha val="100000"/>
                  </a:srgbClr>
                </a:solidFill>
                <a:latin typeface="Lato"/>
              </a:rPr>
              <a:t>Director, Campus Operations, Loyola Law School</a:t>
            </a:r>
          </a:p>
        </p:txBody>
      </p:sp>
      <p:sp>
        <p:nvSpPr>
          <p:cNvPr id="18" name="Rectangle 17">
            <a:extLst>
              <a:ext uri="{FF2B5EF4-FFF2-40B4-BE49-F238E27FC236}">
                <a16:creationId xmlns:a16="http://schemas.microsoft.com/office/drawing/2014/main" id="{794F8F36-9419-4A05-B9AE-466AFE28AF74}"/>
              </a:ext>
            </a:extLst>
          </p:cNvPr>
          <p:cNvSpPr/>
          <p:nvPr/>
        </p:nvSpPr>
        <p:spPr>
          <a:xfrm>
            <a:off x="2502" y="4745100"/>
            <a:ext cx="2120496" cy="656167"/>
          </a:xfrm>
          <a:prstGeom prst="rect">
            <a:avLst/>
          </a:prstGeom>
          <a:solidFill>
            <a:srgbClr val="1735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3"/>
          <p:cNvGrpSpPr/>
          <p:nvPr/>
        </p:nvGrpSpPr>
        <p:grpSpPr>
          <a:xfrm rot="21599300">
            <a:off x="-266641" y="5017943"/>
            <a:ext cx="2185512" cy="110481"/>
            <a:chOff x="-1038215" y="3914990"/>
            <a:chExt cx="2112679" cy="82527"/>
          </a:xfrm>
          <a:solidFill>
            <a:srgbClr val="FF0000"/>
          </a:solidFill>
        </p:grpSpPr>
        <p:sp>
          <p:nvSpPr>
            <p:cNvPr id="22" name="Freeform 22"/>
            <p:cNvSpPr/>
            <p:nvPr/>
          </p:nvSpPr>
          <p:spPr>
            <a:xfrm>
              <a:off x="-1038215" y="3914990"/>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grpFill/>
          </p:spPr>
        </p:sp>
      </p:grpSp>
      <p:sp>
        <p:nvSpPr>
          <p:cNvPr id="27" name="TextBox 6">
            <a:extLst>
              <a:ext uri="{FF2B5EF4-FFF2-40B4-BE49-F238E27FC236}">
                <a16:creationId xmlns:a16="http://schemas.microsoft.com/office/drawing/2014/main" id="{AF9228F9-517C-4851-94A8-22FA87908329}"/>
              </a:ext>
            </a:extLst>
          </p:cNvPr>
          <p:cNvSpPr txBox="1"/>
          <p:nvPr/>
        </p:nvSpPr>
        <p:spPr>
          <a:xfrm rot="21600000">
            <a:off x="2122998" y="3469741"/>
            <a:ext cx="8280487" cy="1032933"/>
          </a:xfrm>
          <a:prstGeom prst="rect">
            <a:avLst/>
          </a:prstGeom>
        </p:spPr>
        <p:txBody>
          <a:bodyPr lIns="0" tIns="52800" rIns="0" bIns="0" rtlCol="0" anchor="t"/>
          <a:lstStyle/>
          <a:p>
            <a:pPr>
              <a:spcAft>
                <a:spcPts val="600"/>
              </a:spcAft>
            </a:pPr>
            <a:r>
              <a:rPr lang="en-US" sz="2400" b="1" spc="100" dirty="0">
                <a:solidFill>
                  <a:srgbClr val="000000">
                    <a:alpha val="100000"/>
                  </a:srgbClr>
                </a:solidFill>
                <a:latin typeface="Lato"/>
              </a:rPr>
              <a:t>IFMA FOUNDATION PANDEMIC MANUAL, </a:t>
            </a:r>
            <a:r>
              <a:rPr lang="en-US" sz="2400" spc="100" dirty="0">
                <a:latin typeface="Lato"/>
              </a:rPr>
              <a:t>Part 1 </a:t>
            </a:r>
            <a:r>
              <a:rPr lang="en-US" sz="2400" i="1" spc="100" dirty="0">
                <a:solidFill>
                  <a:srgbClr val="F0484A">
                    <a:alpha val="100000"/>
                  </a:srgbClr>
                </a:solidFill>
                <a:latin typeface="Lato"/>
              </a:rPr>
              <a:t>Leading the Way from Crisis to Safety</a:t>
            </a:r>
            <a:endParaRPr lang="en-US" sz="2400" i="1" dirty="0">
              <a:solidFill>
                <a:srgbClr val="F0484A">
                  <a:alpha val="100000"/>
                </a:srgbClr>
              </a:solidFill>
              <a:latin typeface="Lato"/>
            </a:endParaRPr>
          </a:p>
        </p:txBody>
      </p:sp>
      <p:pic>
        <p:nvPicPr>
          <p:cNvPr id="32" name="Picture 19">
            <a:extLst>
              <a:ext uri="{FF2B5EF4-FFF2-40B4-BE49-F238E27FC236}">
                <a16:creationId xmlns:a16="http://schemas.microsoft.com/office/drawing/2014/main" id="{0A7C9FDA-3807-4B31-A5E1-E86F8948D3C0}"/>
              </a:ext>
            </a:extLst>
          </p:cNvPr>
          <p:cNvPicPr>
            <a:picLocks noChangeAspect="1"/>
          </p:cNvPicPr>
          <p:nvPr/>
        </p:nvPicPr>
        <p:blipFill>
          <a:blip r:embed="rId3">
            <a:alphaModFix/>
          </a:blip>
          <a:srcRect/>
          <a:stretch>
            <a:fillRect/>
          </a:stretch>
        </p:blipFill>
        <p:spPr>
          <a:xfrm rot="21600000">
            <a:off x="8341466" y="4411692"/>
            <a:ext cx="1520835" cy="1513416"/>
          </a:xfrm>
          <a:prstGeom prst="rect">
            <a:avLst/>
          </a:prstGeom>
        </p:spPr>
      </p:pic>
      <p:sp>
        <p:nvSpPr>
          <p:cNvPr id="29" name="TextBox 19">
            <a:extLst>
              <a:ext uri="{FF2B5EF4-FFF2-40B4-BE49-F238E27FC236}">
                <a16:creationId xmlns:a16="http://schemas.microsoft.com/office/drawing/2014/main" id="{27AAADF7-C3C5-447E-AC84-8E279B9CCB6F}"/>
              </a:ext>
            </a:extLst>
          </p:cNvPr>
          <p:cNvSpPr txBox="1"/>
          <p:nvPr/>
        </p:nvSpPr>
        <p:spPr>
          <a:xfrm rot="21600000">
            <a:off x="2796937" y="2218979"/>
            <a:ext cx="1995682" cy="1989667"/>
          </a:xfrm>
          <a:prstGeom prst="rect">
            <a:avLst/>
          </a:prstGeom>
        </p:spPr>
        <p:txBody>
          <a:bodyPr lIns="0" tIns="24000" rIns="0" bIns="0" rtlCol="0" anchor="t"/>
          <a:lstStyle/>
          <a:p>
            <a:r>
              <a:rPr lang="en-US" sz="1000" b="1" spc="100" dirty="0">
                <a:solidFill>
                  <a:srgbClr val="F0484A">
                    <a:alpha val="100000"/>
                  </a:srgbClr>
                </a:solidFill>
                <a:latin typeface="Lato"/>
              </a:rPr>
              <a:t>Dr. Steven Goldman</a:t>
            </a:r>
          </a:p>
          <a:p>
            <a:r>
              <a:rPr lang="en-US" sz="1000" spc="100" dirty="0">
                <a:solidFill>
                  <a:srgbClr val="0D3345">
                    <a:alpha val="100000"/>
                  </a:srgbClr>
                </a:solidFill>
                <a:latin typeface="Lato"/>
              </a:rPr>
              <a:t>Senior Lecturer, MIT Crisis Management Courses</a:t>
            </a:r>
          </a:p>
          <a:p>
            <a:r>
              <a:rPr lang="en-US" sz="1000" spc="100" dirty="0">
                <a:solidFill>
                  <a:srgbClr val="0D3345">
                    <a:alpha val="100000"/>
                  </a:srgbClr>
                </a:solidFill>
                <a:latin typeface="Lato"/>
              </a:rPr>
              <a:t>President, Steve Goldman &amp; Associates</a:t>
            </a:r>
          </a:p>
        </p:txBody>
      </p:sp>
      <p:sp>
        <p:nvSpPr>
          <p:cNvPr id="33" name="TextBox 19">
            <a:extLst>
              <a:ext uri="{FF2B5EF4-FFF2-40B4-BE49-F238E27FC236}">
                <a16:creationId xmlns:a16="http://schemas.microsoft.com/office/drawing/2014/main" id="{0C712BEB-8725-4DE7-ABA8-588C1B8D63A8}"/>
              </a:ext>
            </a:extLst>
          </p:cNvPr>
          <p:cNvSpPr txBox="1"/>
          <p:nvPr/>
        </p:nvSpPr>
        <p:spPr>
          <a:xfrm rot="21600000">
            <a:off x="5197189" y="2218978"/>
            <a:ext cx="2043699" cy="1989667"/>
          </a:xfrm>
          <a:prstGeom prst="rect">
            <a:avLst/>
          </a:prstGeom>
        </p:spPr>
        <p:txBody>
          <a:bodyPr lIns="0" tIns="24000" rIns="0" bIns="0" rtlCol="0" anchor="t"/>
          <a:lstStyle/>
          <a:p>
            <a:r>
              <a:rPr lang="en-US" sz="1000" b="1" spc="100" dirty="0">
                <a:solidFill>
                  <a:srgbClr val="F0484A">
                    <a:alpha val="100000"/>
                  </a:srgbClr>
                </a:solidFill>
                <a:latin typeface="Lato"/>
              </a:rPr>
              <a:t>Jenny Yeung</a:t>
            </a:r>
          </a:p>
          <a:p>
            <a:r>
              <a:rPr lang="en-US" sz="1000" spc="100" dirty="0">
                <a:solidFill>
                  <a:srgbClr val="0D3345">
                    <a:alpha val="100000"/>
                  </a:srgbClr>
                </a:solidFill>
                <a:latin typeface="Lato"/>
              </a:rPr>
              <a:t>Chair, IFMA Asian Advisory Board</a:t>
            </a:r>
          </a:p>
        </p:txBody>
      </p:sp>
      <p:sp>
        <p:nvSpPr>
          <p:cNvPr id="34" name="TextBox 19">
            <a:extLst>
              <a:ext uri="{FF2B5EF4-FFF2-40B4-BE49-F238E27FC236}">
                <a16:creationId xmlns:a16="http://schemas.microsoft.com/office/drawing/2014/main" id="{9CB4C8DC-A94F-4D9A-9FAB-56BA4FB4A266}"/>
              </a:ext>
            </a:extLst>
          </p:cNvPr>
          <p:cNvSpPr txBox="1"/>
          <p:nvPr/>
        </p:nvSpPr>
        <p:spPr>
          <a:xfrm rot="21600000">
            <a:off x="7615094" y="2218977"/>
            <a:ext cx="2429392" cy="1989667"/>
          </a:xfrm>
          <a:prstGeom prst="rect">
            <a:avLst/>
          </a:prstGeom>
        </p:spPr>
        <p:txBody>
          <a:bodyPr lIns="0" tIns="24000" rIns="0" bIns="0" rtlCol="0" anchor="t"/>
          <a:lstStyle/>
          <a:p>
            <a:r>
              <a:rPr lang="en-US" sz="1000" b="1" spc="100" dirty="0">
                <a:solidFill>
                  <a:srgbClr val="F0484A">
                    <a:alpha val="100000"/>
                  </a:srgbClr>
                </a:solidFill>
                <a:latin typeface="Lato"/>
              </a:rPr>
              <a:t>Tony Piucci</a:t>
            </a:r>
          </a:p>
          <a:p>
            <a:r>
              <a:rPr lang="en-US" sz="1000" spc="100" dirty="0">
                <a:solidFill>
                  <a:srgbClr val="0D3345">
                    <a:alpha val="100000"/>
                  </a:srgbClr>
                </a:solidFill>
                <a:latin typeface="Lato"/>
              </a:rPr>
              <a:t>1</a:t>
            </a:r>
            <a:r>
              <a:rPr lang="en-US" sz="1000" spc="100" baseline="30000" dirty="0">
                <a:solidFill>
                  <a:srgbClr val="0D3345">
                    <a:alpha val="100000"/>
                  </a:srgbClr>
                </a:solidFill>
                <a:latin typeface="Lato"/>
              </a:rPr>
              <a:t>st</a:t>
            </a:r>
            <a:r>
              <a:rPr lang="en-US" sz="1000" spc="100" dirty="0">
                <a:solidFill>
                  <a:srgbClr val="0D3345">
                    <a:alpha val="100000"/>
                  </a:srgbClr>
                </a:solidFill>
                <a:latin typeface="Lato"/>
              </a:rPr>
              <a:t> Vice Chair IFMA Foundation</a:t>
            </a:r>
          </a:p>
          <a:p>
            <a:r>
              <a:rPr lang="en-US" sz="1000" spc="100" dirty="0">
                <a:solidFill>
                  <a:srgbClr val="0D3345">
                    <a:alpha val="100000"/>
                  </a:srgbClr>
                </a:solidFill>
                <a:latin typeface="Lato"/>
              </a:rPr>
              <a:t>SVP, ABM Industries</a:t>
            </a:r>
          </a:p>
        </p:txBody>
      </p:sp>
      <p:pic>
        <p:nvPicPr>
          <p:cNvPr id="6" name="Picture 5">
            <a:extLst>
              <a:ext uri="{FF2B5EF4-FFF2-40B4-BE49-F238E27FC236}">
                <a16:creationId xmlns:a16="http://schemas.microsoft.com/office/drawing/2014/main" id="{82D37A05-D0DB-4DFC-80D3-6288FED6D1E5}"/>
              </a:ext>
            </a:extLst>
          </p:cNvPr>
          <p:cNvPicPr>
            <a:picLocks noChangeAspect="1"/>
          </p:cNvPicPr>
          <p:nvPr/>
        </p:nvPicPr>
        <p:blipFill rotWithShape="1">
          <a:blip r:embed="rId4"/>
          <a:srcRect l="10345" t="7717" r="8776" b="32253"/>
          <a:stretch/>
        </p:blipFill>
        <p:spPr>
          <a:xfrm>
            <a:off x="378939" y="236648"/>
            <a:ext cx="1816989" cy="1854382"/>
          </a:xfrm>
          <a:prstGeom prst="rect">
            <a:avLst/>
          </a:prstGeom>
        </p:spPr>
      </p:pic>
      <p:pic>
        <p:nvPicPr>
          <p:cNvPr id="9" name="Picture 8">
            <a:extLst>
              <a:ext uri="{FF2B5EF4-FFF2-40B4-BE49-F238E27FC236}">
                <a16:creationId xmlns:a16="http://schemas.microsoft.com/office/drawing/2014/main" id="{035B7812-BE7C-4A44-9DEE-9612B9B65A83}"/>
              </a:ext>
            </a:extLst>
          </p:cNvPr>
          <p:cNvPicPr>
            <a:picLocks noChangeAspect="1"/>
          </p:cNvPicPr>
          <p:nvPr/>
        </p:nvPicPr>
        <p:blipFill rotWithShape="1">
          <a:blip r:embed="rId5"/>
          <a:srcRect t="7404" r="7363"/>
          <a:stretch/>
        </p:blipFill>
        <p:spPr>
          <a:xfrm>
            <a:off x="2782373" y="236648"/>
            <a:ext cx="1855190" cy="1854382"/>
          </a:xfrm>
          <a:prstGeom prst="rect">
            <a:avLst/>
          </a:prstGeom>
        </p:spPr>
      </p:pic>
      <p:pic>
        <p:nvPicPr>
          <p:cNvPr id="12" name="Picture 11">
            <a:extLst>
              <a:ext uri="{FF2B5EF4-FFF2-40B4-BE49-F238E27FC236}">
                <a16:creationId xmlns:a16="http://schemas.microsoft.com/office/drawing/2014/main" id="{6439C968-6BC2-4CEC-88A4-EFBC6FD1B3B6}"/>
              </a:ext>
            </a:extLst>
          </p:cNvPr>
          <p:cNvPicPr>
            <a:picLocks noChangeAspect="1"/>
          </p:cNvPicPr>
          <p:nvPr/>
        </p:nvPicPr>
        <p:blipFill rotWithShape="1">
          <a:blip r:embed="rId6"/>
          <a:srcRect l="11906" t="6027" r="11673" b="18620"/>
          <a:stretch/>
        </p:blipFill>
        <p:spPr>
          <a:xfrm>
            <a:off x="5197189" y="236648"/>
            <a:ext cx="1880676" cy="1854382"/>
          </a:xfrm>
          <a:prstGeom prst="rect">
            <a:avLst/>
          </a:prstGeom>
        </p:spPr>
      </p:pic>
      <p:pic>
        <p:nvPicPr>
          <p:cNvPr id="35" name="Picture 2" descr="Anthony Piucci">
            <a:extLst>
              <a:ext uri="{FF2B5EF4-FFF2-40B4-BE49-F238E27FC236}">
                <a16:creationId xmlns:a16="http://schemas.microsoft.com/office/drawing/2014/main" id="{DBF3DFC4-C33E-4CEE-AC2B-8EBF4AACC6C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051" t="5350" r="18692" b="36120"/>
          <a:stretch/>
        </p:blipFill>
        <p:spPr bwMode="auto">
          <a:xfrm>
            <a:off x="7628504" y="236648"/>
            <a:ext cx="1845724" cy="1854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621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5400000">
            <a:off x="-1128618" y="620682"/>
            <a:ext cx="2816905" cy="110036"/>
            <a:chOff x="-854287" y="113927"/>
            <a:chExt cx="2112679" cy="82527"/>
          </a:xfrm>
        </p:grpSpPr>
        <p:sp>
          <p:nvSpPr>
            <p:cNvPr id="2" name="Freeform 2"/>
            <p:cNvSpPr/>
            <p:nvPr/>
          </p:nvSpPr>
          <p:spPr>
            <a:xfrm>
              <a:off x="-854287" y="113927"/>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grpSp>
        <p:nvGrpSpPr>
          <p:cNvPr id="5" name="Group 5"/>
          <p:cNvGrpSpPr/>
          <p:nvPr/>
        </p:nvGrpSpPr>
        <p:grpSpPr>
          <a:xfrm rot="21600000">
            <a:off x="0" y="2311399"/>
            <a:ext cx="10194112" cy="3407523"/>
            <a:chOff x="-12725" y="3175923"/>
            <a:chExt cx="7645584" cy="2555642"/>
          </a:xfrm>
        </p:grpSpPr>
        <p:sp>
          <p:nvSpPr>
            <p:cNvPr id="4" name="Freeform 4"/>
            <p:cNvSpPr/>
            <p:nvPr/>
          </p:nvSpPr>
          <p:spPr>
            <a:xfrm>
              <a:off x="-12725" y="3175923"/>
              <a:ext cx="7645584" cy="2555642"/>
            </a:xfrm>
            <a:custGeom>
              <a:avLst/>
              <a:gdLst/>
              <a:ahLst/>
              <a:cxnLst/>
              <a:rect l="0" t="0" r="0" b="0"/>
              <a:pathLst>
                <a:path w="304800" h="304800">
                  <a:moveTo>
                    <a:pt x="0" y="0"/>
                  </a:moveTo>
                  <a:lnTo>
                    <a:pt x="0" y="304800"/>
                  </a:lnTo>
                  <a:lnTo>
                    <a:pt x="304800" y="304800"/>
                  </a:lnTo>
                  <a:lnTo>
                    <a:pt x="304800" y="0"/>
                  </a:lnTo>
                  <a:lnTo>
                    <a:pt x="0" y="0"/>
                  </a:lnTo>
                  <a:close/>
                </a:path>
              </a:pathLst>
            </a:custGeom>
            <a:blipFill>
              <a:blip r:embed="rId3" cstate="email">
                <a:alphaModFix/>
                <a:extLst>
                  <a:ext uri="{28A0092B-C50C-407E-A947-70E740481C1C}">
                    <a14:useLocalDpi xmlns:a14="http://schemas.microsoft.com/office/drawing/2010/main"/>
                  </a:ext>
                </a:extLst>
              </a:blip>
              <a:stretch>
                <a:fillRect/>
              </a:stretch>
            </a:blipFill>
          </p:spPr>
        </p:sp>
      </p:grpSp>
      <p:sp>
        <p:nvSpPr>
          <p:cNvPr id="6" name="TextBox 6"/>
          <p:cNvSpPr txBox="1"/>
          <p:nvPr/>
        </p:nvSpPr>
        <p:spPr>
          <a:xfrm rot="21600000">
            <a:off x="521327" y="399478"/>
            <a:ext cx="6622068" cy="1032933"/>
          </a:xfrm>
          <a:prstGeom prst="rect">
            <a:avLst/>
          </a:prstGeom>
        </p:spPr>
        <p:txBody>
          <a:bodyPr lIns="0" tIns="52800" rIns="0" bIns="0" rtlCol="0" anchor="t"/>
          <a:lstStyle/>
          <a:p>
            <a:pPr>
              <a:lnSpc>
                <a:spcPts val="4071"/>
              </a:lnSpc>
            </a:pPr>
            <a:r>
              <a:rPr lang="en-US" sz="3700" spc="100">
                <a:solidFill>
                  <a:srgbClr val="000000">
                    <a:alpha val="100000"/>
                  </a:srgbClr>
                </a:solidFill>
                <a:latin typeface="Lato"/>
              </a:rPr>
              <a:t>Coronavirus</a:t>
            </a:r>
          </a:p>
          <a:p>
            <a:pPr>
              <a:lnSpc>
                <a:spcPts val="4071"/>
              </a:lnSpc>
            </a:pPr>
            <a:r>
              <a:rPr lang="en-US" sz="3700" spc="100">
                <a:solidFill>
                  <a:srgbClr val="000000">
                    <a:alpha val="100000"/>
                  </a:srgbClr>
                </a:solidFill>
                <a:latin typeface="Lato"/>
              </a:rPr>
              <a:t>Resource </a:t>
            </a:r>
            <a:r>
              <a:rPr lang="en-US" sz="3700" spc="100" dirty="0">
                <a:solidFill>
                  <a:srgbClr val="000000">
                    <a:alpha val="100000"/>
                  </a:srgbClr>
                </a:solidFill>
                <a:latin typeface="Lato"/>
              </a:rPr>
              <a:t>Center</a:t>
            </a:r>
          </a:p>
        </p:txBody>
      </p:sp>
      <p:sp>
        <p:nvSpPr>
          <p:cNvPr id="7" name="TextBox 7"/>
          <p:cNvSpPr txBox="1"/>
          <p:nvPr/>
        </p:nvSpPr>
        <p:spPr>
          <a:xfrm rot="21600000">
            <a:off x="521327" y="1432412"/>
            <a:ext cx="8234340" cy="533400"/>
          </a:xfrm>
          <a:prstGeom prst="rect">
            <a:avLst/>
          </a:prstGeom>
        </p:spPr>
        <p:txBody>
          <a:bodyPr lIns="0" tIns="48000" rIns="0" bIns="0" rtlCol="0" anchor="t"/>
          <a:lstStyle/>
          <a:p>
            <a:pPr>
              <a:lnSpc>
                <a:spcPts val="4200"/>
              </a:lnSpc>
            </a:pPr>
            <a:r>
              <a:rPr lang="en-US" sz="3500" dirty="0">
                <a:solidFill>
                  <a:srgbClr val="F0484A">
                    <a:alpha val="100000"/>
                  </a:srgbClr>
                </a:solidFill>
                <a:latin typeface="Lato"/>
              </a:rPr>
              <a:t>ifma.org/coronavirus</a:t>
            </a:r>
          </a:p>
        </p:txBody>
      </p:sp>
      <p:grpSp>
        <p:nvGrpSpPr>
          <p:cNvPr id="9" name="Group 9"/>
          <p:cNvGrpSpPr/>
          <p:nvPr/>
        </p:nvGrpSpPr>
        <p:grpSpPr>
          <a:xfrm rot="21600000">
            <a:off x="7162800" y="4347322"/>
            <a:ext cx="2997200" cy="1371600"/>
            <a:chOff x="5391150" y="4705350"/>
            <a:chExt cx="2247900" cy="1028700"/>
          </a:xfrm>
        </p:grpSpPr>
        <p:sp>
          <p:nvSpPr>
            <p:cNvPr id="8" name="Freeform 8"/>
            <p:cNvSpPr/>
            <p:nvPr/>
          </p:nvSpPr>
          <p:spPr>
            <a:xfrm>
              <a:off x="5391150" y="4705350"/>
              <a:ext cx="2247900" cy="10287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0D3345">
                <a:alpha val="100000"/>
              </a:srgbClr>
            </a:solidFill>
          </p:spPr>
        </p:sp>
      </p:grpSp>
      <p:grpSp>
        <p:nvGrpSpPr>
          <p:cNvPr id="11" name="Group 11"/>
          <p:cNvGrpSpPr/>
          <p:nvPr/>
        </p:nvGrpSpPr>
        <p:grpSpPr>
          <a:xfrm rot="21599300">
            <a:off x="6873264" y="5482142"/>
            <a:ext cx="2816905" cy="110036"/>
            <a:chOff x="5154947" y="4825981"/>
            <a:chExt cx="2112679" cy="82527"/>
          </a:xfrm>
        </p:grpSpPr>
        <p:sp>
          <p:nvSpPr>
            <p:cNvPr id="10" name="Freeform 10"/>
            <p:cNvSpPr/>
            <p:nvPr/>
          </p:nvSpPr>
          <p:spPr>
            <a:xfrm>
              <a:off x="5154947" y="4825981"/>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sp>
        <p:nvSpPr>
          <p:cNvPr id="12" name="TextBox 12"/>
          <p:cNvSpPr txBox="1"/>
          <p:nvPr/>
        </p:nvSpPr>
        <p:spPr>
          <a:xfrm rot="21600000">
            <a:off x="6701367" y="4894040"/>
            <a:ext cx="2473400" cy="254000"/>
          </a:xfrm>
          <a:prstGeom prst="rect">
            <a:avLst/>
          </a:prstGeom>
        </p:spPr>
        <p:txBody>
          <a:bodyPr lIns="0" tIns="28800" rIns="0" bIns="0" rtlCol="0" anchor="t"/>
          <a:lstStyle/>
          <a:p>
            <a:pPr algn="r">
              <a:lnSpc>
                <a:spcPts val="2000"/>
              </a:lnSpc>
            </a:pPr>
            <a:r>
              <a:rPr lang="en-US" sz="2400" dirty="0">
                <a:solidFill>
                  <a:srgbClr val="FFFFFF">
                    <a:alpha val="100000"/>
                  </a:srgbClr>
                </a:solidFill>
                <a:latin typeface="Lato"/>
              </a:rPr>
              <a:t>IFMA.org</a:t>
            </a:r>
          </a:p>
        </p:txBody>
      </p:sp>
      <p:pic>
        <p:nvPicPr>
          <p:cNvPr id="13" name="Picture 19">
            <a:extLst>
              <a:ext uri="{FF2B5EF4-FFF2-40B4-BE49-F238E27FC236}">
                <a16:creationId xmlns:a16="http://schemas.microsoft.com/office/drawing/2014/main" id="{45F66591-11D7-4F21-A258-F4D338B10237}"/>
              </a:ext>
            </a:extLst>
          </p:cNvPr>
          <p:cNvPicPr>
            <a:picLocks noChangeAspect="1"/>
          </p:cNvPicPr>
          <p:nvPr/>
        </p:nvPicPr>
        <p:blipFill>
          <a:blip r:embed="rId4" cstate="email">
            <a:alphaModFix/>
            <a:extLst>
              <a:ext uri="{28A0092B-C50C-407E-A947-70E740481C1C}">
                <a14:useLocalDpi xmlns:a14="http://schemas.microsoft.com/office/drawing/2010/main"/>
              </a:ext>
            </a:extLst>
          </a:blip>
          <a:srcRect/>
          <a:stretch>
            <a:fillRect/>
          </a:stretch>
        </p:blipFill>
        <p:spPr>
          <a:xfrm rot="21600000">
            <a:off x="8414349" y="-81006"/>
            <a:ext cx="1520835" cy="151341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8805" y="-48883"/>
            <a:ext cx="10217609" cy="5715000"/>
            <a:chOff x="191941" y="-31748"/>
            <a:chExt cx="7620000" cy="4302123"/>
          </a:xfrm>
        </p:grpSpPr>
        <p:sp>
          <p:nvSpPr>
            <p:cNvPr id="2" name="Freeform 2"/>
            <p:cNvSpPr/>
            <p:nvPr/>
          </p:nvSpPr>
          <p:spPr>
            <a:xfrm>
              <a:off x="191941" y="-31748"/>
              <a:ext cx="7620000" cy="430212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0D3345">
                <a:alpha val="100000"/>
              </a:srgbClr>
            </a:solidFill>
          </p:spPr>
        </p:sp>
      </p:grpSp>
      <p:grpSp>
        <p:nvGrpSpPr>
          <p:cNvPr id="16" name="Group 16"/>
          <p:cNvGrpSpPr/>
          <p:nvPr/>
        </p:nvGrpSpPr>
        <p:grpSpPr>
          <a:xfrm rot="21600000">
            <a:off x="4534241" y="2815169"/>
            <a:ext cx="266700" cy="266700"/>
            <a:chOff x="3857625" y="3104134"/>
            <a:chExt cx="200025" cy="200025"/>
          </a:xfrm>
        </p:grpSpPr>
        <p:sp>
          <p:nvSpPr>
            <p:cNvPr id="15" name="Freeform 15"/>
            <p:cNvSpPr/>
            <p:nvPr/>
          </p:nvSpPr>
          <p:spPr>
            <a:xfrm>
              <a:off x="3857625" y="3104134"/>
              <a:ext cx="200025" cy="200025"/>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0D3345">
                <a:alpha val="100000"/>
              </a:srgbClr>
            </a:solidFill>
          </p:spPr>
        </p:sp>
      </p:grpSp>
      <p:sp>
        <p:nvSpPr>
          <p:cNvPr id="19" name="TextBox 19"/>
          <p:cNvSpPr txBox="1"/>
          <p:nvPr/>
        </p:nvSpPr>
        <p:spPr>
          <a:xfrm rot="21600000">
            <a:off x="3746841" y="4593626"/>
            <a:ext cx="797000" cy="152400"/>
          </a:xfrm>
          <a:prstGeom prst="rect">
            <a:avLst/>
          </a:prstGeom>
        </p:spPr>
        <p:txBody>
          <a:bodyPr lIns="0" tIns="19200" rIns="0" bIns="0" rtlCol="0" anchor="t"/>
          <a:lstStyle/>
          <a:p>
            <a:pPr algn="ctr">
              <a:lnSpc>
                <a:spcPts val="1200"/>
              </a:lnSpc>
            </a:pPr>
            <a:endParaRPr sz="2400"/>
          </a:p>
        </p:txBody>
      </p:sp>
      <p:grpSp>
        <p:nvGrpSpPr>
          <p:cNvPr id="21" name="Group 21"/>
          <p:cNvGrpSpPr/>
          <p:nvPr/>
        </p:nvGrpSpPr>
        <p:grpSpPr>
          <a:xfrm rot="21600000">
            <a:off x="4546941" y="4536479"/>
            <a:ext cx="266700" cy="266700"/>
            <a:chOff x="3854450" y="4682109"/>
            <a:chExt cx="200025" cy="200025"/>
          </a:xfrm>
        </p:grpSpPr>
        <p:sp>
          <p:nvSpPr>
            <p:cNvPr id="20" name="Freeform 20"/>
            <p:cNvSpPr/>
            <p:nvPr/>
          </p:nvSpPr>
          <p:spPr>
            <a:xfrm>
              <a:off x="3854450" y="4682109"/>
              <a:ext cx="200025" cy="200025"/>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0D3345">
                <a:alpha val="100000"/>
              </a:srgbClr>
            </a:solidFill>
          </p:spPr>
        </p:sp>
      </p:grpSp>
      <p:grpSp>
        <p:nvGrpSpPr>
          <p:cNvPr id="27" name="Group 27"/>
          <p:cNvGrpSpPr/>
          <p:nvPr/>
        </p:nvGrpSpPr>
        <p:grpSpPr>
          <a:xfrm rot="16199300">
            <a:off x="5206150" y="4490224"/>
            <a:ext cx="9394182" cy="511604"/>
            <a:chOff x="-1944909" y="12073013"/>
            <a:chExt cx="18724082" cy="731409"/>
          </a:xfrm>
        </p:grpSpPr>
        <p:sp>
          <p:nvSpPr>
            <p:cNvPr id="26" name="Freeform 26"/>
            <p:cNvSpPr/>
            <p:nvPr/>
          </p:nvSpPr>
          <p:spPr>
            <a:xfrm>
              <a:off x="-1944909" y="12073013"/>
              <a:ext cx="18724082" cy="731409"/>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20000"/>
              </a:srgbClr>
            </a:solidFill>
          </p:spPr>
        </p:sp>
      </p:grpSp>
      <p:pic>
        <p:nvPicPr>
          <p:cNvPr id="41" name="Picture 40" descr="A person in a kitchen&#10;&#10;Description automatically generated">
            <a:extLst>
              <a:ext uri="{FF2B5EF4-FFF2-40B4-BE49-F238E27FC236}">
                <a16:creationId xmlns:a16="http://schemas.microsoft.com/office/drawing/2014/main" id="{24A503AA-F550-43A5-BFFE-46824BA6C21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4345602" y="-24442"/>
            <a:ext cx="5843202" cy="5763884"/>
          </a:xfrm>
          <a:prstGeom prst="rect">
            <a:avLst/>
          </a:prstGeom>
        </p:spPr>
      </p:pic>
      <p:grpSp>
        <p:nvGrpSpPr>
          <p:cNvPr id="29" name="Group 29"/>
          <p:cNvGrpSpPr/>
          <p:nvPr/>
        </p:nvGrpSpPr>
        <p:grpSpPr>
          <a:xfrm rot="10800000">
            <a:off x="0" y="1174163"/>
            <a:ext cx="2816905" cy="110036"/>
            <a:chOff x="6364920" y="5742615"/>
            <a:chExt cx="2112679" cy="82527"/>
          </a:xfrm>
        </p:grpSpPr>
        <p:sp>
          <p:nvSpPr>
            <p:cNvPr id="28" name="Freeform 28"/>
            <p:cNvSpPr/>
            <p:nvPr/>
          </p:nvSpPr>
          <p:spPr>
            <a:xfrm>
              <a:off x="6364920" y="5742615"/>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sp>
        <p:nvSpPr>
          <p:cNvPr id="31" name="TextBox 31"/>
          <p:cNvSpPr txBox="1"/>
          <p:nvPr/>
        </p:nvSpPr>
        <p:spPr>
          <a:xfrm rot="21600000">
            <a:off x="531865" y="1408732"/>
            <a:ext cx="6076411" cy="491571"/>
          </a:xfrm>
          <a:prstGeom prst="rect">
            <a:avLst/>
          </a:prstGeom>
        </p:spPr>
        <p:txBody>
          <a:bodyPr lIns="0" tIns="33600" rIns="0" bIns="0" rtlCol="0" anchor="t"/>
          <a:lstStyle/>
          <a:p>
            <a:pPr>
              <a:lnSpc>
                <a:spcPct val="200000"/>
              </a:lnSpc>
            </a:pPr>
            <a:r>
              <a:rPr lang="en-US" b="1" dirty="0">
                <a:solidFill>
                  <a:srgbClr val="FF5050"/>
                </a:solidFill>
                <a:latin typeface="Lato" panose="020B0604020202020204" charset="0"/>
              </a:rPr>
              <a:t>Topics :</a:t>
            </a:r>
          </a:p>
          <a:p>
            <a:pPr>
              <a:lnSpc>
                <a:spcPct val="200000"/>
              </a:lnSpc>
            </a:pPr>
            <a:r>
              <a:rPr lang="en-US" dirty="0">
                <a:solidFill>
                  <a:schemeClr val="accent3">
                    <a:lumMod val="20000"/>
                    <a:lumOff val="80000"/>
                  </a:schemeClr>
                </a:solidFill>
                <a:latin typeface="Lato" panose="020B0604020202020204" charset="0"/>
              </a:rPr>
              <a:t>Crisis Management</a:t>
            </a:r>
          </a:p>
          <a:p>
            <a:pPr>
              <a:lnSpc>
                <a:spcPct val="200000"/>
              </a:lnSpc>
            </a:pPr>
            <a:r>
              <a:rPr lang="en-US" dirty="0">
                <a:solidFill>
                  <a:schemeClr val="accent3">
                    <a:lumMod val="20000"/>
                    <a:lumOff val="80000"/>
                  </a:schemeClr>
                </a:solidFill>
                <a:latin typeface="Lato" panose="020B0604020202020204" charset="0"/>
              </a:rPr>
              <a:t>COVID-19 Issues</a:t>
            </a:r>
          </a:p>
          <a:p>
            <a:pPr>
              <a:lnSpc>
                <a:spcPct val="200000"/>
              </a:lnSpc>
            </a:pPr>
            <a:r>
              <a:rPr lang="en-US" dirty="0">
                <a:solidFill>
                  <a:schemeClr val="accent3">
                    <a:lumMod val="20000"/>
                    <a:lumOff val="80000"/>
                  </a:schemeClr>
                </a:solidFill>
                <a:latin typeface="Lato" panose="020B0604020202020204" charset="0"/>
              </a:rPr>
              <a:t>IFMA Foundation Pandemic Manual</a:t>
            </a:r>
          </a:p>
          <a:p>
            <a:pPr>
              <a:lnSpc>
                <a:spcPct val="200000"/>
              </a:lnSpc>
            </a:pPr>
            <a:r>
              <a:rPr lang="en-US" dirty="0">
                <a:solidFill>
                  <a:schemeClr val="accent3">
                    <a:lumMod val="20000"/>
                    <a:lumOff val="80000"/>
                  </a:schemeClr>
                </a:solidFill>
                <a:latin typeface="Lato" panose="020B0604020202020204" charset="0"/>
              </a:rPr>
              <a:t>Case Studies</a:t>
            </a:r>
          </a:p>
          <a:p>
            <a:pPr>
              <a:lnSpc>
                <a:spcPct val="200000"/>
              </a:lnSpc>
            </a:pPr>
            <a:r>
              <a:rPr lang="en-US" dirty="0">
                <a:solidFill>
                  <a:schemeClr val="accent3">
                    <a:lumMod val="20000"/>
                    <a:lumOff val="80000"/>
                  </a:schemeClr>
                </a:solidFill>
                <a:latin typeface="Lato" panose="020B0604020202020204" charset="0"/>
              </a:rPr>
              <a:t>Additional Resources</a:t>
            </a:r>
          </a:p>
        </p:txBody>
      </p:sp>
      <p:sp>
        <p:nvSpPr>
          <p:cNvPr id="35" name="TextBox 35"/>
          <p:cNvSpPr txBox="1"/>
          <p:nvPr/>
        </p:nvSpPr>
        <p:spPr>
          <a:xfrm rot="21600000">
            <a:off x="3897830" y="4581577"/>
            <a:ext cx="585333" cy="194733"/>
          </a:xfrm>
          <a:prstGeom prst="rect">
            <a:avLst/>
          </a:prstGeom>
        </p:spPr>
        <p:txBody>
          <a:bodyPr lIns="0" tIns="19200" rIns="0" bIns="0" rtlCol="0" anchor="t"/>
          <a:lstStyle/>
          <a:p>
            <a:pPr algn="ctr">
              <a:lnSpc>
                <a:spcPts val="1500"/>
              </a:lnSpc>
            </a:pPr>
            <a:endParaRPr lang="en-US" sz="1500" b="1" dirty="0">
              <a:solidFill>
                <a:srgbClr val="000000">
                  <a:alpha val="100000"/>
                </a:srgbClr>
              </a:solidFill>
              <a:latin typeface="Lato"/>
            </a:endParaRPr>
          </a:p>
        </p:txBody>
      </p:sp>
      <p:pic>
        <p:nvPicPr>
          <p:cNvPr id="17" name="Picture 19">
            <a:extLst>
              <a:ext uri="{FF2B5EF4-FFF2-40B4-BE49-F238E27FC236}">
                <a16:creationId xmlns:a16="http://schemas.microsoft.com/office/drawing/2014/main" id="{8534D06D-AEFD-4CCE-AEC2-FB56EADEFCBC}"/>
              </a:ext>
            </a:extLst>
          </p:cNvPr>
          <p:cNvPicPr>
            <a:picLocks noChangeAspect="1"/>
          </p:cNvPicPr>
          <p:nvPr/>
        </p:nvPicPr>
        <p:blipFill>
          <a:blip r:embed="rId4">
            <a:alphaModFix/>
            <a:biLevel thresh="25000"/>
          </a:blip>
          <a:srcRect/>
          <a:stretch>
            <a:fillRect/>
          </a:stretch>
        </p:blipFill>
        <p:spPr>
          <a:xfrm rot="21600000">
            <a:off x="380670" y="-166951"/>
            <a:ext cx="1520835" cy="1513416"/>
          </a:xfrm>
          <a:prstGeom prst="rect">
            <a:avLst/>
          </a:prstGeom>
        </p:spPr>
      </p:pic>
    </p:spTree>
    <p:extLst>
      <p:ext uri="{BB962C8B-B14F-4D97-AF65-F5344CB8AC3E}">
        <p14:creationId xmlns:p14="http://schemas.microsoft.com/office/powerpoint/2010/main" val="4284443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810064" y="-3317257"/>
            <a:ext cx="136961" cy="217908"/>
          </a:xfrm>
          <a:prstGeom prst="rect">
            <a:avLst/>
          </a:prstGeom>
        </p:spPr>
        <p:txBody>
          <a:bodyPr vert="horz" wrap="square" lIns="0" tIns="16601" rIns="0" bIns="0" rtlCol="0">
            <a:spAutoFit/>
          </a:bodyPr>
          <a:lstStyle/>
          <a:p>
            <a:pPr marL="16602">
              <a:spcBef>
                <a:spcPts val="131"/>
              </a:spcBef>
            </a:pPr>
            <a:r>
              <a:rPr sz="1307" b="1" spc="149" dirty="0">
                <a:solidFill>
                  <a:srgbClr val="008952"/>
                </a:solidFill>
                <a:latin typeface="Calibri"/>
                <a:cs typeface="Calibri"/>
              </a:rPr>
              <a:t>5</a:t>
            </a:r>
            <a:endParaRPr sz="1307">
              <a:latin typeface="Calibri"/>
              <a:cs typeface="Calibri"/>
            </a:endParaRPr>
          </a:p>
        </p:txBody>
      </p:sp>
      <p:sp>
        <p:nvSpPr>
          <p:cNvPr id="8" name="object 8"/>
          <p:cNvSpPr txBox="1"/>
          <p:nvPr/>
        </p:nvSpPr>
        <p:spPr>
          <a:xfrm>
            <a:off x="2803727" y="175282"/>
            <a:ext cx="5015280" cy="497216"/>
          </a:xfrm>
          <a:prstGeom prst="rect">
            <a:avLst/>
          </a:prstGeom>
        </p:spPr>
        <p:txBody>
          <a:bodyPr vert="horz" wrap="square" lIns="0" tIns="16601" rIns="0" bIns="0" rtlCol="0">
            <a:spAutoFit/>
          </a:bodyPr>
          <a:lstStyle/>
          <a:p>
            <a:pPr marL="881575" marR="6641" indent="-865803" algn="ctr">
              <a:lnSpc>
                <a:spcPct val="125000"/>
              </a:lnSpc>
              <a:spcBef>
                <a:spcPts val="131"/>
              </a:spcBef>
            </a:pPr>
            <a:r>
              <a:rPr lang="en-US" sz="2800" b="1" dirty="0">
                <a:latin typeface="Lato" panose="020B0604020202020204" charset="0"/>
                <a:cs typeface="Calibri"/>
              </a:rPr>
              <a:t> THANK YOU SPONSORS</a:t>
            </a:r>
            <a:endParaRPr sz="2800" b="1" dirty="0">
              <a:latin typeface="Lato" panose="020B0604020202020204" charset="0"/>
              <a:cs typeface="Calibri"/>
            </a:endParaRPr>
          </a:p>
        </p:txBody>
      </p:sp>
      <p:sp>
        <p:nvSpPr>
          <p:cNvPr id="9" name="object 9"/>
          <p:cNvSpPr/>
          <p:nvPr/>
        </p:nvSpPr>
        <p:spPr>
          <a:xfrm>
            <a:off x="6811399" y="971912"/>
            <a:ext cx="1793771" cy="0"/>
          </a:xfrm>
          <a:custGeom>
            <a:avLst/>
            <a:gdLst/>
            <a:ahLst/>
            <a:cxnLst/>
            <a:rect l="l" t="t" r="r" b="b"/>
            <a:pathLst>
              <a:path w="1372235">
                <a:moveTo>
                  <a:pt x="0" y="0"/>
                </a:moveTo>
                <a:lnTo>
                  <a:pt x="1371871" y="0"/>
                </a:lnTo>
              </a:path>
            </a:pathLst>
          </a:custGeom>
          <a:ln w="9525">
            <a:solidFill>
              <a:srgbClr val="999999"/>
            </a:solidFill>
          </a:ln>
        </p:spPr>
        <p:txBody>
          <a:bodyPr wrap="square" lIns="0" tIns="0" rIns="0" bIns="0" rtlCol="0"/>
          <a:lstStyle/>
          <a:p>
            <a:endParaRPr sz="2353"/>
          </a:p>
        </p:txBody>
      </p:sp>
      <p:sp>
        <p:nvSpPr>
          <p:cNvPr id="10" name="object 10"/>
          <p:cNvSpPr/>
          <p:nvPr/>
        </p:nvSpPr>
        <p:spPr>
          <a:xfrm>
            <a:off x="1798608" y="971912"/>
            <a:ext cx="1793771" cy="0"/>
          </a:xfrm>
          <a:custGeom>
            <a:avLst/>
            <a:gdLst/>
            <a:ahLst/>
            <a:cxnLst/>
            <a:rect l="l" t="t" r="r" b="b"/>
            <a:pathLst>
              <a:path w="1372235">
                <a:moveTo>
                  <a:pt x="0" y="0"/>
                </a:moveTo>
                <a:lnTo>
                  <a:pt x="1371887" y="0"/>
                </a:lnTo>
              </a:path>
            </a:pathLst>
          </a:custGeom>
          <a:ln w="9525">
            <a:solidFill>
              <a:srgbClr val="999999"/>
            </a:solidFill>
          </a:ln>
        </p:spPr>
        <p:txBody>
          <a:bodyPr wrap="square" lIns="0" tIns="0" rIns="0" bIns="0" rtlCol="0"/>
          <a:lstStyle/>
          <a:p>
            <a:endParaRPr sz="2353"/>
          </a:p>
        </p:txBody>
      </p:sp>
      <p:sp>
        <p:nvSpPr>
          <p:cNvPr id="11" name="object 11"/>
          <p:cNvSpPr txBox="1"/>
          <p:nvPr/>
        </p:nvSpPr>
        <p:spPr>
          <a:xfrm>
            <a:off x="3591924" y="835182"/>
            <a:ext cx="3219823" cy="216205"/>
          </a:xfrm>
          <a:prstGeom prst="rect">
            <a:avLst/>
          </a:prstGeom>
          <a:solidFill>
            <a:srgbClr val="999999"/>
          </a:solidFill>
        </p:spPr>
        <p:txBody>
          <a:bodyPr vert="horz" wrap="square" lIns="0" tIns="44823" rIns="0" bIns="0" rtlCol="0">
            <a:spAutoFit/>
          </a:bodyPr>
          <a:lstStyle/>
          <a:p>
            <a:pPr marL="753739">
              <a:spcBef>
                <a:spcPts val="353"/>
              </a:spcBef>
            </a:pPr>
            <a:r>
              <a:rPr sz="1111" b="1" spc="203" dirty="0">
                <a:solidFill>
                  <a:srgbClr val="FFFFFF"/>
                </a:solidFill>
                <a:latin typeface="Calibri"/>
                <a:cs typeface="Calibri"/>
              </a:rPr>
              <a:t>PLATINUM </a:t>
            </a:r>
            <a:r>
              <a:rPr sz="1111" b="1" spc="248" dirty="0">
                <a:solidFill>
                  <a:srgbClr val="FFFFFF"/>
                </a:solidFill>
                <a:latin typeface="Calibri"/>
                <a:cs typeface="Calibri"/>
              </a:rPr>
              <a:t>SPONSOR</a:t>
            </a:r>
            <a:r>
              <a:rPr sz="1111" b="1" spc="-144" dirty="0">
                <a:solidFill>
                  <a:srgbClr val="FFFFFF"/>
                </a:solidFill>
                <a:latin typeface="Calibri"/>
                <a:cs typeface="Calibri"/>
              </a:rPr>
              <a:t> </a:t>
            </a:r>
            <a:endParaRPr sz="1111" dirty="0">
              <a:latin typeface="Calibri"/>
              <a:cs typeface="Calibri"/>
            </a:endParaRPr>
          </a:p>
        </p:txBody>
      </p:sp>
      <p:sp>
        <p:nvSpPr>
          <p:cNvPr id="12" name="object 12"/>
          <p:cNvSpPr/>
          <p:nvPr/>
        </p:nvSpPr>
        <p:spPr>
          <a:xfrm>
            <a:off x="6812095" y="4163624"/>
            <a:ext cx="1793771" cy="0"/>
          </a:xfrm>
          <a:custGeom>
            <a:avLst/>
            <a:gdLst/>
            <a:ahLst/>
            <a:cxnLst/>
            <a:rect l="l" t="t" r="r" b="b"/>
            <a:pathLst>
              <a:path w="1372235">
                <a:moveTo>
                  <a:pt x="0" y="0"/>
                </a:moveTo>
                <a:lnTo>
                  <a:pt x="1371871" y="0"/>
                </a:lnTo>
              </a:path>
            </a:pathLst>
          </a:custGeom>
          <a:ln w="9525">
            <a:solidFill>
              <a:srgbClr val="A0591A"/>
            </a:solidFill>
          </a:ln>
        </p:spPr>
        <p:txBody>
          <a:bodyPr wrap="square" lIns="0" tIns="0" rIns="0" bIns="0" rtlCol="0"/>
          <a:lstStyle/>
          <a:p>
            <a:endParaRPr sz="2353"/>
          </a:p>
        </p:txBody>
      </p:sp>
      <p:sp>
        <p:nvSpPr>
          <p:cNvPr id="13" name="object 13"/>
          <p:cNvSpPr/>
          <p:nvPr/>
        </p:nvSpPr>
        <p:spPr>
          <a:xfrm>
            <a:off x="1799304" y="4163624"/>
            <a:ext cx="1793771" cy="0"/>
          </a:xfrm>
          <a:custGeom>
            <a:avLst/>
            <a:gdLst/>
            <a:ahLst/>
            <a:cxnLst/>
            <a:rect l="l" t="t" r="r" b="b"/>
            <a:pathLst>
              <a:path w="1372235">
                <a:moveTo>
                  <a:pt x="0" y="0"/>
                </a:moveTo>
                <a:lnTo>
                  <a:pt x="1371887" y="0"/>
                </a:lnTo>
              </a:path>
            </a:pathLst>
          </a:custGeom>
          <a:ln w="9525">
            <a:solidFill>
              <a:srgbClr val="A0591A"/>
            </a:solidFill>
          </a:ln>
        </p:spPr>
        <p:txBody>
          <a:bodyPr wrap="square" lIns="0" tIns="0" rIns="0" bIns="0" rtlCol="0"/>
          <a:lstStyle/>
          <a:p>
            <a:endParaRPr sz="2353"/>
          </a:p>
        </p:txBody>
      </p:sp>
      <p:sp>
        <p:nvSpPr>
          <p:cNvPr id="14" name="object 14"/>
          <p:cNvSpPr txBox="1"/>
          <p:nvPr/>
        </p:nvSpPr>
        <p:spPr>
          <a:xfrm>
            <a:off x="3592620" y="4026894"/>
            <a:ext cx="3219823" cy="216205"/>
          </a:xfrm>
          <a:prstGeom prst="rect">
            <a:avLst/>
          </a:prstGeom>
          <a:solidFill>
            <a:srgbClr val="A0591A"/>
          </a:solidFill>
        </p:spPr>
        <p:txBody>
          <a:bodyPr vert="horz" wrap="square" lIns="0" tIns="44823" rIns="0" bIns="0" rtlCol="0">
            <a:spAutoFit/>
          </a:bodyPr>
          <a:lstStyle/>
          <a:p>
            <a:pPr marL="783623">
              <a:spcBef>
                <a:spcPts val="353"/>
              </a:spcBef>
            </a:pPr>
            <a:r>
              <a:rPr sz="1111" b="1" spc="261" dirty="0">
                <a:solidFill>
                  <a:srgbClr val="FFFFFF"/>
                </a:solidFill>
                <a:latin typeface="Calibri"/>
                <a:cs typeface="Calibri"/>
              </a:rPr>
              <a:t>BRONZE</a:t>
            </a:r>
            <a:r>
              <a:rPr sz="1111" b="1" spc="203" dirty="0">
                <a:solidFill>
                  <a:srgbClr val="FFFFFF"/>
                </a:solidFill>
                <a:latin typeface="Calibri"/>
                <a:cs typeface="Calibri"/>
              </a:rPr>
              <a:t> </a:t>
            </a:r>
            <a:r>
              <a:rPr sz="1111" b="1" spc="255" dirty="0">
                <a:solidFill>
                  <a:srgbClr val="FFFFFF"/>
                </a:solidFill>
                <a:latin typeface="Calibri"/>
                <a:cs typeface="Calibri"/>
              </a:rPr>
              <a:t>SPONSORS</a:t>
            </a:r>
            <a:r>
              <a:rPr sz="1111" b="1" spc="-144" dirty="0">
                <a:solidFill>
                  <a:srgbClr val="FFFFFF"/>
                </a:solidFill>
                <a:latin typeface="Calibri"/>
                <a:cs typeface="Calibri"/>
              </a:rPr>
              <a:t> </a:t>
            </a:r>
            <a:endParaRPr sz="1111" dirty="0">
              <a:latin typeface="Calibri"/>
              <a:cs typeface="Calibri"/>
            </a:endParaRPr>
          </a:p>
        </p:txBody>
      </p:sp>
      <p:sp>
        <p:nvSpPr>
          <p:cNvPr id="15" name="object 15"/>
          <p:cNvSpPr txBox="1"/>
          <p:nvPr/>
        </p:nvSpPr>
        <p:spPr>
          <a:xfrm>
            <a:off x="1676957" y="4279652"/>
            <a:ext cx="3792918" cy="1099011"/>
          </a:xfrm>
          <a:prstGeom prst="rect">
            <a:avLst/>
          </a:prstGeom>
        </p:spPr>
        <p:txBody>
          <a:bodyPr vert="horz" wrap="square" lIns="0" tIns="21582" rIns="0" bIns="0" rtlCol="0">
            <a:spAutoFit/>
          </a:bodyPr>
          <a:lstStyle/>
          <a:p>
            <a:pPr>
              <a:spcBef>
                <a:spcPts val="170"/>
              </a:spcBef>
            </a:pPr>
            <a:br>
              <a:rPr lang="en-US" sz="1400" dirty="0">
                <a:latin typeface="Lato" panose="020B0604020202020204" charset="0"/>
                <a:cs typeface="Calibri"/>
              </a:rPr>
            </a:br>
            <a:br>
              <a:rPr lang="en-US" sz="1400" dirty="0">
                <a:latin typeface="Lato" panose="020B0604020202020204" charset="0"/>
                <a:cs typeface="Calibri"/>
              </a:rPr>
            </a:br>
            <a:r>
              <a:rPr lang="en-US" sz="1400" spc="196" dirty="0">
                <a:solidFill>
                  <a:srgbClr val="403634"/>
                </a:solidFill>
                <a:latin typeface="Lato" panose="020B0604020202020204" charset="0"/>
                <a:cs typeface="Calibri"/>
              </a:rPr>
              <a:t>IFMA </a:t>
            </a:r>
            <a:r>
              <a:rPr lang="en-US" sz="1400" spc="203" dirty="0">
                <a:solidFill>
                  <a:srgbClr val="403634"/>
                </a:solidFill>
                <a:latin typeface="Lato" panose="020B0604020202020204" charset="0"/>
                <a:cs typeface="Calibri"/>
              </a:rPr>
              <a:t>Health </a:t>
            </a:r>
            <a:r>
              <a:rPr lang="en-US" sz="1400" spc="190" dirty="0">
                <a:solidFill>
                  <a:srgbClr val="403634"/>
                </a:solidFill>
                <a:latin typeface="Lato" panose="020B0604020202020204" charset="0"/>
                <a:cs typeface="Calibri"/>
              </a:rPr>
              <a:t>Care </a:t>
            </a:r>
            <a:r>
              <a:rPr lang="en-US" sz="1400" spc="209" dirty="0">
                <a:solidFill>
                  <a:srgbClr val="403634"/>
                </a:solidFill>
                <a:latin typeface="Lato" panose="020B0604020202020204" charset="0"/>
                <a:cs typeface="Calibri"/>
              </a:rPr>
              <a:t>Council </a:t>
            </a:r>
            <a:br>
              <a:rPr lang="en-US" sz="1400" spc="209" dirty="0">
                <a:solidFill>
                  <a:srgbClr val="403634"/>
                </a:solidFill>
                <a:latin typeface="Lato" panose="020B0604020202020204" charset="0"/>
                <a:cs typeface="Calibri"/>
              </a:rPr>
            </a:br>
            <a:br>
              <a:rPr lang="en-US" sz="1400" spc="209" dirty="0">
                <a:solidFill>
                  <a:srgbClr val="403634"/>
                </a:solidFill>
                <a:latin typeface="Lato" panose="020B0604020202020204" charset="0"/>
                <a:cs typeface="Calibri"/>
              </a:rPr>
            </a:br>
            <a:r>
              <a:rPr lang="en-US" sz="1400" spc="209" dirty="0">
                <a:solidFill>
                  <a:srgbClr val="403634"/>
                </a:solidFill>
                <a:latin typeface="Lato" panose="020B0604020202020204" charset="0"/>
                <a:cs typeface="Calibri"/>
              </a:rPr>
              <a:t>I</a:t>
            </a:r>
            <a:r>
              <a:rPr lang="en-US" sz="1400" spc="196" dirty="0">
                <a:solidFill>
                  <a:srgbClr val="403634"/>
                </a:solidFill>
                <a:latin typeface="Lato" panose="020B0604020202020204" charset="0"/>
                <a:cs typeface="Calibri"/>
              </a:rPr>
              <a:t>FMA </a:t>
            </a:r>
            <a:r>
              <a:rPr lang="en-US" sz="1400" spc="183" dirty="0">
                <a:solidFill>
                  <a:srgbClr val="403634"/>
                </a:solidFill>
                <a:latin typeface="Lato" panose="020B0604020202020204" charset="0"/>
                <a:cs typeface="Calibri"/>
              </a:rPr>
              <a:t>Hospitality </a:t>
            </a:r>
            <a:r>
              <a:rPr lang="en-US" sz="1400" spc="209" dirty="0">
                <a:solidFill>
                  <a:srgbClr val="403634"/>
                </a:solidFill>
                <a:latin typeface="Lato" panose="020B0604020202020204" charset="0"/>
                <a:cs typeface="Calibri"/>
              </a:rPr>
              <a:t>Council</a:t>
            </a:r>
            <a:endParaRPr lang="en-US" sz="1400" dirty="0">
              <a:latin typeface="Lato" panose="020B0604020202020204" charset="0"/>
              <a:cs typeface="Calibri"/>
            </a:endParaRPr>
          </a:p>
        </p:txBody>
      </p:sp>
      <p:sp>
        <p:nvSpPr>
          <p:cNvPr id="29" name="object 29"/>
          <p:cNvSpPr/>
          <p:nvPr/>
        </p:nvSpPr>
        <p:spPr>
          <a:xfrm>
            <a:off x="6811747" y="2882670"/>
            <a:ext cx="1793771" cy="0"/>
          </a:xfrm>
          <a:custGeom>
            <a:avLst/>
            <a:gdLst/>
            <a:ahLst/>
            <a:cxnLst/>
            <a:rect l="l" t="t" r="r" b="b"/>
            <a:pathLst>
              <a:path w="1372235">
                <a:moveTo>
                  <a:pt x="0" y="0"/>
                </a:moveTo>
                <a:lnTo>
                  <a:pt x="1371871" y="0"/>
                </a:lnTo>
              </a:path>
            </a:pathLst>
          </a:custGeom>
          <a:ln w="9525">
            <a:solidFill>
              <a:srgbClr val="C5A051"/>
            </a:solidFill>
          </a:ln>
        </p:spPr>
        <p:txBody>
          <a:bodyPr wrap="square" lIns="0" tIns="0" rIns="0" bIns="0" rtlCol="0"/>
          <a:lstStyle/>
          <a:p>
            <a:endParaRPr sz="2353"/>
          </a:p>
        </p:txBody>
      </p:sp>
      <p:sp>
        <p:nvSpPr>
          <p:cNvPr id="30" name="object 30"/>
          <p:cNvSpPr/>
          <p:nvPr/>
        </p:nvSpPr>
        <p:spPr>
          <a:xfrm>
            <a:off x="1798956" y="2882670"/>
            <a:ext cx="1793771" cy="0"/>
          </a:xfrm>
          <a:custGeom>
            <a:avLst/>
            <a:gdLst/>
            <a:ahLst/>
            <a:cxnLst/>
            <a:rect l="l" t="t" r="r" b="b"/>
            <a:pathLst>
              <a:path w="1372235">
                <a:moveTo>
                  <a:pt x="0" y="0"/>
                </a:moveTo>
                <a:lnTo>
                  <a:pt x="1371887" y="0"/>
                </a:lnTo>
              </a:path>
            </a:pathLst>
          </a:custGeom>
          <a:ln w="9525">
            <a:solidFill>
              <a:srgbClr val="C5A051"/>
            </a:solidFill>
          </a:ln>
        </p:spPr>
        <p:txBody>
          <a:bodyPr wrap="square" lIns="0" tIns="0" rIns="0" bIns="0" rtlCol="0"/>
          <a:lstStyle/>
          <a:p>
            <a:endParaRPr sz="2353"/>
          </a:p>
        </p:txBody>
      </p:sp>
      <p:sp>
        <p:nvSpPr>
          <p:cNvPr id="31" name="object 31"/>
          <p:cNvSpPr txBox="1"/>
          <p:nvPr/>
        </p:nvSpPr>
        <p:spPr>
          <a:xfrm>
            <a:off x="3592272" y="2745948"/>
            <a:ext cx="3219823" cy="216205"/>
          </a:xfrm>
          <a:prstGeom prst="rect">
            <a:avLst/>
          </a:prstGeom>
          <a:solidFill>
            <a:srgbClr val="C5A051"/>
          </a:solidFill>
        </p:spPr>
        <p:txBody>
          <a:bodyPr vert="horz" wrap="square" lIns="0" tIns="44823" rIns="0" bIns="0" rtlCol="0">
            <a:spAutoFit/>
          </a:bodyPr>
          <a:lstStyle/>
          <a:p>
            <a:pPr marL="903989">
              <a:spcBef>
                <a:spcPts val="353"/>
              </a:spcBef>
            </a:pPr>
            <a:r>
              <a:rPr sz="1111" b="1" spc="216" dirty="0">
                <a:solidFill>
                  <a:srgbClr val="FFFFFF"/>
                </a:solidFill>
                <a:latin typeface="Calibri"/>
                <a:cs typeface="Calibri"/>
              </a:rPr>
              <a:t>GOLD</a:t>
            </a:r>
            <a:r>
              <a:rPr sz="1111" b="1" spc="203" dirty="0">
                <a:solidFill>
                  <a:srgbClr val="FFFFFF"/>
                </a:solidFill>
                <a:latin typeface="Calibri"/>
                <a:cs typeface="Calibri"/>
              </a:rPr>
              <a:t> </a:t>
            </a:r>
            <a:r>
              <a:rPr sz="1111" b="1" spc="255" dirty="0">
                <a:solidFill>
                  <a:srgbClr val="FFFFFF"/>
                </a:solidFill>
                <a:latin typeface="Calibri"/>
                <a:cs typeface="Calibri"/>
              </a:rPr>
              <a:t>SPONSORS</a:t>
            </a:r>
            <a:r>
              <a:rPr sz="1111" b="1" spc="-144" dirty="0">
                <a:solidFill>
                  <a:srgbClr val="FFFFFF"/>
                </a:solidFill>
                <a:latin typeface="Calibri"/>
                <a:cs typeface="Calibri"/>
              </a:rPr>
              <a:t> </a:t>
            </a:r>
            <a:endParaRPr sz="1111" dirty="0">
              <a:latin typeface="Calibri"/>
              <a:cs typeface="Calibri"/>
            </a:endParaRPr>
          </a:p>
        </p:txBody>
      </p:sp>
      <p:sp>
        <p:nvSpPr>
          <p:cNvPr id="93" name="object 93"/>
          <p:cNvSpPr/>
          <p:nvPr/>
        </p:nvSpPr>
        <p:spPr>
          <a:xfrm>
            <a:off x="7465321" y="3219558"/>
            <a:ext cx="1653741" cy="586788"/>
          </a:xfrm>
          <a:prstGeom prst="rect">
            <a:avLst/>
          </a:prstGeom>
          <a:blipFill>
            <a:blip r:embed="rId2" cstate="print"/>
            <a:stretch>
              <a:fillRect/>
            </a:stretch>
          </a:blipFill>
        </p:spPr>
        <p:txBody>
          <a:bodyPr wrap="square" lIns="0" tIns="0" rIns="0" bIns="0" rtlCol="0"/>
          <a:lstStyle/>
          <a:p>
            <a:endParaRPr sz="2353"/>
          </a:p>
        </p:txBody>
      </p:sp>
      <p:sp>
        <p:nvSpPr>
          <p:cNvPr id="94" name="Rectangle 93">
            <a:extLst>
              <a:ext uri="{FF2B5EF4-FFF2-40B4-BE49-F238E27FC236}">
                <a16:creationId xmlns:a16="http://schemas.microsoft.com/office/drawing/2014/main" id="{968303D5-6C72-4E85-B79C-EAF7FFDE4389}"/>
              </a:ext>
            </a:extLst>
          </p:cNvPr>
          <p:cNvSpPr/>
          <p:nvPr/>
        </p:nvSpPr>
        <p:spPr>
          <a:xfrm>
            <a:off x="5311367" y="4161090"/>
            <a:ext cx="5683805" cy="1241494"/>
          </a:xfrm>
          <a:prstGeom prst="rect">
            <a:avLst/>
          </a:prstGeom>
        </p:spPr>
        <p:txBody>
          <a:bodyPr wrap="square">
            <a:spAutoFit/>
          </a:bodyPr>
          <a:lstStyle/>
          <a:p>
            <a:pPr marL="380190" marR="370228" indent="-830">
              <a:lnSpc>
                <a:spcPct val="178300"/>
              </a:lnSpc>
            </a:pPr>
            <a:endParaRPr lang="en-US" sz="1400" spc="196" dirty="0">
              <a:solidFill>
                <a:srgbClr val="403634"/>
              </a:solidFill>
              <a:latin typeface="Lato" panose="020B0604020202020204" charset="0"/>
              <a:cs typeface="Calibri"/>
            </a:endParaRPr>
          </a:p>
          <a:p>
            <a:pPr marL="379413" marR="370228" indent="-379413">
              <a:lnSpc>
                <a:spcPct val="178300"/>
              </a:lnSpc>
            </a:pPr>
            <a:r>
              <a:rPr lang="en-US" sz="1400" spc="196" dirty="0">
                <a:solidFill>
                  <a:srgbClr val="403634"/>
                </a:solidFill>
                <a:latin typeface="Lato" panose="020B0604020202020204" charset="0"/>
                <a:cs typeface="Calibri"/>
              </a:rPr>
              <a:t>IFMA </a:t>
            </a:r>
            <a:r>
              <a:rPr lang="en-US" sz="1400" spc="209" dirty="0">
                <a:solidFill>
                  <a:srgbClr val="403634"/>
                </a:solidFill>
                <a:latin typeface="Lato" panose="020B0604020202020204" charset="0"/>
                <a:cs typeface="Calibri"/>
              </a:rPr>
              <a:t>Public </a:t>
            </a:r>
            <a:r>
              <a:rPr lang="en-US" sz="1400" spc="190" dirty="0">
                <a:solidFill>
                  <a:srgbClr val="403634"/>
                </a:solidFill>
                <a:latin typeface="Lato" panose="020B0604020202020204" charset="0"/>
                <a:cs typeface="Calibri"/>
              </a:rPr>
              <a:t>Sector</a:t>
            </a:r>
            <a:r>
              <a:rPr lang="en-US" sz="1400" spc="-170" dirty="0">
                <a:solidFill>
                  <a:srgbClr val="403634"/>
                </a:solidFill>
                <a:latin typeface="Lato" panose="020B0604020202020204" charset="0"/>
                <a:cs typeface="Calibri"/>
              </a:rPr>
              <a:t> </a:t>
            </a:r>
            <a:r>
              <a:rPr lang="en-US" sz="1400" spc="209" dirty="0">
                <a:solidFill>
                  <a:srgbClr val="403634"/>
                </a:solidFill>
                <a:latin typeface="Lato" panose="020B0604020202020204" charset="0"/>
                <a:cs typeface="Calibri"/>
              </a:rPr>
              <a:t>Council</a:t>
            </a:r>
            <a:endParaRPr lang="en-US" sz="1400" dirty="0">
              <a:latin typeface="Lato" panose="020B0604020202020204" charset="0"/>
              <a:cs typeface="Calibri"/>
            </a:endParaRPr>
          </a:p>
          <a:p>
            <a:pPr>
              <a:spcBef>
                <a:spcPts val="1347"/>
              </a:spcBef>
            </a:pPr>
            <a:r>
              <a:rPr lang="en-US" sz="1400" spc="196" dirty="0">
                <a:solidFill>
                  <a:srgbClr val="403634"/>
                </a:solidFill>
                <a:latin typeface="Lato" panose="020B0604020202020204" charset="0"/>
                <a:cs typeface="Calibri"/>
              </a:rPr>
              <a:t>IFMA</a:t>
            </a:r>
            <a:r>
              <a:rPr lang="en-US" sz="1400" spc="85" dirty="0">
                <a:solidFill>
                  <a:srgbClr val="403634"/>
                </a:solidFill>
                <a:latin typeface="Lato" panose="020B0604020202020204" charset="0"/>
                <a:cs typeface="Calibri"/>
              </a:rPr>
              <a:t> </a:t>
            </a:r>
            <a:r>
              <a:rPr lang="en-US" sz="1400" spc="242" dirty="0">
                <a:solidFill>
                  <a:srgbClr val="403634"/>
                </a:solidFill>
                <a:latin typeface="Lato" panose="020B0604020202020204" charset="0"/>
                <a:cs typeface="Calibri"/>
              </a:rPr>
              <a:t>San</a:t>
            </a:r>
            <a:r>
              <a:rPr lang="en-US" sz="1400" spc="85" dirty="0">
                <a:solidFill>
                  <a:srgbClr val="403634"/>
                </a:solidFill>
                <a:latin typeface="Lato" panose="020B0604020202020204" charset="0"/>
                <a:cs typeface="Calibri"/>
              </a:rPr>
              <a:t> </a:t>
            </a:r>
            <a:r>
              <a:rPr lang="en-US" sz="1400" spc="209" dirty="0">
                <a:solidFill>
                  <a:srgbClr val="403634"/>
                </a:solidFill>
                <a:latin typeface="Lato" panose="020B0604020202020204" charset="0"/>
                <a:cs typeface="Calibri"/>
              </a:rPr>
              <a:t>Fernando</a:t>
            </a:r>
            <a:r>
              <a:rPr lang="en-US" sz="1400" spc="85" dirty="0">
                <a:solidFill>
                  <a:srgbClr val="403634"/>
                </a:solidFill>
                <a:latin typeface="Lato" panose="020B0604020202020204" charset="0"/>
                <a:cs typeface="Calibri"/>
              </a:rPr>
              <a:t> </a:t>
            </a:r>
            <a:r>
              <a:rPr lang="en-US" sz="1400" spc="157" dirty="0">
                <a:solidFill>
                  <a:srgbClr val="403634"/>
                </a:solidFill>
                <a:latin typeface="Lato" panose="020B0604020202020204" charset="0"/>
                <a:cs typeface="Calibri"/>
              </a:rPr>
              <a:t>Valley</a:t>
            </a:r>
            <a:r>
              <a:rPr lang="en-US" sz="1400" spc="85" dirty="0">
                <a:solidFill>
                  <a:srgbClr val="403634"/>
                </a:solidFill>
                <a:latin typeface="Lato" panose="020B0604020202020204" charset="0"/>
                <a:cs typeface="Calibri"/>
              </a:rPr>
              <a:t> </a:t>
            </a:r>
            <a:r>
              <a:rPr lang="en-US" sz="1400" spc="209" dirty="0">
                <a:solidFill>
                  <a:srgbClr val="403634"/>
                </a:solidFill>
                <a:latin typeface="Lato" panose="020B0604020202020204" charset="0"/>
                <a:cs typeface="Calibri"/>
              </a:rPr>
              <a:t>Chapter</a:t>
            </a:r>
            <a:endParaRPr lang="en-US" sz="1400" dirty="0">
              <a:latin typeface="Lato" panose="020B0604020202020204" charset="0"/>
              <a:cs typeface="Calibri"/>
            </a:endParaRPr>
          </a:p>
        </p:txBody>
      </p:sp>
      <p:sp>
        <p:nvSpPr>
          <p:cNvPr id="95" name="Rectangle 94">
            <a:extLst>
              <a:ext uri="{FF2B5EF4-FFF2-40B4-BE49-F238E27FC236}">
                <a16:creationId xmlns:a16="http://schemas.microsoft.com/office/drawing/2014/main" id="{60961D22-DB39-4D21-B243-731BE5CC220B}"/>
              </a:ext>
            </a:extLst>
          </p:cNvPr>
          <p:cNvSpPr/>
          <p:nvPr/>
        </p:nvSpPr>
        <p:spPr>
          <a:xfrm>
            <a:off x="1591824" y="4286213"/>
            <a:ext cx="1722972" cy="307777"/>
          </a:xfrm>
          <a:prstGeom prst="rect">
            <a:avLst/>
          </a:prstGeom>
        </p:spPr>
        <p:txBody>
          <a:bodyPr wrap="none">
            <a:spAutoFit/>
          </a:bodyPr>
          <a:lstStyle/>
          <a:p>
            <a:r>
              <a:rPr lang="en-US" sz="1400" spc="216" dirty="0">
                <a:solidFill>
                  <a:srgbClr val="403634"/>
                </a:solidFill>
                <a:latin typeface="Lato" panose="020B0604020202020204" charset="0"/>
                <a:cs typeface="Calibri"/>
              </a:rPr>
              <a:t>CEES-Advisors</a:t>
            </a:r>
            <a:endParaRPr lang="en-US" sz="1400" dirty="0"/>
          </a:p>
        </p:txBody>
      </p:sp>
      <p:pic>
        <p:nvPicPr>
          <p:cNvPr id="97" name="Picture 96">
            <a:extLst>
              <a:ext uri="{FF2B5EF4-FFF2-40B4-BE49-F238E27FC236}">
                <a16:creationId xmlns:a16="http://schemas.microsoft.com/office/drawing/2014/main" id="{2031FFFE-DB51-4781-A97D-EB3CE6E1FF16}"/>
              </a:ext>
            </a:extLst>
          </p:cNvPr>
          <p:cNvPicPr>
            <a:picLocks noChangeAspect="1"/>
          </p:cNvPicPr>
          <p:nvPr/>
        </p:nvPicPr>
        <p:blipFill>
          <a:blip r:embed="rId3"/>
          <a:stretch>
            <a:fillRect/>
          </a:stretch>
        </p:blipFill>
        <p:spPr>
          <a:xfrm>
            <a:off x="3737705" y="1119752"/>
            <a:ext cx="2684589" cy="1461336"/>
          </a:xfrm>
          <a:prstGeom prst="rect">
            <a:avLst/>
          </a:prstGeom>
        </p:spPr>
      </p:pic>
      <p:pic>
        <p:nvPicPr>
          <p:cNvPr id="3074" name="Picture 2" descr="IFMA Logo">
            <a:extLst>
              <a:ext uri="{FF2B5EF4-FFF2-40B4-BE49-F238E27FC236}">
                <a16:creationId xmlns:a16="http://schemas.microsoft.com/office/drawing/2014/main" id="{D4ED956B-BA2C-4B39-A535-E551EC93A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7496" y="3225518"/>
            <a:ext cx="1793772" cy="491578"/>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B29AAEB2-21E3-4B03-9D98-BC63D9FFE1AE}"/>
              </a:ext>
            </a:extLst>
          </p:cNvPr>
          <p:cNvPicPr>
            <a:picLocks noChangeAspect="1"/>
          </p:cNvPicPr>
          <p:nvPr/>
        </p:nvPicPr>
        <p:blipFill>
          <a:blip r:embed="rId5"/>
          <a:stretch>
            <a:fillRect/>
          </a:stretch>
        </p:blipFill>
        <p:spPr>
          <a:xfrm>
            <a:off x="4009398" y="3233396"/>
            <a:ext cx="2141204" cy="475823"/>
          </a:xfrm>
          <a:prstGeom prst="rect">
            <a:avLst/>
          </a:prstGeom>
        </p:spPr>
      </p:pic>
    </p:spTree>
    <p:extLst>
      <p:ext uri="{BB962C8B-B14F-4D97-AF65-F5344CB8AC3E}">
        <p14:creationId xmlns:p14="http://schemas.microsoft.com/office/powerpoint/2010/main" val="1062875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160000" cy="5714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FA3F29E-2BF3-488F-AC33-490FD4D76197}"/>
              </a:ext>
            </a:extLst>
          </p:cNvPr>
          <p:cNvPicPr>
            <a:picLocks noChangeAspect="1"/>
          </p:cNvPicPr>
          <p:nvPr/>
        </p:nvPicPr>
        <p:blipFill rotWithShape="1">
          <a:blip r:embed="rId2">
            <a:alphaModFix amt="50000"/>
          </a:blip>
          <a:srcRect l="26222" r="1" b="1"/>
          <a:stretch/>
        </p:blipFill>
        <p:spPr>
          <a:xfrm>
            <a:off x="20" y="10"/>
            <a:ext cx="10159980" cy="5714990"/>
          </a:xfrm>
          <a:prstGeom prst="rect">
            <a:avLst/>
          </a:prstGeom>
        </p:spPr>
      </p:pic>
      <p:sp>
        <p:nvSpPr>
          <p:cNvPr id="2" name="Title 1">
            <a:extLst>
              <a:ext uri="{FF2B5EF4-FFF2-40B4-BE49-F238E27FC236}">
                <a16:creationId xmlns:a16="http://schemas.microsoft.com/office/drawing/2014/main" id="{E439676D-98DD-4FE6-99FE-8E1149F3CA56}"/>
              </a:ext>
            </a:extLst>
          </p:cNvPr>
          <p:cNvSpPr>
            <a:spLocks noGrp="1"/>
          </p:cNvSpPr>
          <p:nvPr>
            <p:ph type="ctrTitle"/>
          </p:nvPr>
        </p:nvSpPr>
        <p:spPr>
          <a:xfrm>
            <a:off x="1270000" y="935301"/>
            <a:ext cx="7620000" cy="2417099"/>
          </a:xfrm>
        </p:spPr>
        <p:txBody>
          <a:bodyPr anchorCtr="1">
            <a:normAutofit/>
          </a:bodyPr>
          <a:lstStyle/>
          <a:p>
            <a:r>
              <a:rPr lang="en-US" b="1" dirty="0">
                <a:solidFill>
                  <a:srgbClr val="FFFFFF"/>
                </a:solidFill>
                <a:latin typeface="Lato" panose="020B0604020202020204" charset="0"/>
              </a:rPr>
              <a:t>Crisis Management, Briefly</a:t>
            </a:r>
          </a:p>
        </p:txBody>
      </p:sp>
    </p:spTree>
    <p:extLst>
      <p:ext uri="{BB962C8B-B14F-4D97-AF65-F5344CB8AC3E}">
        <p14:creationId xmlns:p14="http://schemas.microsoft.com/office/powerpoint/2010/main" val="29887957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object 8">
            <a:extLst>
              <a:ext uri="{FF2B5EF4-FFF2-40B4-BE49-F238E27FC236}">
                <a16:creationId xmlns:a16="http://schemas.microsoft.com/office/drawing/2014/main" id="{3001C4D0-CBBA-45B1-8046-DCD55F527055}"/>
              </a:ext>
            </a:extLst>
          </p:cNvPr>
          <p:cNvSpPr txBox="1"/>
          <p:nvPr/>
        </p:nvSpPr>
        <p:spPr>
          <a:xfrm>
            <a:off x="400844" y="3127374"/>
            <a:ext cx="2742406" cy="2043906"/>
          </a:xfrm>
          <a:prstGeom prst="rect">
            <a:avLst/>
          </a:prstGeom>
        </p:spPr>
        <p:txBody>
          <a:bodyPr vert="horz" lIns="91440" tIns="45720" rIns="91440" bIns="45720" rtlCol="0" anchor="ctr">
            <a:normAutofit/>
          </a:bodyPr>
          <a:lstStyle/>
          <a:p>
            <a:pPr marL="881575" marR="6641" indent="-865803" defTabSz="914400">
              <a:lnSpc>
                <a:spcPct val="90000"/>
              </a:lnSpc>
              <a:spcBef>
                <a:spcPct val="0"/>
              </a:spcBef>
              <a:spcAft>
                <a:spcPts val="600"/>
              </a:spcAft>
            </a:pPr>
            <a:r>
              <a:rPr lang="en-US" sz="3000" dirty="0">
                <a:solidFill>
                  <a:srgbClr val="173555"/>
                </a:solidFill>
                <a:latin typeface="Lato" panose="020B0604020202020204" charset="0"/>
                <a:ea typeface="+mj-ea"/>
                <a:cs typeface="+mj-cs"/>
              </a:rPr>
              <a:t> Reality Check!</a:t>
            </a:r>
          </a:p>
        </p:txBody>
      </p:sp>
      <p:pic>
        <p:nvPicPr>
          <p:cNvPr id="3" name="Picture 2">
            <a:extLst>
              <a:ext uri="{FF2B5EF4-FFF2-40B4-BE49-F238E27FC236}">
                <a16:creationId xmlns:a16="http://schemas.microsoft.com/office/drawing/2014/main" id="{E0B1268E-9AE5-486A-9C52-532AB67F8904}"/>
              </a:ext>
            </a:extLst>
          </p:cNvPr>
          <p:cNvPicPr>
            <a:picLocks noChangeAspect="1"/>
          </p:cNvPicPr>
          <p:nvPr/>
        </p:nvPicPr>
        <p:blipFill rotWithShape="1">
          <a:blip r:embed="rId3"/>
          <a:srcRect t="4479" b="22185"/>
          <a:stretch/>
        </p:blipFill>
        <p:spPr>
          <a:xfrm>
            <a:off x="20" y="10"/>
            <a:ext cx="10159980" cy="309216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171" name="Rectangle 3"/>
          <p:cNvSpPr>
            <a:spLocks noGrp="1" noChangeArrowheads="1"/>
          </p:cNvSpPr>
          <p:nvPr>
            <p:ph idx="1"/>
          </p:nvPr>
        </p:nvSpPr>
        <p:spPr>
          <a:xfrm>
            <a:off x="3519985" y="3127375"/>
            <a:ext cx="6237844" cy="2043905"/>
          </a:xfrm>
        </p:spPr>
        <p:txBody>
          <a:bodyPr vert="horz" lIns="91440" tIns="45720" rIns="91440" bIns="45720" rtlCol="0" anchor="ctr">
            <a:noAutofit/>
          </a:bodyPr>
          <a:lstStyle/>
          <a:p>
            <a:pPr marL="0" indent="0" defTabSz="914400">
              <a:spcBef>
                <a:spcPts val="0"/>
              </a:spcBef>
              <a:buNone/>
              <a:defRPr/>
            </a:pPr>
            <a:r>
              <a:rPr lang="en-US" sz="2000" b="1" dirty="0"/>
              <a:t>When it Comes to a Crisis</a:t>
            </a:r>
            <a:r>
              <a:rPr lang="en-US" sz="2000" dirty="0"/>
              <a:t>:</a:t>
            </a:r>
          </a:p>
          <a:p>
            <a:pPr indent="-228600" defTabSz="914400">
              <a:spcBef>
                <a:spcPts val="1000"/>
              </a:spcBef>
              <a:defRPr/>
            </a:pPr>
            <a:r>
              <a:rPr lang="en-US" sz="1600" dirty="0"/>
              <a:t>You have </a:t>
            </a:r>
            <a:r>
              <a:rPr lang="en-US" sz="1600" u="sng" dirty="0"/>
              <a:t>no option</a:t>
            </a:r>
            <a:r>
              <a:rPr lang="en-US" sz="1600" dirty="0"/>
              <a:t> but to </a:t>
            </a:r>
            <a:r>
              <a:rPr lang="en-US" sz="1600" u="sng" dirty="0"/>
              <a:t>participate</a:t>
            </a:r>
          </a:p>
          <a:p>
            <a:pPr indent="-228600" defTabSz="914400">
              <a:spcBef>
                <a:spcPts val="1000"/>
              </a:spcBef>
              <a:defRPr/>
            </a:pPr>
            <a:r>
              <a:rPr lang="en-US" sz="1600" dirty="0"/>
              <a:t>How you handle it can </a:t>
            </a:r>
            <a:r>
              <a:rPr lang="en-US" sz="1600" u="sng" dirty="0"/>
              <a:t>make</a:t>
            </a:r>
            <a:r>
              <a:rPr lang="en-US" sz="1600" dirty="0"/>
              <a:t> or </a:t>
            </a:r>
            <a:r>
              <a:rPr lang="en-US" sz="1600" u="sng" dirty="0"/>
              <a:t>break you</a:t>
            </a:r>
          </a:p>
          <a:p>
            <a:pPr indent="-228600" defTabSz="914400">
              <a:spcBef>
                <a:spcPts val="1000"/>
              </a:spcBef>
              <a:defRPr/>
            </a:pPr>
            <a:r>
              <a:rPr lang="en-US" sz="1600" dirty="0"/>
              <a:t>There are no hard and fast rules. </a:t>
            </a:r>
            <a:r>
              <a:rPr lang="en-US" sz="1600" u="sng" dirty="0"/>
              <a:t>Common sense</a:t>
            </a:r>
            <a:r>
              <a:rPr lang="en-US" sz="1600" dirty="0"/>
              <a:t> should prevail.</a:t>
            </a:r>
          </a:p>
          <a:p>
            <a:pPr indent="-228600" defTabSz="914400">
              <a:spcBef>
                <a:spcPts val="1000"/>
              </a:spcBef>
              <a:defRPr/>
            </a:pPr>
            <a:r>
              <a:rPr lang="en-US" sz="1600" dirty="0"/>
              <a:t>You must be prepared</a:t>
            </a:r>
          </a:p>
          <a:p>
            <a:pPr indent="-228600" defTabSz="914400">
              <a:spcBef>
                <a:spcPts val="1000"/>
              </a:spcBef>
              <a:defRPr/>
            </a:pPr>
            <a:r>
              <a:rPr lang="en-US" sz="1600" dirty="0"/>
              <a:t>Communication is generally the </a:t>
            </a:r>
            <a:r>
              <a:rPr lang="en-US" sz="1600" u="sng" dirty="0"/>
              <a:t>toughest</a:t>
            </a:r>
            <a:r>
              <a:rPr lang="en-US" sz="1600" dirty="0"/>
              <a:t> part of any crisis</a:t>
            </a:r>
          </a:p>
        </p:txBody>
      </p:sp>
    </p:spTree>
    <p:extLst>
      <p:ext uri="{BB962C8B-B14F-4D97-AF65-F5344CB8AC3E}">
        <p14:creationId xmlns:p14="http://schemas.microsoft.com/office/powerpoint/2010/main" val="786297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1026"/>
          <p:cNvSpPr>
            <a:spLocks noGrp="1" noChangeArrowheads="1"/>
          </p:cNvSpPr>
          <p:nvPr>
            <p:ph type="title"/>
          </p:nvPr>
        </p:nvSpPr>
        <p:spPr>
          <a:xfrm>
            <a:off x="400844" y="3127374"/>
            <a:ext cx="2742406" cy="2043906"/>
          </a:xfrm>
        </p:spPr>
        <p:txBody>
          <a:bodyPr anchor="ctr">
            <a:normAutofit/>
          </a:bodyPr>
          <a:lstStyle/>
          <a:p>
            <a:pPr>
              <a:defRPr/>
            </a:pPr>
            <a:r>
              <a:rPr lang="en-US" sz="3000" dirty="0">
                <a:latin typeface="Lato" panose="020B0604020202020204" charset="0"/>
              </a:rPr>
              <a:t>Basic Crisis Management Philosophy</a:t>
            </a:r>
          </a:p>
        </p:txBody>
      </p:sp>
      <p:pic>
        <p:nvPicPr>
          <p:cNvPr id="2" name="Picture 1">
            <a:extLst>
              <a:ext uri="{FF2B5EF4-FFF2-40B4-BE49-F238E27FC236}">
                <a16:creationId xmlns:a16="http://schemas.microsoft.com/office/drawing/2014/main" id="{5661EC91-3ACC-46A5-A404-B4EF8E15C019}"/>
              </a:ext>
            </a:extLst>
          </p:cNvPr>
          <p:cNvPicPr>
            <a:picLocks noChangeAspect="1"/>
          </p:cNvPicPr>
          <p:nvPr/>
        </p:nvPicPr>
        <p:blipFill rotWithShape="1">
          <a:blip r:embed="rId3"/>
          <a:srcRect t="11922" b="14297"/>
          <a:stretch/>
        </p:blipFill>
        <p:spPr>
          <a:xfrm>
            <a:off x="20" y="0"/>
            <a:ext cx="10159980" cy="309216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a16="http://schemas.microsoft.com/office/drawing/2014/main" id="{5F401C67-3C12-4DA7-8C9C-B37D5920F7B6}"/>
              </a:ext>
            </a:extLst>
          </p:cNvPr>
          <p:cNvSpPr txBox="1"/>
          <p:nvPr/>
        </p:nvSpPr>
        <p:spPr>
          <a:xfrm>
            <a:off x="3143250" y="3462589"/>
            <a:ext cx="8886221" cy="2246769"/>
          </a:xfrm>
          <a:prstGeom prst="rect">
            <a:avLst/>
          </a:prstGeom>
          <a:noFill/>
        </p:spPr>
        <p:txBody>
          <a:bodyPr wrap="square" rtlCol="0">
            <a:spAutoFit/>
          </a:bodyPr>
          <a:lstStyle/>
          <a:p>
            <a:r>
              <a:rPr lang="en-US" sz="1400" dirty="0">
                <a:latin typeface="Lato" panose="020B0604020202020204" charset="0"/>
              </a:rPr>
              <a:t>Normal ‘day-to-day’ company operations are </a:t>
            </a:r>
            <a:r>
              <a:rPr lang="en-US" sz="1400" u="sng" dirty="0">
                <a:latin typeface="Lato" panose="020B0604020202020204" charset="0"/>
              </a:rPr>
              <a:t>not</a:t>
            </a:r>
            <a:r>
              <a:rPr lang="en-US" sz="1400" dirty="0">
                <a:latin typeface="Lato" panose="020B0604020202020204" charset="0"/>
              </a:rPr>
              <a:t> suited to managing a crisis. </a:t>
            </a:r>
          </a:p>
          <a:p>
            <a:endParaRPr lang="en-US" sz="1400" dirty="0">
              <a:latin typeface="Lato" panose="020B0604020202020204" charset="0"/>
            </a:endParaRPr>
          </a:p>
          <a:p>
            <a:r>
              <a:rPr lang="en-US" sz="1400" b="1" i="1" dirty="0">
                <a:solidFill>
                  <a:srgbClr val="FF5050"/>
                </a:solidFill>
                <a:latin typeface="Lato" panose="020B0604020202020204" charset="0"/>
              </a:rPr>
              <a:t>During a crisis:</a:t>
            </a:r>
          </a:p>
          <a:p>
            <a:endParaRPr lang="en-US" sz="1400" dirty="0">
              <a:latin typeface="Lato" panose="020B0604020202020204" charset="0"/>
            </a:endParaRPr>
          </a:p>
          <a:p>
            <a:pPr marL="342900" indent="-342900">
              <a:buFont typeface="Arial" panose="020B0604020202020204" pitchFamily="34" charset="0"/>
              <a:buChar char="•"/>
            </a:pPr>
            <a:r>
              <a:rPr lang="en-US" sz="1400" dirty="0">
                <a:latin typeface="Lato" panose="020B0604020202020204" charset="0"/>
              </a:rPr>
              <a:t>Company resources must </a:t>
            </a:r>
            <a:r>
              <a:rPr lang="en-US" sz="1400" b="1" dirty="0">
                <a:solidFill>
                  <a:srgbClr val="173555"/>
                </a:solidFill>
                <a:latin typeface="Lato" panose="020B0604020202020204" charset="0"/>
              </a:rPr>
              <a:t>focus</a:t>
            </a:r>
            <a:r>
              <a:rPr lang="en-US" sz="1400" dirty="0">
                <a:latin typeface="Lato" panose="020B0604020202020204" charset="0"/>
              </a:rPr>
              <a:t> </a:t>
            </a:r>
            <a:r>
              <a:rPr lang="en-US" sz="1400" b="1" dirty="0">
                <a:solidFill>
                  <a:srgbClr val="173555"/>
                </a:solidFill>
                <a:latin typeface="Lato" panose="020B0604020202020204" charset="0"/>
              </a:rPr>
              <a:t>on the crisis</a:t>
            </a:r>
          </a:p>
          <a:p>
            <a:pPr marL="342900" indent="-342900">
              <a:buFont typeface="Arial" panose="020B0604020202020204" pitchFamily="34" charset="0"/>
              <a:buChar char="•"/>
            </a:pPr>
            <a:endParaRPr lang="en-US" sz="1400" b="1" dirty="0">
              <a:solidFill>
                <a:srgbClr val="173555"/>
              </a:solidFill>
              <a:latin typeface="Lato" panose="020B0604020202020204" charset="0"/>
            </a:endParaRPr>
          </a:p>
          <a:p>
            <a:pPr marL="342900" indent="-342900">
              <a:buFont typeface="Arial" panose="020B0604020202020204" pitchFamily="34" charset="0"/>
              <a:buChar char="•"/>
            </a:pPr>
            <a:r>
              <a:rPr lang="en-US" sz="1400" dirty="0">
                <a:latin typeface="Lato" panose="020B0604020202020204" charset="0"/>
              </a:rPr>
              <a:t>Crisis management organization </a:t>
            </a:r>
            <a:r>
              <a:rPr lang="en-US" sz="1400" b="1" dirty="0">
                <a:solidFill>
                  <a:srgbClr val="173555"/>
                </a:solidFill>
                <a:latin typeface="Lato" panose="020B0604020202020204" charset="0"/>
              </a:rPr>
              <a:t>must be established</a:t>
            </a:r>
          </a:p>
          <a:p>
            <a:endParaRPr lang="en-US" sz="1400" dirty="0">
              <a:latin typeface="Lato" panose="020B0604020202020204" charset="0"/>
            </a:endParaRPr>
          </a:p>
          <a:p>
            <a:pPr marL="342900" indent="-342900">
              <a:buFont typeface="Arial" panose="020B0604020202020204" pitchFamily="34" charset="0"/>
              <a:buChar char="•"/>
            </a:pPr>
            <a:r>
              <a:rPr lang="en-US" sz="1400" dirty="0">
                <a:latin typeface="Lato" panose="020B0604020202020204" charset="0"/>
              </a:rPr>
              <a:t>Did you </a:t>
            </a:r>
            <a:r>
              <a:rPr lang="en-US" sz="1400" b="1" dirty="0">
                <a:solidFill>
                  <a:srgbClr val="173555"/>
                </a:solidFill>
                <a:latin typeface="Lato" panose="020B0604020202020204" charset="0"/>
              </a:rPr>
              <a:t>set up and exercise </a:t>
            </a:r>
            <a:r>
              <a:rPr lang="en-US" sz="1400" dirty="0">
                <a:latin typeface="Lato" panose="020B0604020202020204" charset="0"/>
              </a:rPr>
              <a:t>Pandemic Response Team . . . ?</a:t>
            </a:r>
          </a:p>
          <a:p>
            <a:endParaRPr lang="en-US" sz="1400" dirty="0">
              <a:latin typeface="Lato" panose="020B0604020202020204" charset="0"/>
            </a:endParaRPr>
          </a:p>
        </p:txBody>
      </p:sp>
    </p:spTree>
    <p:extLst>
      <p:ext uri="{BB962C8B-B14F-4D97-AF65-F5344CB8AC3E}">
        <p14:creationId xmlns:p14="http://schemas.microsoft.com/office/powerpoint/2010/main" val="3411493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E963FC-F207-4485-802B-4EF6DA8781A4}"/>
              </a:ext>
            </a:extLst>
          </p:cNvPr>
          <p:cNvPicPr>
            <a:picLocks noChangeAspect="1"/>
          </p:cNvPicPr>
          <p:nvPr/>
        </p:nvPicPr>
        <p:blipFill rotWithShape="1">
          <a:blip r:embed="rId2"/>
          <a:srcRect r="27112" b="1"/>
          <a:stretch/>
        </p:blipFill>
        <p:spPr>
          <a:xfrm>
            <a:off x="20" y="10"/>
            <a:ext cx="10159980" cy="5714990"/>
          </a:xfrm>
          <a:prstGeom prst="rect">
            <a:avLst/>
          </a:prstGeom>
        </p:spPr>
      </p:pic>
      <p:sp>
        <p:nvSpPr>
          <p:cNvPr id="9" name="Rectangle 8">
            <a:extLst>
              <a:ext uri="{FF2B5EF4-FFF2-40B4-BE49-F238E27FC236}">
                <a16:creationId xmlns:a16="http://schemas.microsoft.com/office/drawing/2014/main" id="{7AE6B20F-770E-430C-BB31-53E9721BAA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056" y="381000"/>
            <a:ext cx="6256020" cy="79164"/>
          </a:xfrm>
          <a:prstGeom prst="rect">
            <a:avLst/>
          </a:prstGeom>
          <a:solidFill>
            <a:srgbClr val="564A3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8750D957-6298-455C-B169-BF28D1B57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055" y="515055"/>
            <a:ext cx="6253055" cy="4811888"/>
          </a:xfrm>
          <a:prstGeom prst="rect">
            <a:avLst/>
          </a:prstGeom>
          <a:solidFill>
            <a:srgbClr val="564A37">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40CDC25-8D9B-4E3F-878E-4683F4558E2A}"/>
              </a:ext>
            </a:extLst>
          </p:cNvPr>
          <p:cNvSpPr>
            <a:spLocks noGrp="1"/>
          </p:cNvSpPr>
          <p:nvPr>
            <p:ph type="title"/>
          </p:nvPr>
        </p:nvSpPr>
        <p:spPr>
          <a:xfrm>
            <a:off x="486833" y="839130"/>
            <a:ext cx="6011333" cy="1143480"/>
          </a:xfrm>
        </p:spPr>
        <p:txBody>
          <a:bodyPr anchor="ctr">
            <a:normAutofit/>
          </a:bodyPr>
          <a:lstStyle/>
          <a:p>
            <a:r>
              <a:rPr lang="en-US" b="1">
                <a:solidFill>
                  <a:srgbClr val="FFFFFF"/>
                </a:solidFill>
              </a:rPr>
              <a:t>Work From Home – Preliminary Research</a:t>
            </a:r>
          </a:p>
        </p:txBody>
      </p:sp>
      <p:sp>
        <p:nvSpPr>
          <p:cNvPr id="3" name="Content Placeholder 2">
            <a:extLst>
              <a:ext uri="{FF2B5EF4-FFF2-40B4-BE49-F238E27FC236}">
                <a16:creationId xmlns:a16="http://schemas.microsoft.com/office/drawing/2014/main" id="{056F01CB-F4FF-4A15-A8CC-6BD4133C680F}"/>
              </a:ext>
            </a:extLst>
          </p:cNvPr>
          <p:cNvSpPr>
            <a:spLocks noGrp="1"/>
          </p:cNvSpPr>
          <p:nvPr>
            <p:ph idx="1"/>
          </p:nvPr>
        </p:nvSpPr>
        <p:spPr>
          <a:xfrm>
            <a:off x="484326" y="2031999"/>
            <a:ext cx="6013839" cy="2970389"/>
          </a:xfrm>
        </p:spPr>
        <p:txBody>
          <a:bodyPr>
            <a:normAutofit lnSpcReduction="10000"/>
          </a:bodyPr>
          <a:lstStyle/>
          <a:p>
            <a:pPr marL="0" indent="0">
              <a:buNone/>
            </a:pPr>
            <a:r>
              <a:rPr lang="en-US" sz="2000" b="1" dirty="0">
                <a:solidFill>
                  <a:srgbClr val="FFFFFF"/>
                </a:solidFill>
              </a:rPr>
              <a:t>Preliminary research results for an upcoming paper:</a:t>
            </a:r>
          </a:p>
          <a:p>
            <a:r>
              <a:rPr lang="en-US" sz="1400" dirty="0">
                <a:solidFill>
                  <a:srgbClr val="FFFFFF"/>
                </a:solidFill>
              </a:rPr>
              <a:t>60 companies responding so far</a:t>
            </a:r>
          </a:p>
          <a:p>
            <a:r>
              <a:rPr lang="en-US" sz="1400" dirty="0">
                <a:solidFill>
                  <a:srgbClr val="FFFFFF"/>
                </a:solidFill>
              </a:rPr>
              <a:t>On average, 95% of their staff are working from home</a:t>
            </a:r>
          </a:p>
          <a:p>
            <a:r>
              <a:rPr lang="en-US" sz="1400" dirty="0">
                <a:solidFill>
                  <a:srgbClr val="FFFFFF"/>
                </a:solidFill>
              </a:rPr>
              <a:t>Manufacturing organizations reported WFH rate between 5% and 30%</a:t>
            </a:r>
          </a:p>
          <a:p>
            <a:pPr marL="0" indent="0">
              <a:buNone/>
            </a:pPr>
            <a:endParaRPr lang="en-US" sz="1400" u="sng" dirty="0">
              <a:solidFill>
                <a:srgbClr val="FFFFFF"/>
              </a:solidFill>
            </a:endParaRPr>
          </a:p>
          <a:p>
            <a:pPr marL="0" indent="0">
              <a:buNone/>
            </a:pPr>
            <a:r>
              <a:rPr lang="en-US" sz="2000" b="1" u="sng" dirty="0">
                <a:solidFill>
                  <a:srgbClr val="FFFFFF"/>
                </a:solidFill>
              </a:rPr>
              <a:t>Key result / trend</a:t>
            </a:r>
            <a:r>
              <a:rPr lang="en-US" sz="2000" b="1" dirty="0">
                <a:solidFill>
                  <a:srgbClr val="FFFFFF"/>
                </a:solidFill>
              </a:rPr>
              <a:t>: </a:t>
            </a:r>
          </a:p>
          <a:p>
            <a:pPr marL="0" indent="0">
              <a:buNone/>
            </a:pPr>
            <a:r>
              <a:rPr lang="en-US" sz="1400" dirty="0">
                <a:solidFill>
                  <a:srgbClr val="FFFFFF"/>
                </a:solidFill>
              </a:rPr>
              <a:t>The organizations who planned </a:t>
            </a:r>
            <a:r>
              <a:rPr lang="en-US" sz="1400" u="sng" dirty="0">
                <a:solidFill>
                  <a:srgbClr val="FFFFFF"/>
                </a:solidFill>
              </a:rPr>
              <a:t>and</a:t>
            </a:r>
            <a:r>
              <a:rPr lang="en-US" sz="1400" dirty="0">
                <a:solidFill>
                  <a:srgbClr val="FFFFFF"/>
                </a:solidFill>
              </a:rPr>
              <a:t> exercised WFH had:</a:t>
            </a:r>
          </a:p>
          <a:p>
            <a:pPr>
              <a:buFont typeface="Wingdings" panose="05000000000000000000" pitchFamily="2" charset="2"/>
              <a:buChar char="ü"/>
            </a:pPr>
            <a:r>
              <a:rPr lang="en-US" sz="1400" dirty="0">
                <a:solidFill>
                  <a:srgbClr val="FFFFFF"/>
                </a:solidFill>
              </a:rPr>
              <a:t>Many </a:t>
            </a:r>
            <a:r>
              <a:rPr lang="en-US" sz="1400" u="sng" dirty="0">
                <a:solidFill>
                  <a:srgbClr val="FFFFFF"/>
                </a:solidFill>
              </a:rPr>
              <a:t>fewer problems</a:t>
            </a:r>
            <a:r>
              <a:rPr lang="en-US" sz="1400" dirty="0">
                <a:solidFill>
                  <a:srgbClr val="FFFFFF"/>
                </a:solidFill>
              </a:rPr>
              <a:t> and a much </a:t>
            </a:r>
            <a:r>
              <a:rPr lang="en-US" sz="1400" u="sng" dirty="0">
                <a:solidFill>
                  <a:srgbClr val="FFFFFF"/>
                </a:solidFill>
              </a:rPr>
              <a:t>faster startup</a:t>
            </a:r>
            <a:r>
              <a:rPr lang="en-US" sz="1400" dirty="0">
                <a:solidFill>
                  <a:srgbClr val="FFFFFF"/>
                </a:solidFill>
              </a:rPr>
              <a:t> of the process</a:t>
            </a:r>
          </a:p>
          <a:p>
            <a:pPr>
              <a:buFont typeface="Wingdings" panose="05000000000000000000" pitchFamily="2" charset="2"/>
              <a:buChar char="ü"/>
            </a:pPr>
            <a:r>
              <a:rPr lang="en-US" sz="1400" dirty="0">
                <a:solidFill>
                  <a:srgbClr val="FFFFFF"/>
                </a:solidFill>
              </a:rPr>
              <a:t>Better </a:t>
            </a:r>
            <a:r>
              <a:rPr lang="en-US" sz="1400" u="sng" dirty="0">
                <a:solidFill>
                  <a:srgbClr val="FFFFFF"/>
                </a:solidFill>
              </a:rPr>
              <a:t>communications</a:t>
            </a:r>
            <a:r>
              <a:rPr lang="en-US" sz="1400" dirty="0">
                <a:solidFill>
                  <a:srgbClr val="FFFFFF"/>
                </a:solidFill>
              </a:rPr>
              <a:t> and </a:t>
            </a:r>
            <a:r>
              <a:rPr lang="en-US" sz="1400" u="sng" dirty="0">
                <a:solidFill>
                  <a:srgbClr val="FFFFFF"/>
                </a:solidFill>
              </a:rPr>
              <a:t>coordination</a:t>
            </a:r>
            <a:r>
              <a:rPr lang="en-US" sz="1400" dirty="0">
                <a:solidFill>
                  <a:srgbClr val="FFFFFF"/>
                </a:solidFill>
              </a:rPr>
              <a:t> overall</a:t>
            </a:r>
          </a:p>
          <a:p>
            <a:pPr marL="0" indent="0">
              <a:buNone/>
            </a:pPr>
            <a:r>
              <a:rPr lang="en-US" sz="1400" dirty="0">
                <a:solidFill>
                  <a:srgbClr val="FFFFFF"/>
                </a:solidFill>
              </a:rPr>
              <a:t> . . . than those who did not.</a:t>
            </a:r>
          </a:p>
          <a:p>
            <a:endParaRPr lang="en-US" sz="1400" dirty="0">
              <a:solidFill>
                <a:srgbClr val="FFFFFF"/>
              </a:solidFill>
            </a:endParaRPr>
          </a:p>
        </p:txBody>
      </p:sp>
    </p:spTree>
    <p:extLst>
      <p:ext uri="{BB962C8B-B14F-4D97-AF65-F5344CB8AC3E}">
        <p14:creationId xmlns:p14="http://schemas.microsoft.com/office/powerpoint/2010/main" val="5100471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KTm91PGtT4smGOQiesZt8w"/>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18680C9C025F94B96C95024B355B4E5" ma:contentTypeVersion="10" ma:contentTypeDescription="Create a new document." ma:contentTypeScope="" ma:versionID="a335db558e268186840140124500237a">
  <xsd:schema xmlns:xsd="http://www.w3.org/2001/XMLSchema" xmlns:xs="http://www.w3.org/2001/XMLSchema" xmlns:p="http://schemas.microsoft.com/office/2006/metadata/properties" xmlns:ns3="0d75a7ee-7b2d-4d0b-b3f0-28f09cbf4969" xmlns:ns4="f9fe87f3-0cc5-436a-9a96-45f339165204" targetNamespace="http://schemas.microsoft.com/office/2006/metadata/properties" ma:root="true" ma:fieldsID="c453a1beef8f55a6334d276d2ef7fcb7" ns3:_="" ns4:_="">
    <xsd:import namespace="0d75a7ee-7b2d-4d0b-b3f0-28f09cbf4969"/>
    <xsd:import namespace="f9fe87f3-0cc5-436a-9a96-45f33916520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75a7ee-7b2d-4d0b-b3f0-28f09cbf49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9fe87f3-0cc5-436a-9a96-45f33916520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DBC1F0-1671-4289-928E-9758CBC1A4E0}">
  <ds:schemaRefs>
    <ds:schemaRef ds:uri="http://schemas.microsoft.com/office/2006/documentManagement/types"/>
    <ds:schemaRef ds:uri="http://purl.org/dc/dcmitype/"/>
    <ds:schemaRef ds:uri="http://purl.org/dc/terms/"/>
    <ds:schemaRef ds:uri="0d75a7ee-7b2d-4d0b-b3f0-28f09cbf4969"/>
    <ds:schemaRef ds:uri="http://schemas.microsoft.com/office/2006/metadata/properties"/>
    <ds:schemaRef ds:uri="http://www.w3.org/XML/1998/namespace"/>
    <ds:schemaRef ds:uri="http://purl.org/dc/elements/1.1/"/>
    <ds:schemaRef ds:uri="http://schemas.microsoft.com/office/infopath/2007/PartnerControls"/>
    <ds:schemaRef ds:uri="http://schemas.openxmlformats.org/package/2006/metadata/core-properties"/>
    <ds:schemaRef ds:uri="f9fe87f3-0cc5-436a-9a96-45f339165204"/>
  </ds:schemaRefs>
</ds:datastoreItem>
</file>

<file path=customXml/itemProps2.xml><?xml version="1.0" encoding="utf-8"?>
<ds:datastoreItem xmlns:ds="http://schemas.openxmlformats.org/officeDocument/2006/customXml" ds:itemID="{6A531930-3F5B-4D11-920D-B49DE00612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75a7ee-7b2d-4d0b-b3f0-28f09cbf4969"/>
    <ds:schemaRef ds:uri="f9fe87f3-0cc5-436a-9a96-45f3391652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AA5BC4-79DC-4B2C-A321-5FA38F638E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TotalTime>
  <Words>1643</Words>
  <Application>Microsoft Office PowerPoint</Application>
  <PresentationFormat>Custom</PresentationFormat>
  <Paragraphs>573</Paragraphs>
  <Slides>30</Slides>
  <Notes>11</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30</vt:i4>
      </vt:variant>
    </vt:vector>
  </HeadingPairs>
  <TitlesOfParts>
    <vt:vector size="40" baseType="lpstr">
      <vt:lpstr>Lato</vt:lpstr>
      <vt:lpstr>Wingdings</vt:lpstr>
      <vt:lpstr>Calibri Light</vt:lpstr>
      <vt:lpstr>Trebuchet MS</vt:lpstr>
      <vt:lpstr>Calibri</vt:lpstr>
      <vt:lpstr>Franklin Gothic Heavy</vt:lpstr>
      <vt:lpstr>Arial</vt:lpstr>
      <vt:lpstr>Office Theme</vt:lpstr>
      <vt:lpstr>Office Theme</vt:lpstr>
      <vt:lpstr>think-cell Slide</vt:lpstr>
      <vt:lpstr>PowerPoint Presentation</vt:lpstr>
      <vt:lpstr>PowerPoint Presentation</vt:lpstr>
      <vt:lpstr>PowerPoint Presentation</vt:lpstr>
      <vt:lpstr>PowerPoint Presentation</vt:lpstr>
      <vt:lpstr>PowerPoint Presentation</vt:lpstr>
      <vt:lpstr>Crisis Management, Briefly</vt:lpstr>
      <vt:lpstr>PowerPoint Presentation</vt:lpstr>
      <vt:lpstr>Basic Crisis Management Philosophy</vt:lpstr>
      <vt:lpstr>Work From Home – Preliminary Research</vt:lpstr>
      <vt:lpstr>3 Pillars Needed to Build an Organization </vt:lpstr>
      <vt:lpstr>Some COVID-19 Issues</vt:lpstr>
      <vt:lpstr>Care for Your People!</vt:lpstr>
      <vt:lpstr>U.S. fell dangerously behind – who?</vt:lpstr>
      <vt:lpstr>Who fell dangerously behind?</vt:lpstr>
      <vt:lpstr>Innumeracy</vt:lpstr>
      <vt:lpstr>Innumeracy</vt:lpstr>
      <vt:lpstr>Innumeracy</vt:lpstr>
      <vt:lpstr>IFMA Foundation Pandemic Manual</vt:lpstr>
      <vt:lpstr>IFMA Foundation Pandemic Manual</vt:lpstr>
      <vt:lpstr>PowerPoint Presentation</vt:lpstr>
      <vt:lpstr>Case Studies</vt:lpstr>
      <vt:lpstr>ABM EnhancedClean Program</vt:lpstr>
      <vt:lpstr>The Right Approach at the Right Time</vt:lpstr>
      <vt:lpstr>Occupant Reentry Communications </vt:lpstr>
      <vt:lpstr>Questions &amp; Answers</vt:lpstr>
      <vt:lpstr>Other Resources</vt:lpstr>
      <vt:lpstr>MIT Crisis Management &amp; Business Continuity Course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Maureen Lederer</dc:creator>
  <cp:lastModifiedBy>Chris Leake</cp:lastModifiedBy>
  <cp:revision>4</cp:revision>
  <dcterms:created xsi:type="dcterms:W3CDTF">2020-05-20T13:11:20Z</dcterms:created>
  <dcterms:modified xsi:type="dcterms:W3CDTF">2020-05-20T14:50:36Z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0x010100418680C9C025F94B96C95024B355B4E5</vt:lpwstr>
  </property>
</Properties>
</file>