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iff" ContentType="image/tiff"/>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6.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drawings/drawing1.xml" ContentType="application/vnd.openxmlformats-officedocument.drawingml.chartshapes+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7.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2" r:id="rId2"/>
    <p:sldMasterId id="2147483684" r:id="rId3"/>
  </p:sldMasterIdLst>
  <p:notesMasterIdLst>
    <p:notesMasterId r:id="rId48"/>
  </p:notesMasterIdLst>
  <p:handoutMasterIdLst>
    <p:handoutMasterId r:id="rId49"/>
  </p:handoutMasterIdLst>
  <p:sldIdLst>
    <p:sldId id="3443" r:id="rId4"/>
    <p:sldId id="8893" r:id="rId5"/>
    <p:sldId id="3444" r:id="rId6"/>
    <p:sldId id="3445" r:id="rId7"/>
    <p:sldId id="3446" r:id="rId8"/>
    <p:sldId id="3447" r:id="rId9"/>
    <p:sldId id="8890" r:id="rId10"/>
    <p:sldId id="262" r:id="rId11"/>
    <p:sldId id="263" r:id="rId12"/>
    <p:sldId id="264" r:id="rId13"/>
    <p:sldId id="3418" r:id="rId14"/>
    <p:sldId id="281" r:id="rId15"/>
    <p:sldId id="3415" r:id="rId16"/>
    <p:sldId id="8895" r:id="rId17"/>
    <p:sldId id="260" r:id="rId18"/>
    <p:sldId id="259" r:id="rId19"/>
    <p:sldId id="265" r:id="rId20"/>
    <p:sldId id="280" r:id="rId21"/>
    <p:sldId id="3416" r:id="rId22"/>
    <p:sldId id="3417" r:id="rId23"/>
    <p:sldId id="3441" r:id="rId24"/>
    <p:sldId id="3423" r:id="rId25"/>
    <p:sldId id="3424" r:id="rId26"/>
    <p:sldId id="3425" r:id="rId27"/>
    <p:sldId id="3427" r:id="rId28"/>
    <p:sldId id="3428" r:id="rId29"/>
    <p:sldId id="346" r:id="rId30"/>
    <p:sldId id="3429" r:id="rId31"/>
    <p:sldId id="3430" r:id="rId32"/>
    <p:sldId id="3431" r:id="rId33"/>
    <p:sldId id="8897" r:id="rId34"/>
    <p:sldId id="8896" r:id="rId35"/>
    <p:sldId id="3419" r:id="rId36"/>
    <p:sldId id="3420" r:id="rId37"/>
    <p:sldId id="3421" r:id="rId38"/>
    <p:sldId id="3435" r:id="rId39"/>
    <p:sldId id="3436" r:id="rId40"/>
    <p:sldId id="3437" r:id="rId41"/>
    <p:sldId id="8894" r:id="rId42"/>
    <p:sldId id="8898" r:id="rId43"/>
    <p:sldId id="257" r:id="rId44"/>
    <p:sldId id="3448" r:id="rId45"/>
    <p:sldId id="8889" r:id="rId46"/>
    <p:sldId id="3440" r:id="rId47"/>
  </p:sldIdLst>
  <p:sldSz cx="12192000" cy="6858000"/>
  <p:notesSz cx="6858000" cy="9144000"/>
  <p:defaultTextStyle>
    <a:defPPr>
      <a:defRPr lang="en-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47"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4545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039"/>
    <p:restoredTop sz="84528"/>
  </p:normalViewPr>
  <p:slideViewPr>
    <p:cSldViewPr snapToGrid="0" snapToObjects="1" showGuides="1">
      <p:cViewPr varScale="1">
        <p:scale>
          <a:sx n="96" d="100"/>
          <a:sy n="96" d="100"/>
        </p:scale>
        <p:origin x="744" y="90"/>
      </p:cViewPr>
      <p:guideLst>
        <p:guide orient="horz" pos="2047"/>
        <p:guide pos="3840"/>
      </p:guideLst>
    </p:cSldViewPr>
  </p:slideViewPr>
  <p:notesTextViewPr>
    <p:cViewPr>
      <p:scale>
        <a:sx n="3" d="2"/>
        <a:sy n="3" d="2"/>
      </p:scale>
      <p:origin x="0" y="0"/>
    </p:cViewPr>
  </p:notesTextViewPr>
  <p:sorterViewPr>
    <p:cViewPr>
      <p:scale>
        <a:sx n="80" d="100"/>
        <a:sy n="80" d="100"/>
      </p:scale>
      <p:origin x="0" y="0"/>
    </p:cViewPr>
  </p:sorterViewPr>
  <p:notesViewPr>
    <p:cSldViewPr snapToGrid="0" snapToObjects="1" showGuides="1">
      <p:cViewPr varScale="1">
        <p:scale>
          <a:sx n="74" d="100"/>
          <a:sy n="74" d="100"/>
        </p:scale>
        <p:origin x="2320" y="1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presProps" Target="pres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tableStyles" Target="tableStyles.xml"/><Relationship Id="rId5" Type="http://schemas.openxmlformats.org/officeDocument/2006/relationships/slide" Target="slides/slide2.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notesMaster" Target="notesMasters/notesMaster1.xml"/><Relationship Id="rId8" Type="http://schemas.openxmlformats.org/officeDocument/2006/relationships/slide" Target="slides/slide5.xml"/><Relationship Id="rId51"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0" Type="http://schemas.openxmlformats.org/officeDocument/2006/relationships/slide" Target="slides/slide17.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10.xml"/><Relationship Id="rId1" Type="http://schemas.microsoft.com/office/2011/relationships/chartStyle" Target="style10.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chartUserShapes" Target="../drawings/drawing1.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Revisions</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Helvetica" pitchFamily="2"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Sheet1!$A$2:$A$26</c:f>
              <c:strCache>
                <c:ptCount val="25"/>
                <c:pt idx="0">
                  <c:v>SME Perspective</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strCache>
            </c:strRef>
          </c:cat>
          <c:val>
            <c:numRef>
              <c:f>Sheet1!$B$2:$B$26</c:f>
              <c:numCache>
                <c:formatCode>General</c:formatCode>
                <c:ptCount val="25"/>
                <c:pt idx="1">
                  <c:v>48</c:v>
                </c:pt>
                <c:pt idx="2">
                  <c:v>30</c:v>
                </c:pt>
                <c:pt idx="3">
                  <c:v>39</c:v>
                </c:pt>
                <c:pt idx="4">
                  <c:v>34</c:v>
                </c:pt>
                <c:pt idx="5">
                  <c:v>38</c:v>
                </c:pt>
                <c:pt idx="6">
                  <c:v>30</c:v>
                </c:pt>
                <c:pt idx="7">
                  <c:v>29</c:v>
                </c:pt>
                <c:pt idx="8">
                  <c:v>320</c:v>
                </c:pt>
                <c:pt idx="9">
                  <c:v>34</c:v>
                </c:pt>
                <c:pt idx="10">
                  <c:v>41</c:v>
                </c:pt>
                <c:pt idx="11">
                  <c:v>36</c:v>
                </c:pt>
                <c:pt idx="12">
                  <c:v>29</c:v>
                </c:pt>
                <c:pt idx="13">
                  <c:v>29</c:v>
                </c:pt>
                <c:pt idx="14">
                  <c:v>40</c:v>
                </c:pt>
                <c:pt idx="15">
                  <c:v>25</c:v>
                </c:pt>
                <c:pt idx="16">
                  <c:v>490</c:v>
                </c:pt>
                <c:pt idx="17">
                  <c:v>17</c:v>
                </c:pt>
                <c:pt idx="18">
                  <c:v>25</c:v>
                </c:pt>
                <c:pt idx="19">
                  <c:v>15</c:v>
                </c:pt>
                <c:pt idx="20">
                  <c:v>16</c:v>
                </c:pt>
                <c:pt idx="21">
                  <c:v>13</c:v>
                </c:pt>
                <c:pt idx="22">
                  <c:v>36</c:v>
                </c:pt>
                <c:pt idx="23">
                  <c:v>54</c:v>
                </c:pt>
                <c:pt idx="24">
                  <c:v>18</c:v>
                </c:pt>
              </c:numCache>
            </c:numRef>
          </c:val>
          <c:extLst>
            <c:ext xmlns:c16="http://schemas.microsoft.com/office/drawing/2014/chart" uri="{C3380CC4-5D6E-409C-BE32-E72D297353CC}">
              <c16:uniqueId val="{00000000-6A82-BE46-8640-281843922A3B}"/>
            </c:ext>
          </c:extLst>
        </c:ser>
        <c:ser>
          <c:idx val="1"/>
          <c:order val="1"/>
          <c:tx>
            <c:strRef>
              <c:f>Sheet1!$C$1</c:f>
              <c:strCache>
                <c:ptCount val="1"/>
                <c:pt idx="0">
                  <c:v>Comments</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Helvetica" pitchFamily="2"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Sheet1!$A$2:$A$26</c:f>
              <c:strCache>
                <c:ptCount val="25"/>
                <c:pt idx="0">
                  <c:v>SME Perspective</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strCache>
            </c:strRef>
          </c:cat>
          <c:val>
            <c:numRef>
              <c:f>Sheet1!$C$2:$C$26</c:f>
              <c:numCache>
                <c:formatCode>General</c:formatCode>
                <c:ptCount val="25"/>
                <c:pt idx="0">
                  <c:v>120</c:v>
                </c:pt>
                <c:pt idx="1">
                  <c:v>141</c:v>
                </c:pt>
                <c:pt idx="2">
                  <c:v>133</c:v>
                </c:pt>
                <c:pt idx="3">
                  <c:v>121</c:v>
                </c:pt>
                <c:pt idx="4">
                  <c:v>106</c:v>
                </c:pt>
                <c:pt idx="5">
                  <c:v>114</c:v>
                </c:pt>
                <c:pt idx="6">
                  <c:v>110</c:v>
                </c:pt>
                <c:pt idx="7">
                  <c:v>110</c:v>
                </c:pt>
                <c:pt idx="8">
                  <c:v>183</c:v>
                </c:pt>
                <c:pt idx="9">
                  <c:v>97</c:v>
                </c:pt>
                <c:pt idx="10">
                  <c:v>95</c:v>
                </c:pt>
                <c:pt idx="11">
                  <c:v>74</c:v>
                </c:pt>
                <c:pt idx="12">
                  <c:v>89</c:v>
                </c:pt>
                <c:pt idx="13">
                  <c:v>85</c:v>
                </c:pt>
                <c:pt idx="14">
                  <c:v>68</c:v>
                </c:pt>
                <c:pt idx="15">
                  <c:v>90</c:v>
                </c:pt>
                <c:pt idx="16">
                  <c:v>155</c:v>
                </c:pt>
                <c:pt idx="17">
                  <c:v>100</c:v>
                </c:pt>
                <c:pt idx="18">
                  <c:v>77</c:v>
                </c:pt>
                <c:pt idx="19">
                  <c:v>86</c:v>
                </c:pt>
                <c:pt idx="20">
                  <c:v>82</c:v>
                </c:pt>
                <c:pt idx="21">
                  <c:v>70</c:v>
                </c:pt>
                <c:pt idx="22">
                  <c:v>65</c:v>
                </c:pt>
                <c:pt idx="23">
                  <c:v>54</c:v>
                </c:pt>
                <c:pt idx="24">
                  <c:v>69</c:v>
                </c:pt>
              </c:numCache>
            </c:numRef>
          </c:val>
          <c:extLst>
            <c:ext xmlns:c16="http://schemas.microsoft.com/office/drawing/2014/chart" uri="{C3380CC4-5D6E-409C-BE32-E72D297353CC}">
              <c16:uniqueId val="{00000001-6A82-BE46-8640-281843922A3B}"/>
            </c:ext>
          </c:extLst>
        </c:ser>
        <c:dLbls>
          <c:showLegendKey val="0"/>
          <c:showVal val="0"/>
          <c:showCatName val="0"/>
          <c:showSerName val="0"/>
          <c:showPercent val="0"/>
          <c:showBubbleSize val="0"/>
        </c:dLbls>
        <c:gapWidth val="219"/>
        <c:overlap val="-27"/>
        <c:axId val="1219356896"/>
        <c:axId val="1219358528"/>
      </c:barChart>
      <c:catAx>
        <c:axId val="12193568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Helvetica" pitchFamily="2" charset="0"/>
                <a:ea typeface="+mn-ea"/>
                <a:cs typeface="+mn-cs"/>
              </a:defRPr>
            </a:pPr>
            <a:endParaRPr lang="en-US"/>
          </a:p>
        </c:txPr>
        <c:crossAx val="1219358528"/>
        <c:crosses val="autoZero"/>
        <c:auto val="1"/>
        <c:lblAlgn val="ctr"/>
        <c:lblOffset val="100"/>
        <c:noMultiLvlLbl val="0"/>
      </c:catAx>
      <c:valAx>
        <c:axId val="121935852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Helvetica" pitchFamily="2" charset="0"/>
                <a:ea typeface="+mn-ea"/>
                <a:cs typeface="+mn-cs"/>
              </a:defRPr>
            </a:pPr>
            <a:endParaRPr lang="en-US"/>
          </a:p>
        </c:txPr>
        <c:crossAx val="121935689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Helvetica" pitchFamily="2" charset="0"/>
              <a:ea typeface="+mn-ea"/>
              <a:cs typeface="+mn-cs"/>
            </a:defRPr>
          </a:pPr>
          <a:endParaRPr lang="en-US"/>
        </a:p>
      </c:txPr>
    </c:legend>
    <c:plotVisOnly val="1"/>
    <c:dispBlanksAs val="gap"/>
    <c:showDLblsOverMax val="0"/>
  </c:chart>
  <c:spPr>
    <a:noFill/>
    <a:ln>
      <a:noFill/>
    </a:ln>
    <a:effectLst/>
  </c:spPr>
  <c:txPr>
    <a:bodyPr/>
    <a:lstStyle/>
    <a:p>
      <a:pPr>
        <a:defRPr sz="900">
          <a:latin typeface="Helvetica" pitchFamily="2" charset="0"/>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Facility manager responsibilities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Helvetica" pitchFamily="2"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Deeper alignment with HR, IT, Risk Management, Communication, Sustainability, etc,</c:v>
                </c:pt>
                <c:pt idx="1">
                  <c:v>Utilization management (staff and teams scheduling)</c:v>
                </c:pt>
                <c:pt idx="2">
                  <c:v>Ensuring cleanliness standards</c:v>
                </c:pt>
                <c:pt idx="3">
                  <c:v>Adoption of new technologies (e,g,, ‘touchless‘)</c:v>
                </c:pt>
                <c:pt idx="4">
                  <c:v>More focus on driving a healthy building</c:v>
                </c:pt>
                <c:pt idx="5">
                  <c:v>Increased data collection to monitor utilization</c:v>
                </c:pt>
                <c:pt idx="6">
                  <c:v>Supporting employees working from home</c:v>
                </c:pt>
                <c:pt idx="7">
                  <c:v>Deployment of a workplace strategy</c:v>
                </c:pt>
                <c:pt idx="8">
                  <c:v>Owning the workplace experience</c:v>
                </c:pt>
                <c:pt idx="9">
                  <c:v>Developing new workplace performance metrics</c:v>
                </c:pt>
                <c:pt idx="10">
                  <c:v>Greater data analysis</c:v>
                </c:pt>
                <c:pt idx="11">
                  <c:v>Financial modeling to support ROI‘s and new business cases</c:v>
                </c:pt>
                <c:pt idx="12">
                  <c:v>Change Management</c:v>
                </c:pt>
                <c:pt idx="13">
                  <c:v>Management of smart buildings</c:v>
                </c:pt>
              </c:strCache>
            </c:strRef>
          </c:cat>
          <c:val>
            <c:numRef>
              <c:f>Sheet1!$B$2:$B$15</c:f>
              <c:numCache>
                <c:formatCode>0%</c:formatCode>
                <c:ptCount val="14"/>
                <c:pt idx="0">
                  <c:v>0.62450000000000006</c:v>
                </c:pt>
                <c:pt idx="1">
                  <c:v>0.13139999999999999</c:v>
                </c:pt>
                <c:pt idx="2">
                  <c:v>0.2437</c:v>
                </c:pt>
                <c:pt idx="3">
                  <c:v>0.17100000000000001</c:v>
                </c:pt>
                <c:pt idx="4">
                  <c:v>0.38940000000000002</c:v>
                </c:pt>
                <c:pt idx="5">
                  <c:v>0.1135</c:v>
                </c:pt>
                <c:pt idx="6">
                  <c:v>0.1318</c:v>
                </c:pt>
                <c:pt idx="7">
                  <c:v>0.2747</c:v>
                </c:pt>
                <c:pt idx="8">
                  <c:v>0.28039999999999998</c:v>
                </c:pt>
                <c:pt idx="9">
                  <c:v>8.6099999999999996E-2</c:v>
                </c:pt>
                <c:pt idx="10">
                  <c:v>6.0400000000000002E-2</c:v>
                </c:pt>
                <c:pt idx="11">
                  <c:v>4.9799999999999997E-2</c:v>
                </c:pt>
                <c:pt idx="12">
                  <c:v>7.4300000000000005E-2</c:v>
                </c:pt>
                <c:pt idx="13">
                  <c:v>0.1298</c:v>
                </c:pt>
              </c:numCache>
            </c:numRef>
          </c:val>
          <c:extLst>
            <c:ext xmlns:c16="http://schemas.microsoft.com/office/drawing/2014/chart" uri="{C3380CC4-5D6E-409C-BE32-E72D297353CC}">
              <c16:uniqueId val="{00000000-B465-DF46-85AA-FA16DE55428B}"/>
            </c:ext>
          </c:extLst>
        </c:ser>
        <c:dLbls>
          <c:showLegendKey val="0"/>
          <c:showVal val="0"/>
          <c:showCatName val="0"/>
          <c:showSerName val="0"/>
          <c:showPercent val="0"/>
          <c:showBubbleSize val="0"/>
        </c:dLbls>
        <c:gapWidth val="219"/>
        <c:overlap val="-27"/>
        <c:axId val="801203312"/>
        <c:axId val="800831280"/>
      </c:barChart>
      <c:catAx>
        <c:axId val="8012033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Helvetica" pitchFamily="2" charset="0"/>
                <a:ea typeface="+mn-ea"/>
                <a:cs typeface="+mn-cs"/>
              </a:defRPr>
            </a:pPr>
            <a:endParaRPr lang="en-US"/>
          </a:p>
        </c:txPr>
        <c:crossAx val="800831280"/>
        <c:crosses val="autoZero"/>
        <c:auto val="1"/>
        <c:lblAlgn val="ctr"/>
        <c:lblOffset val="100"/>
        <c:noMultiLvlLbl val="0"/>
      </c:catAx>
      <c:valAx>
        <c:axId val="80083128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Helvetica" pitchFamily="2" charset="0"/>
                <a:ea typeface="+mn-ea"/>
                <a:cs typeface="+mn-cs"/>
              </a:defRPr>
            </a:pPr>
            <a:endParaRPr lang="en-US"/>
          </a:p>
        </c:txPr>
        <c:crossAx val="80120331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Percent</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Helvetica" pitchFamily="2"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18 - 30 years</c:v>
                </c:pt>
                <c:pt idx="1">
                  <c:v>31 - 40 years</c:v>
                </c:pt>
                <c:pt idx="2">
                  <c:v>41 - 50 years</c:v>
                </c:pt>
                <c:pt idx="3">
                  <c:v>51 - 60 years</c:v>
                </c:pt>
                <c:pt idx="4">
                  <c:v>61 - 71 years</c:v>
                </c:pt>
                <c:pt idx="5">
                  <c:v>71 + years</c:v>
                </c:pt>
              </c:strCache>
            </c:strRef>
          </c:cat>
          <c:val>
            <c:numRef>
              <c:f>Sheet1!$B$2:$B$7</c:f>
              <c:numCache>
                <c:formatCode>0%</c:formatCode>
                <c:ptCount val="6"/>
                <c:pt idx="0">
                  <c:v>2.3300000000000001E-2</c:v>
                </c:pt>
                <c:pt idx="1">
                  <c:v>0.1163</c:v>
                </c:pt>
                <c:pt idx="2">
                  <c:v>0.33019999999999999</c:v>
                </c:pt>
                <c:pt idx="3">
                  <c:v>0.29770000000000002</c:v>
                </c:pt>
                <c:pt idx="4">
                  <c:v>0.18140000000000001</c:v>
                </c:pt>
                <c:pt idx="5">
                  <c:v>5.1200000000000002E-2</c:v>
                </c:pt>
              </c:numCache>
            </c:numRef>
          </c:val>
          <c:extLst>
            <c:ext xmlns:c16="http://schemas.microsoft.com/office/drawing/2014/chart" uri="{C3380CC4-5D6E-409C-BE32-E72D297353CC}">
              <c16:uniqueId val="{00000000-1457-3747-9ACD-E95CCC5D8117}"/>
            </c:ext>
          </c:extLst>
        </c:ser>
        <c:dLbls>
          <c:showLegendKey val="0"/>
          <c:showVal val="0"/>
          <c:showCatName val="0"/>
          <c:showSerName val="0"/>
          <c:showPercent val="0"/>
          <c:showBubbleSize val="0"/>
        </c:dLbls>
        <c:gapWidth val="219"/>
        <c:overlap val="-27"/>
        <c:axId val="1264967040"/>
        <c:axId val="1264968672"/>
      </c:barChart>
      <c:catAx>
        <c:axId val="12649670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Helvetica" pitchFamily="2" charset="0"/>
                <a:ea typeface="+mn-ea"/>
                <a:cs typeface="+mn-cs"/>
              </a:defRPr>
            </a:pPr>
            <a:endParaRPr lang="en-US"/>
          </a:p>
        </c:txPr>
        <c:crossAx val="1264968672"/>
        <c:crosses val="autoZero"/>
        <c:auto val="1"/>
        <c:lblAlgn val="ctr"/>
        <c:lblOffset val="100"/>
        <c:noMultiLvlLbl val="0"/>
      </c:catAx>
      <c:valAx>
        <c:axId val="126496867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Helvetica" pitchFamily="2" charset="0"/>
                <a:ea typeface="+mn-ea"/>
                <a:cs typeface="+mn-cs"/>
              </a:defRPr>
            </a:pPr>
            <a:endParaRPr lang="en-US"/>
          </a:p>
        </c:txPr>
        <c:crossAx val="126496704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Education</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Helvetica" pitchFamily="2"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High School</c:v>
                </c:pt>
                <c:pt idx="1">
                  <c:v>Bachelor's degree</c:v>
                </c:pt>
                <c:pt idx="2">
                  <c:v>Master's degree</c:v>
                </c:pt>
                <c:pt idx="3">
                  <c:v>Ph.D. or higher</c:v>
                </c:pt>
                <c:pt idx="4">
                  <c:v>Trade school</c:v>
                </c:pt>
                <c:pt idx="5">
                  <c:v>Prefer not to say</c:v>
                </c:pt>
              </c:strCache>
            </c:strRef>
          </c:cat>
          <c:val>
            <c:numRef>
              <c:f>Sheet1!$B$2:$B$7</c:f>
              <c:numCache>
                <c:formatCode>0%</c:formatCode>
                <c:ptCount val="6"/>
                <c:pt idx="0">
                  <c:v>3.2599999999999997E-2</c:v>
                </c:pt>
                <c:pt idx="1">
                  <c:v>0.30230000000000001</c:v>
                </c:pt>
                <c:pt idx="2">
                  <c:v>0.44650000000000001</c:v>
                </c:pt>
                <c:pt idx="3">
                  <c:v>0.1767</c:v>
                </c:pt>
                <c:pt idx="4">
                  <c:v>4.7000000000000002E-3</c:v>
                </c:pt>
                <c:pt idx="5">
                  <c:v>3.7199999999999997E-2</c:v>
                </c:pt>
              </c:numCache>
            </c:numRef>
          </c:val>
          <c:extLst>
            <c:ext xmlns:c16="http://schemas.microsoft.com/office/drawing/2014/chart" uri="{C3380CC4-5D6E-409C-BE32-E72D297353CC}">
              <c16:uniqueId val="{00000000-FA5C-9E42-848C-B3A32CD2BCF4}"/>
            </c:ext>
          </c:extLst>
        </c:ser>
        <c:dLbls>
          <c:showLegendKey val="0"/>
          <c:showVal val="0"/>
          <c:showCatName val="0"/>
          <c:showSerName val="0"/>
          <c:showPercent val="0"/>
          <c:showBubbleSize val="0"/>
        </c:dLbls>
        <c:gapWidth val="219"/>
        <c:overlap val="-27"/>
        <c:axId val="869854944"/>
        <c:axId val="877712320"/>
      </c:barChart>
      <c:catAx>
        <c:axId val="8698549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Helvetica" pitchFamily="2" charset="0"/>
                <a:ea typeface="+mn-ea"/>
                <a:cs typeface="+mn-cs"/>
              </a:defRPr>
            </a:pPr>
            <a:endParaRPr lang="en-US"/>
          </a:p>
        </c:txPr>
        <c:crossAx val="877712320"/>
        <c:crosses val="autoZero"/>
        <c:auto val="1"/>
        <c:lblAlgn val="ctr"/>
        <c:lblOffset val="100"/>
        <c:noMultiLvlLbl val="0"/>
      </c:catAx>
      <c:valAx>
        <c:axId val="87771232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6985494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Helvetica" pitchFamily="2"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Researcher Teacher Professor </c:v>
                </c:pt>
                <c:pt idx="1">
                  <c:v>Consultant Advisor Analyst</c:v>
                </c:pt>
                <c:pt idx="2">
                  <c:v>Internal Support Position</c:v>
                </c:pt>
                <c:pt idx="3">
                  <c:v>External Support Position</c:v>
                </c:pt>
                <c:pt idx="4">
                  <c:v>Other</c:v>
                </c:pt>
              </c:strCache>
            </c:strRef>
          </c:cat>
          <c:val>
            <c:numRef>
              <c:f>Sheet1!$B$2:$B$6</c:f>
              <c:numCache>
                <c:formatCode>0%</c:formatCode>
                <c:ptCount val="5"/>
                <c:pt idx="0">
                  <c:v>0.1023</c:v>
                </c:pt>
                <c:pt idx="1">
                  <c:v>0.52090000000000003</c:v>
                </c:pt>
                <c:pt idx="2">
                  <c:v>0.2419</c:v>
                </c:pt>
                <c:pt idx="3">
                  <c:v>0.1023</c:v>
                </c:pt>
                <c:pt idx="4">
                  <c:v>3.2599999999999997E-2</c:v>
                </c:pt>
              </c:numCache>
            </c:numRef>
          </c:val>
          <c:extLst>
            <c:ext xmlns:c16="http://schemas.microsoft.com/office/drawing/2014/chart" uri="{C3380CC4-5D6E-409C-BE32-E72D297353CC}">
              <c16:uniqueId val="{00000000-BE1A-774F-B6FC-576F4CD20799}"/>
            </c:ext>
          </c:extLst>
        </c:ser>
        <c:dLbls>
          <c:showLegendKey val="0"/>
          <c:showVal val="0"/>
          <c:showCatName val="0"/>
          <c:showSerName val="0"/>
          <c:showPercent val="0"/>
          <c:showBubbleSize val="0"/>
        </c:dLbls>
        <c:gapWidth val="219"/>
        <c:overlap val="-27"/>
        <c:axId val="1357403552"/>
        <c:axId val="896255360"/>
      </c:barChart>
      <c:catAx>
        <c:axId val="13574035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Helvetica" pitchFamily="2" charset="0"/>
                <a:ea typeface="+mn-ea"/>
                <a:cs typeface="+mn-cs"/>
              </a:defRPr>
            </a:pPr>
            <a:endParaRPr lang="en-US"/>
          </a:p>
        </c:txPr>
        <c:crossAx val="896255360"/>
        <c:crosses val="autoZero"/>
        <c:auto val="1"/>
        <c:lblAlgn val="ctr"/>
        <c:lblOffset val="100"/>
        <c:noMultiLvlLbl val="0"/>
      </c:catAx>
      <c:valAx>
        <c:axId val="89625536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35740355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Helvetica" pitchFamily="2"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Workplace Strategy Research</c:v>
                </c:pt>
                <c:pt idx="1">
                  <c:v>Architecture Design</c:v>
                </c:pt>
                <c:pt idx="2">
                  <c:v>Business Management</c:v>
                </c:pt>
                <c:pt idx="3">
                  <c:v>Change Management</c:v>
                </c:pt>
                <c:pt idx="4">
                  <c:v>Human Resources</c:v>
                </c:pt>
                <c:pt idx="5">
                  <c:v>Facility Managment Real Estate</c:v>
                </c:pt>
                <c:pt idx="6">
                  <c:v>Technology Digital Strategy</c:v>
                </c:pt>
                <c:pt idx="7">
                  <c:v>Sustainability</c:v>
                </c:pt>
                <c:pt idx="8">
                  <c:v>Wellbeing</c:v>
                </c:pt>
                <c:pt idx="9">
                  <c:v>Other</c:v>
                </c:pt>
              </c:strCache>
            </c:strRef>
          </c:cat>
          <c:val>
            <c:numRef>
              <c:f>Sheet1!$B$2:$B$11</c:f>
              <c:numCache>
                <c:formatCode>0%</c:formatCode>
                <c:ptCount val="10"/>
                <c:pt idx="0">
                  <c:v>0.307</c:v>
                </c:pt>
                <c:pt idx="1">
                  <c:v>6.5100000000000005E-2</c:v>
                </c:pt>
                <c:pt idx="2">
                  <c:v>5.5800000000000002E-2</c:v>
                </c:pt>
                <c:pt idx="3">
                  <c:v>5.5800000000000002E-2</c:v>
                </c:pt>
                <c:pt idx="4">
                  <c:v>4.7000000000000002E-3</c:v>
                </c:pt>
                <c:pt idx="5">
                  <c:v>0.29770000000000002</c:v>
                </c:pt>
                <c:pt idx="6">
                  <c:v>7.4399999999999994E-2</c:v>
                </c:pt>
                <c:pt idx="7">
                  <c:v>1.8599999999999998E-2</c:v>
                </c:pt>
                <c:pt idx="8">
                  <c:v>2.7900000000000001E-2</c:v>
                </c:pt>
                <c:pt idx="9">
                  <c:v>9.2999999999999999E-2</c:v>
                </c:pt>
              </c:numCache>
            </c:numRef>
          </c:val>
          <c:extLst>
            <c:ext xmlns:c16="http://schemas.microsoft.com/office/drawing/2014/chart" uri="{C3380CC4-5D6E-409C-BE32-E72D297353CC}">
              <c16:uniqueId val="{00000000-FC64-B046-9800-00C15D20FF87}"/>
            </c:ext>
          </c:extLst>
        </c:ser>
        <c:dLbls>
          <c:showLegendKey val="0"/>
          <c:showVal val="0"/>
          <c:showCatName val="0"/>
          <c:showSerName val="0"/>
          <c:showPercent val="0"/>
          <c:showBubbleSize val="0"/>
        </c:dLbls>
        <c:gapWidth val="219"/>
        <c:overlap val="-27"/>
        <c:axId val="1357403552"/>
        <c:axId val="896255360"/>
      </c:barChart>
      <c:catAx>
        <c:axId val="13574035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Helvetica" pitchFamily="2" charset="0"/>
                <a:ea typeface="+mn-ea"/>
                <a:cs typeface="+mn-cs"/>
              </a:defRPr>
            </a:pPr>
            <a:endParaRPr lang="en-US"/>
          </a:p>
        </c:txPr>
        <c:crossAx val="896255360"/>
        <c:crosses val="autoZero"/>
        <c:auto val="1"/>
        <c:lblAlgn val="ctr"/>
        <c:lblOffset val="100"/>
        <c:noMultiLvlLbl val="0"/>
      </c:catAx>
      <c:valAx>
        <c:axId val="89625536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35740355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0-10%</c:v>
                </c:pt>
                <c:pt idx="1">
                  <c:v>11-25%</c:v>
                </c:pt>
                <c:pt idx="2">
                  <c:v>26-50%</c:v>
                </c:pt>
                <c:pt idx="3">
                  <c:v>51-75%</c:v>
                </c:pt>
                <c:pt idx="4">
                  <c:v>76-100%</c:v>
                </c:pt>
              </c:strCache>
            </c:strRef>
          </c:cat>
          <c:val>
            <c:numRef>
              <c:f>Sheet1!$B$2:$B$6</c:f>
              <c:numCache>
                <c:formatCode>0%</c:formatCode>
                <c:ptCount val="5"/>
                <c:pt idx="0">
                  <c:v>3.5299999999999998E-2</c:v>
                </c:pt>
                <c:pt idx="1">
                  <c:v>0.1588</c:v>
                </c:pt>
                <c:pt idx="2">
                  <c:v>0.52349999999999997</c:v>
                </c:pt>
                <c:pt idx="3">
                  <c:v>0.24709999999999999</c:v>
                </c:pt>
                <c:pt idx="4">
                  <c:v>3.5299999999999998E-2</c:v>
                </c:pt>
              </c:numCache>
            </c:numRef>
          </c:val>
          <c:extLst>
            <c:ext xmlns:c16="http://schemas.microsoft.com/office/drawing/2014/chart" uri="{C3380CC4-5D6E-409C-BE32-E72D297353CC}">
              <c16:uniqueId val="{00000000-DB35-854F-8BB9-DD30577B8F87}"/>
            </c:ext>
          </c:extLst>
        </c:ser>
        <c:dLbls>
          <c:showLegendKey val="0"/>
          <c:showVal val="0"/>
          <c:showCatName val="0"/>
          <c:showSerName val="0"/>
          <c:showPercent val="0"/>
          <c:showBubbleSize val="0"/>
        </c:dLbls>
        <c:gapWidth val="219"/>
        <c:overlap val="-27"/>
        <c:axId val="519188016"/>
        <c:axId val="800851136"/>
      </c:barChart>
      <c:catAx>
        <c:axId val="5191880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Helvetica" pitchFamily="2" charset="0"/>
                <a:ea typeface="+mn-ea"/>
                <a:cs typeface="+mn-cs"/>
              </a:defRPr>
            </a:pPr>
            <a:endParaRPr lang="en-US"/>
          </a:p>
        </c:txPr>
        <c:crossAx val="800851136"/>
        <c:crosses val="autoZero"/>
        <c:auto val="1"/>
        <c:lblAlgn val="ctr"/>
        <c:lblOffset val="100"/>
        <c:noMultiLvlLbl val="0"/>
      </c:catAx>
      <c:valAx>
        <c:axId val="80085113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Helvetica" pitchFamily="2" charset="0"/>
                <a:ea typeface="+mn-ea"/>
                <a:cs typeface="+mn-cs"/>
              </a:defRPr>
            </a:pPr>
            <a:endParaRPr lang="en-US"/>
          </a:p>
        </c:txPr>
        <c:crossAx val="5191880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Facility manager responsibilities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Helvetica" pitchFamily="2"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Need to address complex interactions for high value, fast moving challenges</c:v>
                </c:pt>
                <c:pt idx="1">
                  <c:v>Support in-person scheduled meeting </c:v>
                </c:pt>
                <c:pt idx="2">
                  <c:v>Work on assignments where the need for serendipity and innovation are high</c:v>
                </c:pt>
                <c:pt idx="3">
                  <c:v>Need social interactions with peers and colleagues that they cannot fulfill online</c:v>
                </c:pt>
                <c:pt idx="4">
                  <c:v>Cannot work from home because they do not have a suitable environment</c:v>
                </c:pt>
                <c:pt idx="5">
                  <c:v>Need to access unique facilities and equipment that cant be provided at home</c:v>
                </c:pt>
                <c:pt idx="6">
                  <c:v>Seek unstructured mentoring, learning and knowledge sharing opportunities</c:v>
                </c:pt>
                <c:pt idx="7">
                  <c:v>Worry being out of the office will negatively impact their career/salary progression</c:v>
                </c:pt>
                <c:pt idx="8">
                  <c:v>Work on activities that are confidential, sensitive or governed by regulatory requirements</c:v>
                </c:pt>
                <c:pt idx="9">
                  <c:v>Host and present to customers</c:v>
                </c:pt>
                <c:pt idx="10">
                  <c:v>Need hands-on training or access to help desks</c:v>
                </c:pt>
                <c:pt idx="11">
                  <c:v>Do not want to work from home</c:v>
                </c:pt>
              </c:strCache>
            </c:strRef>
          </c:cat>
          <c:val>
            <c:numRef>
              <c:f>Sheet1!$B$2:$B$13</c:f>
              <c:numCache>
                <c:formatCode>0%</c:formatCode>
                <c:ptCount val="12"/>
                <c:pt idx="0">
                  <c:v>0.35339999999999999</c:v>
                </c:pt>
                <c:pt idx="1">
                  <c:v>6.2300000000000001E-2</c:v>
                </c:pt>
                <c:pt idx="2">
                  <c:v>0.30320000000000003</c:v>
                </c:pt>
                <c:pt idx="3">
                  <c:v>0.58809999999999996</c:v>
                </c:pt>
                <c:pt idx="4">
                  <c:v>0.35060000000000002</c:v>
                </c:pt>
                <c:pt idx="5">
                  <c:v>0.40610000000000002</c:v>
                </c:pt>
                <c:pt idx="6">
                  <c:v>0.20069999999999999</c:v>
                </c:pt>
                <c:pt idx="7">
                  <c:v>9.4799999999999995E-2</c:v>
                </c:pt>
                <c:pt idx="8">
                  <c:v>9.7699999999999995E-2</c:v>
                </c:pt>
                <c:pt idx="9">
                  <c:v>0.1154</c:v>
                </c:pt>
                <c:pt idx="10">
                  <c:v>2.1600000000000001E-2</c:v>
                </c:pt>
                <c:pt idx="11">
                  <c:v>0.12640000000000001</c:v>
                </c:pt>
              </c:numCache>
            </c:numRef>
          </c:val>
          <c:extLst>
            <c:ext xmlns:c16="http://schemas.microsoft.com/office/drawing/2014/chart" uri="{C3380CC4-5D6E-409C-BE32-E72D297353CC}">
              <c16:uniqueId val="{00000000-3E09-584D-92ED-8EF8F05FAF13}"/>
            </c:ext>
          </c:extLst>
        </c:ser>
        <c:dLbls>
          <c:showLegendKey val="0"/>
          <c:showVal val="0"/>
          <c:showCatName val="0"/>
          <c:showSerName val="0"/>
          <c:showPercent val="0"/>
          <c:showBubbleSize val="0"/>
        </c:dLbls>
        <c:gapWidth val="219"/>
        <c:overlap val="-27"/>
        <c:axId val="801203312"/>
        <c:axId val="800831280"/>
      </c:barChart>
      <c:catAx>
        <c:axId val="8012033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Helvetica" pitchFamily="2" charset="0"/>
                <a:ea typeface="+mn-ea"/>
                <a:cs typeface="+mn-cs"/>
              </a:defRPr>
            </a:pPr>
            <a:endParaRPr lang="en-US"/>
          </a:p>
        </c:txPr>
        <c:crossAx val="800831280"/>
        <c:crosses val="autoZero"/>
        <c:auto val="1"/>
        <c:lblAlgn val="ctr"/>
        <c:lblOffset val="100"/>
        <c:noMultiLvlLbl val="0"/>
      </c:catAx>
      <c:valAx>
        <c:axId val="80083128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Helvetica" pitchFamily="2" charset="0"/>
                <a:ea typeface="+mn-ea"/>
                <a:cs typeface="+mn-cs"/>
              </a:defRPr>
            </a:pPr>
            <a:endParaRPr lang="en-US"/>
          </a:p>
        </c:txPr>
        <c:crossAx val="80120331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Column2</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Helvetica" pitchFamily="2"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Social and professional isolation due to increased remote work</c:v>
                </c:pt>
                <c:pt idx="1">
                  <c:v>Concerns over infectious disease</c:v>
                </c:pt>
                <c:pt idx="2">
                  <c:v>Workplace distractions (auditory and visual)</c:v>
                </c:pt>
                <c:pt idx="3">
                  <c:v>Muscular-skeletal issues due to poor ergonomics </c:v>
                </c:pt>
                <c:pt idx="4">
                  <c:v>Aging of the workforce </c:v>
                </c:pt>
                <c:pt idx="5">
                  <c:v>Rise of chronic disease</c:v>
                </c:pt>
                <c:pt idx="6">
                  <c:v>Rise of healthcare costs</c:v>
                </c:pt>
                <c:pt idx="7">
                  <c:v>Stress and mental health issues, including burnout</c:v>
                </c:pt>
                <c:pt idx="8">
                  <c:v>Substance abuse issues</c:v>
                </c:pt>
                <c:pt idx="9">
                  <c:v>Insecurity (economic, food, housing)</c:v>
                </c:pt>
              </c:strCache>
            </c:strRef>
          </c:cat>
          <c:val>
            <c:numRef>
              <c:f>Sheet1!$B$2:$B$11</c:f>
              <c:numCache>
                <c:formatCode>0%</c:formatCode>
                <c:ptCount val="10"/>
                <c:pt idx="0">
                  <c:v>0.6512</c:v>
                </c:pt>
                <c:pt idx="1">
                  <c:v>0.36670000000000003</c:v>
                </c:pt>
                <c:pt idx="2">
                  <c:v>0.1565</c:v>
                </c:pt>
                <c:pt idx="3">
                  <c:v>0.27439999999999998</c:v>
                </c:pt>
                <c:pt idx="4">
                  <c:v>0.28599999999999998</c:v>
                </c:pt>
                <c:pt idx="5">
                  <c:v>3.7499999999999999E-2</c:v>
                </c:pt>
                <c:pt idx="6">
                  <c:v>0.1071</c:v>
                </c:pt>
                <c:pt idx="7">
                  <c:v>0.6744</c:v>
                </c:pt>
                <c:pt idx="8">
                  <c:v>2.3800000000000002E-2</c:v>
                </c:pt>
                <c:pt idx="9">
                  <c:v>0.3649</c:v>
                </c:pt>
              </c:numCache>
            </c:numRef>
          </c:val>
          <c:extLst>
            <c:ext xmlns:c16="http://schemas.microsoft.com/office/drawing/2014/chart" uri="{C3380CC4-5D6E-409C-BE32-E72D297353CC}">
              <c16:uniqueId val="{00000000-764D-6746-9220-55C17F1BCC2A}"/>
            </c:ext>
          </c:extLst>
        </c:ser>
        <c:dLbls>
          <c:showLegendKey val="0"/>
          <c:showVal val="0"/>
          <c:showCatName val="0"/>
          <c:showSerName val="0"/>
          <c:showPercent val="0"/>
          <c:showBubbleSize val="0"/>
        </c:dLbls>
        <c:gapWidth val="219"/>
        <c:overlap val="-27"/>
        <c:axId val="2123712319"/>
        <c:axId val="2123632943"/>
      </c:barChart>
      <c:catAx>
        <c:axId val="212371231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Helvetica" pitchFamily="2" charset="0"/>
                <a:ea typeface="+mn-ea"/>
                <a:cs typeface="+mn-cs"/>
              </a:defRPr>
            </a:pPr>
            <a:endParaRPr lang="en-US"/>
          </a:p>
        </c:txPr>
        <c:crossAx val="2123632943"/>
        <c:crosses val="autoZero"/>
        <c:auto val="1"/>
        <c:lblAlgn val="ctr"/>
        <c:lblOffset val="100"/>
        <c:noMultiLvlLbl val="0"/>
      </c:catAx>
      <c:valAx>
        <c:axId val="2123632943"/>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Helvetica" pitchFamily="2" charset="0"/>
                <a:ea typeface="+mn-ea"/>
                <a:cs typeface="+mn-cs"/>
              </a:defRPr>
            </a:pPr>
            <a:endParaRPr lang="en-US"/>
          </a:p>
        </c:txPr>
        <c:crossAx val="212371231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Organizational responsibility</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Helvetica" pitchFamily="2"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HR</c:v>
                </c:pt>
                <c:pt idx="1">
                  <c:v>Real Estate</c:v>
                </c:pt>
                <c:pt idx="2">
                  <c:v>Workplace management</c:v>
                </c:pt>
                <c:pt idx="3">
                  <c:v>Facilities Management</c:v>
                </c:pt>
                <c:pt idx="4">
                  <c:v>IT</c:v>
                </c:pt>
                <c:pt idx="5">
                  <c:v>Finance</c:v>
                </c:pt>
                <c:pt idx="6">
                  <c:v>Brand Marketing</c:v>
                </c:pt>
                <c:pt idx="7">
                  <c:v>Sustainability</c:v>
                </c:pt>
                <c:pt idx="8">
                  <c:v>Organizational design</c:v>
                </c:pt>
                <c:pt idx="9">
                  <c:v>Risk management </c:v>
                </c:pt>
                <c:pt idx="10">
                  <c:v>CEO-Office Business Management</c:v>
                </c:pt>
                <c:pt idx="11">
                  <c:v>Other</c:v>
                </c:pt>
              </c:strCache>
            </c:strRef>
          </c:cat>
          <c:val>
            <c:numRef>
              <c:f>Sheet1!$B$2:$B$13</c:f>
              <c:numCache>
                <c:formatCode>0%</c:formatCode>
                <c:ptCount val="12"/>
                <c:pt idx="0">
                  <c:v>0.61980000000000002</c:v>
                </c:pt>
                <c:pt idx="1">
                  <c:v>0.25950000000000001</c:v>
                </c:pt>
                <c:pt idx="2">
                  <c:v>0.45169999999999999</c:v>
                </c:pt>
                <c:pt idx="3">
                  <c:v>0.32200000000000001</c:v>
                </c:pt>
                <c:pt idx="4">
                  <c:v>0.1676</c:v>
                </c:pt>
                <c:pt idx="5">
                  <c:v>1.9900000000000001E-2</c:v>
                </c:pt>
                <c:pt idx="6">
                  <c:v>1.9400000000000001E-2</c:v>
                </c:pt>
                <c:pt idx="7">
                  <c:v>0.1013</c:v>
                </c:pt>
                <c:pt idx="8">
                  <c:v>0.22819999999999999</c:v>
                </c:pt>
                <c:pt idx="9">
                  <c:v>5.16E-2</c:v>
                </c:pt>
                <c:pt idx="10">
                  <c:v>0.47820000000000001</c:v>
                </c:pt>
                <c:pt idx="11">
                  <c:v>3.0800000000000001E-2</c:v>
                </c:pt>
              </c:numCache>
            </c:numRef>
          </c:val>
          <c:extLst>
            <c:ext xmlns:c16="http://schemas.microsoft.com/office/drawing/2014/chart" uri="{C3380CC4-5D6E-409C-BE32-E72D297353CC}">
              <c16:uniqueId val="{00000000-DDF5-F642-805A-3CFD03FEE23A}"/>
            </c:ext>
          </c:extLst>
        </c:ser>
        <c:dLbls>
          <c:showLegendKey val="0"/>
          <c:showVal val="0"/>
          <c:showCatName val="0"/>
          <c:showSerName val="0"/>
          <c:showPercent val="0"/>
          <c:showBubbleSize val="0"/>
        </c:dLbls>
        <c:gapWidth val="219"/>
        <c:overlap val="-27"/>
        <c:axId val="801203312"/>
        <c:axId val="800831280"/>
      </c:barChart>
      <c:catAx>
        <c:axId val="8012033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Helvetica" pitchFamily="2" charset="0"/>
                <a:ea typeface="+mn-ea"/>
                <a:cs typeface="+mn-cs"/>
              </a:defRPr>
            </a:pPr>
            <a:endParaRPr lang="en-US"/>
          </a:p>
        </c:txPr>
        <c:crossAx val="800831280"/>
        <c:crosses val="autoZero"/>
        <c:auto val="1"/>
        <c:lblAlgn val="ctr"/>
        <c:lblOffset val="100"/>
        <c:noMultiLvlLbl val="0"/>
      </c:catAx>
      <c:valAx>
        <c:axId val="80083128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Helvetica" pitchFamily="2" charset="0"/>
                <a:ea typeface="+mn-ea"/>
                <a:cs typeface="+mn-cs"/>
              </a:defRPr>
            </a:pPr>
            <a:endParaRPr lang="en-US"/>
          </a:p>
        </c:txPr>
        <c:crossAx val="80120331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0.16223</cdr:x>
      <cdr:y>0</cdr:y>
    </cdr:from>
    <cdr:to>
      <cdr:x>0.30703</cdr:x>
      <cdr:y>0.20523</cdr:y>
    </cdr:to>
    <cdr:sp macro="" textlink="">
      <cdr:nvSpPr>
        <cdr:cNvPr id="3" name="TextBox 2">
          <a:extLst xmlns:a="http://schemas.openxmlformats.org/drawingml/2006/main">
            <a:ext uri="{FF2B5EF4-FFF2-40B4-BE49-F238E27FC236}">
              <a16:creationId xmlns:a16="http://schemas.microsoft.com/office/drawing/2014/main" id="{FE6C483A-253B-5047-B747-4296F1535000}"/>
            </a:ext>
          </a:extLst>
        </cdr:cNvPr>
        <cdr:cNvSpPr txBox="1"/>
      </cdr:nvSpPr>
      <cdr:spPr>
        <a:xfrm xmlns:a="http://schemas.openxmlformats.org/drawingml/2006/main">
          <a:off x="816980" y="-57854"/>
          <a:ext cx="729205" cy="38198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da-DK" sz="110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2EAF627-6052-EF47-9194-F6CE3813840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E1A935E3-2D92-1C4A-9526-92DE127E40A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3CA937E-A050-CB40-8C02-E8F3539F3055}" type="datetimeFigureOut">
              <a:rPr lang="en-US" smtClean="0"/>
              <a:t>9/10/2020</a:t>
            </a:fld>
            <a:endParaRPr lang="en-US"/>
          </a:p>
        </p:txBody>
      </p:sp>
      <p:sp>
        <p:nvSpPr>
          <p:cNvPr id="4" name="Footer Placeholder 3">
            <a:extLst>
              <a:ext uri="{FF2B5EF4-FFF2-40B4-BE49-F238E27FC236}">
                <a16:creationId xmlns:a16="http://schemas.microsoft.com/office/drawing/2014/main" id="{7F8CA866-8A89-8A42-A919-A7BD18C2A0C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E2BD9E6F-EA54-2642-AF60-DDCFB53AD28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DADE9BD-C562-914E-AE4A-884A986E7F8F}" type="slidenum">
              <a:rPr lang="en-US" smtClean="0"/>
              <a:t>‹#›</a:t>
            </a:fld>
            <a:endParaRPr lang="en-US"/>
          </a:p>
        </p:txBody>
      </p:sp>
    </p:spTree>
    <p:extLst>
      <p:ext uri="{BB962C8B-B14F-4D97-AF65-F5344CB8AC3E}">
        <p14:creationId xmlns:p14="http://schemas.microsoft.com/office/powerpoint/2010/main" val="21193361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B2C41A5-681A-634D-B217-52BCDC34AFB5}" type="datetimeFigureOut">
              <a:rPr lang="en-US" smtClean="0"/>
              <a:t>9/10/2020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6916494-49EC-984C-8A52-5C44AC0D089F}" type="slidenum">
              <a:rPr lang="en-US" smtClean="0"/>
              <a:t>‹#›</a:t>
            </a:fld>
            <a:endParaRPr lang="en-US"/>
          </a:p>
        </p:txBody>
      </p:sp>
    </p:spTree>
    <p:extLst>
      <p:ext uri="{BB962C8B-B14F-4D97-AF65-F5344CB8AC3E}">
        <p14:creationId xmlns:p14="http://schemas.microsoft.com/office/powerpoint/2010/main" val="37326953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6916494-49EC-984C-8A52-5C44AC0D089F}" type="slidenum">
              <a:rPr lang="en-US" smtClean="0"/>
              <a:t>1</a:t>
            </a:fld>
            <a:endParaRPr lang="en-US" dirty="0"/>
          </a:p>
        </p:txBody>
      </p:sp>
    </p:spTree>
    <p:extLst>
      <p:ext uri="{BB962C8B-B14F-4D97-AF65-F5344CB8AC3E}">
        <p14:creationId xmlns:p14="http://schemas.microsoft.com/office/powerpoint/2010/main" val="24684451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962CF62-67AD-4803-B587-FA6DDB6A938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886474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b="1" dirty="0"/>
              <a:t>Purpose: </a:t>
            </a:r>
          </a:p>
          <a:p>
            <a:r>
              <a:rPr lang="en-GB" dirty="0"/>
              <a:t>Real-time Delphi study </a:t>
            </a:r>
            <a:r>
              <a:rPr lang="en-GB" b="1" dirty="0"/>
              <a:t>obtains a spectrum of diverse external expert perspectives </a:t>
            </a:r>
            <a:r>
              <a:rPr lang="en-GB" dirty="0"/>
              <a:t>on key questions and assumptions to develop </a:t>
            </a:r>
            <a:r>
              <a:rPr lang="en-GB" b="1" dirty="0"/>
              <a:t>an objective, consensus </a:t>
            </a:r>
            <a:r>
              <a:rPr lang="en-GB" dirty="0"/>
              <a:t>view of the future in highly uncertain times. It is a </a:t>
            </a:r>
            <a:r>
              <a:rPr lang="en-US" dirty="0"/>
              <a:t>method designed for strategic foresight when quantitative forecasting methods fail.</a:t>
            </a:r>
          </a:p>
          <a:p>
            <a:r>
              <a:rPr lang="en-GB" dirty="0"/>
              <a:t>It is a structured foresight method that enables organizations to deal with complex topics with a high degree of uncertainty.</a:t>
            </a:r>
            <a:r>
              <a:rPr lang="en-US" dirty="0"/>
              <a:t> The real-time Delphi </a:t>
            </a:r>
            <a:r>
              <a:rPr lang="en-US" b="1" dirty="0"/>
              <a:t>facilitates dialogue between geographically separated experts </a:t>
            </a:r>
            <a:r>
              <a:rPr lang="en-US" dirty="0"/>
              <a:t>to​ exploit collective intelligence​</a:t>
            </a:r>
            <a:r>
              <a:rPr lang="en-GB" dirty="0"/>
              <a:t>.</a:t>
            </a:r>
          </a:p>
          <a:p>
            <a:endParaRPr lang="en-GB" dirty="0"/>
          </a:p>
          <a:p>
            <a:pPr marL="0" indent="0">
              <a:buNone/>
            </a:pPr>
            <a:r>
              <a:rPr lang="en-GB" b="1" dirty="0"/>
              <a:t>Outcome:  </a:t>
            </a:r>
          </a:p>
          <a:p>
            <a:r>
              <a:rPr lang="en-GB" dirty="0"/>
              <a:t>Curated insights from the industry’s leading experts on NWOW post COVID-19 pandemic. </a:t>
            </a:r>
          </a:p>
          <a:p>
            <a:r>
              <a:rPr lang="en-GB" dirty="0"/>
              <a:t>Sponsors would receive raw data so that they can track how discussions and consensus views emerged.</a:t>
            </a:r>
          </a:p>
          <a:p>
            <a:endParaRPr lang="en-US" dirty="0"/>
          </a:p>
        </p:txBody>
      </p:sp>
      <p:sp>
        <p:nvSpPr>
          <p:cNvPr id="4" name="Slide Number Placeholder 3"/>
          <p:cNvSpPr>
            <a:spLocks noGrp="1"/>
          </p:cNvSpPr>
          <p:nvPr>
            <p:ph type="sldNum" sz="quarter" idx="5"/>
          </p:nvPr>
        </p:nvSpPr>
        <p:spPr/>
        <p:txBody>
          <a:bodyPr/>
          <a:lstStyle/>
          <a:p>
            <a:fld id="{36916494-49EC-984C-8A52-5C44AC0D089F}" type="slidenum">
              <a:rPr lang="en-US" smtClean="0"/>
              <a:t>9</a:t>
            </a:fld>
            <a:endParaRPr lang="en-US" dirty="0"/>
          </a:p>
        </p:txBody>
      </p:sp>
    </p:spTree>
    <p:extLst>
      <p:ext uri="{BB962C8B-B14F-4D97-AF65-F5344CB8AC3E}">
        <p14:creationId xmlns:p14="http://schemas.microsoft.com/office/powerpoint/2010/main" val="7186081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b="1" dirty="0"/>
              <a:t>Purpose: </a:t>
            </a:r>
          </a:p>
          <a:p>
            <a:r>
              <a:rPr lang="en-GB" dirty="0"/>
              <a:t>Real-time Delphi study </a:t>
            </a:r>
            <a:r>
              <a:rPr lang="en-GB" b="1" dirty="0"/>
              <a:t>obtains a spectrum of diverse external expert perspectives </a:t>
            </a:r>
            <a:r>
              <a:rPr lang="en-GB" dirty="0"/>
              <a:t>on key questions and assumptions to develop </a:t>
            </a:r>
            <a:r>
              <a:rPr lang="en-GB" b="1" dirty="0"/>
              <a:t>an objective, consensus </a:t>
            </a:r>
            <a:r>
              <a:rPr lang="en-GB" dirty="0"/>
              <a:t>view of the future in highly uncertain times. It is a </a:t>
            </a:r>
            <a:r>
              <a:rPr lang="en-US" dirty="0"/>
              <a:t>method designed for strategic foresight when quantitative forecasting methods fail.</a:t>
            </a:r>
          </a:p>
          <a:p>
            <a:r>
              <a:rPr lang="en-GB" dirty="0"/>
              <a:t>It is a structured foresight method that enables organizations to deal with complex topics with a high degree of uncertainty.</a:t>
            </a:r>
            <a:r>
              <a:rPr lang="en-US" dirty="0"/>
              <a:t> The real-time Delphi </a:t>
            </a:r>
            <a:r>
              <a:rPr lang="en-US" b="1" dirty="0"/>
              <a:t>facilitates dialogue between geographically separated experts </a:t>
            </a:r>
            <a:r>
              <a:rPr lang="en-US" dirty="0"/>
              <a:t>to​ exploit collective intelligence​</a:t>
            </a:r>
            <a:r>
              <a:rPr lang="en-GB" dirty="0"/>
              <a:t>.</a:t>
            </a:r>
          </a:p>
          <a:p>
            <a:endParaRPr lang="en-GB" dirty="0"/>
          </a:p>
          <a:p>
            <a:pPr marL="0" indent="0">
              <a:buNone/>
            </a:pPr>
            <a:r>
              <a:rPr lang="en-GB" b="1" dirty="0"/>
              <a:t>Outcome:  </a:t>
            </a:r>
          </a:p>
          <a:p>
            <a:r>
              <a:rPr lang="en-GB" dirty="0"/>
              <a:t>Curated insights from the industry’s leading experts on NWOW post COVID-19 pandemic. </a:t>
            </a:r>
          </a:p>
          <a:p>
            <a:r>
              <a:rPr lang="en-GB" dirty="0"/>
              <a:t>Sponsors would receive raw data so that they can track how discussions and consensus views emerged.</a:t>
            </a:r>
          </a:p>
          <a:p>
            <a:endParaRPr lang="en-US" dirty="0"/>
          </a:p>
        </p:txBody>
      </p:sp>
      <p:sp>
        <p:nvSpPr>
          <p:cNvPr id="4" name="Slide Number Placeholder 3"/>
          <p:cNvSpPr>
            <a:spLocks noGrp="1"/>
          </p:cNvSpPr>
          <p:nvPr>
            <p:ph type="sldNum" sz="quarter" idx="5"/>
          </p:nvPr>
        </p:nvSpPr>
        <p:spPr/>
        <p:txBody>
          <a:bodyPr/>
          <a:lstStyle/>
          <a:p>
            <a:fld id="{36916494-49EC-984C-8A52-5C44AC0D089F}" type="slidenum">
              <a:rPr lang="en-US" smtClean="0"/>
              <a:t>10</a:t>
            </a:fld>
            <a:endParaRPr lang="en-US" dirty="0"/>
          </a:p>
        </p:txBody>
      </p:sp>
    </p:spTree>
    <p:extLst>
      <p:ext uri="{BB962C8B-B14F-4D97-AF65-F5344CB8AC3E}">
        <p14:creationId xmlns:p14="http://schemas.microsoft.com/office/powerpoint/2010/main" val="23574311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Aft>
                <a:spcPts val="1000"/>
              </a:spcAft>
              <a:buNone/>
            </a:pPr>
            <a:r>
              <a:rPr lang="en-US" sz="1200" spc="0"/>
              <a:t>660 were invited to participate</a:t>
            </a:r>
          </a:p>
          <a:p>
            <a:r>
              <a:rPr lang="en-GB" sz="1200" kern="1200">
                <a:solidFill>
                  <a:schemeClr val="tx1"/>
                </a:solidFill>
                <a:effectLst/>
                <a:latin typeface="+mn-lt"/>
                <a:ea typeface="+mn-ea"/>
                <a:cs typeface="+mn-cs"/>
              </a:rPr>
              <a:t>248 or 38% participated in the survey, and 155 or 23%</a:t>
            </a:r>
          </a:p>
          <a:p>
            <a:r>
              <a:rPr lang="en-GB" sz="1200" kern="1200">
                <a:solidFill>
                  <a:schemeClr val="tx1"/>
                </a:solidFill>
                <a:effectLst/>
                <a:latin typeface="+mn-lt"/>
                <a:ea typeface="+mn-ea"/>
                <a:cs typeface="+mn-cs"/>
              </a:rPr>
              <a:t>completed the survey.</a:t>
            </a:r>
          </a:p>
          <a:p>
            <a:pPr marL="0" indent="0">
              <a:spcAft>
                <a:spcPts val="1000"/>
              </a:spcAft>
              <a:buNone/>
            </a:pPr>
            <a:endParaRPr lang="en-US" sz="1200" spc="0"/>
          </a:p>
          <a:p>
            <a:pPr marL="0" indent="0">
              <a:spcAft>
                <a:spcPts val="1000"/>
              </a:spcAft>
              <a:buNone/>
            </a:pPr>
            <a:endParaRPr lang="en-US" sz="1200" spc="0"/>
          </a:p>
          <a:p>
            <a:pPr marL="0" indent="0">
              <a:spcAft>
                <a:spcPts val="1000"/>
              </a:spcAft>
              <a:buNone/>
            </a:pPr>
            <a:r>
              <a:rPr lang="en-US" sz="1200" spc="0"/>
              <a:t>A vital element of the real-time Delphi is the makeup and the collaboration of the SME panel. The following section outlines the demographic composition of the SME panel. The subsequent three pages provide in-depth statistics describing the SME panel as well as examples of the organizations they represent.</a:t>
            </a:r>
          </a:p>
          <a:p>
            <a:pPr marL="0" indent="0">
              <a:spcAft>
                <a:spcPts val="1000"/>
              </a:spcAft>
              <a:buNone/>
            </a:pPr>
            <a:r>
              <a:rPr lang="en-US" sz="1200" b="1" spc="0"/>
              <a:t>Age: </a:t>
            </a:r>
            <a:r>
              <a:rPr lang="en-US" sz="1200" spc="0"/>
              <a:t>Given the focus on SME's, the survey methodology focuses on participants with 10+ years of work experience. As a result, 33% of respondents are 41-50 years old, and 30% are 51-60 years old.</a:t>
            </a:r>
            <a:endParaRPr lang="en-US" sz="1200" b="1" spc="0"/>
          </a:p>
          <a:p>
            <a:pPr marL="0" indent="0">
              <a:spcAft>
                <a:spcPts val="1000"/>
              </a:spcAft>
              <a:buNone/>
            </a:pPr>
            <a:r>
              <a:rPr lang="en-US" sz="1200" b="1" spc="0"/>
              <a:t>Gender: </a:t>
            </a:r>
            <a:r>
              <a:rPr lang="en-US" sz="1200" spc="0"/>
              <a:t>The SME panel skews male (56%) over female (43%). The remaining 1% preferred not to say.</a:t>
            </a:r>
            <a:endParaRPr lang="en-US" sz="1200" b="1" spc="0"/>
          </a:p>
          <a:p>
            <a:pPr marL="0" indent="0">
              <a:spcAft>
                <a:spcPts val="1000"/>
              </a:spcAft>
              <a:buNone/>
            </a:pPr>
            <a:r>
              <a:rPr lang="en-US" sz="1200" b="1" spc="0"/>
              <a:t>Regional composition</a:t>
            </a:r>
            <a:r>
              <a:rPr lang="en-US" sz="1200" spc="0"/>
              <a:t>: The panel composition is predominately North American (57%) and European (29%), though panelists from Asia (7%), Oceania (2%), Africa (2%), and Latin America (1%) are also represented</a:t>
            </a:r>
          </a:p>
          <a:p>
            <a:pPr marL="0" indent="0">
              <a:spcAft>
                <a:spcPts val="1000"/>
              </a:spcAft>
              <a:buNone/>
            </a:pPr>
            <a:r>
              <a:rPr lang="en-US" sz="1200" b="1" spc="0"/>
              <a:t>Educational background: </a:t>
            </a:r>
            <a:r>
              <a:rPr lang="en-US" sz="1200" spc="0"/>
              <a:t>63% of respondents had a Master's Degree or more. </a:t>
            </a:r>
            <a:endParaRPr lang="en-US" sz="1200" b="1" spc="0"/>
          </a:p>
          <a:p>
            <a:pPr marL="0" indent="0">
              <a:spcAft>
                <a:spcPts val="1000"/>
              </a:spcAft>
              <a:buNone/>
            </a:pPr>
            <a:r>
              <a:rPr lang="en-US" sz="1200" b="1" spc="0"/>
              <a:t>Professional background: </a:t>
            </a:r>
            <a:r>
              <a:rPr lang="en-US" sz="1200" spc="0"/>
              <a:t>IFMA's Communities of Practices attempted to create an SME panel with diverse professional experiences consisting of academics, advisors, internal support functions, and external support functions (e.g., service providers). While there were representatives from all the aforementioned professional backgrounds, consultants provided the majority of the SME panel, followed by persons working in internal functions.</a:t>
            </a:r>
          </a:p>
          <a:p>
            <a:pPr marL="0" indent="0">
              <a:spcAft>
                <a:spcPts val="1000"/>
              </a:spcAft>
              <a:buNone/>
            </a:pPr>
            <a:r>
              <a:rPr lang="en-US" sz="1200" b="1" spc="0"/>
              <a:t>Discipline/area of practice: </a:t>
            </a:r>
            <a:r>
              <a:rPr lang="en-US" sz="1200" spc="0"/>
              <a:t>IFMA's Communities of Practices invited participants from diverse fields of practice, including Workplace Strategy, Architecture, Design, Business Management, Change Management, Human Resources, Facility Management, Corporate Real Estate, Technology, Sustainability, Wellbeing, etc. 31% of the SME panel work in workplace strategy followed by 30% that worked within the Facility Management and Corporate Real Estate space. </a:t>
            </a:r>
          </a:p>
          <a:p>
            <a:endParaRPr lang="en-US"/>
          </a:p>
        </p:txBody>
      </p:sp>
      <p:sp>
        <p:nvSpPr>
          <p:cNvPr id="4" name="Slide Number Placeholder 3"/>
          <p:cNvSpPr>
            <a:spLocks noGrp="1"/>
          </p:cNvSpPr>
          <p:nvPr>
            <p:ph type="sldNum" sz="quarter" idx="5"/>
          </p:nvPr>
        </p:nvSpPr>
        <p:spPr/>
        <p:txBody>
          <a:bodyPr/>
          <a:lstStyle/>
          <a:p>
            <a:fld id="{36916494-49EC-984C-8A52-5C44AC0D089F}" type="slidenum">
              <a:rPr lang="en-US" smtClean="0"/>
              <a:t>16</a:t>
            </a:fld>
            <a:endParaRPr lang="en-US"/>
          </a:p>
        </p:txBody>
      </p:sp>
    </p:spTree>
    <p:extLst>
      <p:ext uri="{BB962C8B-B14F-4D97-AF65-F5344CB8AC3E}">
        <p14:creationId xmlns:p14="http://schemas.microsoft.com/office/powerpoint/2010/main" val="491846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Aft>
                <a:spcPts val="1000"/>
              </a:spcAft>
              <a:buNone/>
            </a:pPr>
            <a:r>
              <a:rPr lang="en-US" sz="1200" spc="0"/>
              <a:t>660 were invited to participate</a:t>
            </a:r>
          </a:p>
          <a:p>
            <a:r>
              <a:rPr lang="en-GB" sz="1200" kern="1200">
                <a:solidFill>
                  <a:schemeClr val="tx1"/>
                </a:solidFill>
                <a:effectLst/>
                <a:latin typeface="+mn-lt"/>
                <a:ea typeface="+mn-ea"/>
                <a:cs typeface="+mn-cs"/>
              </a:rPr>
              <a:t>248 or 38% participated in the survey, and 155 or 23%</a:t>
            </a:r>
          </a:p>
          <a:p>
            <a:r>
              <a:rPr lang="en-GB" sz="1200" kern="1200">
                <a:solidFill>
                  <a:schemeClr val="tx1"/>
                </a:solidFill>
                <a:effectLst/>
                <a:latin typeface="+mn-lt"/>
                <a:ea typeface="+mn-ea"/>
                <a:cs typeface="+mn-cs"/>
              </a:rPr>
              <a:t>completed the survey.</a:t>
            </a:r>
          </a:p>
          <a:p>
            <a:pPr marL="0" indent="0">
              <a:spcAft>
                <a:spcPts val="1000"/>
              </a:spcAft>
              <a:buNone/>
            </a:pPr>
            <a:endParaRPr lang="en-US" sz="1200" spc="0"/>
          </a:p>
          <a:p>
            <a:pPr marL="0" indent="0">
              <a:spcAft>
                <a:spcPts val="1000"/>
              </a:spcAft>
              <a:buNone/>
            </a:pPr>
            <a:r>
              <a:rPr lang="en-US" sz="1200" spc="0"/>
              <a:t>A vital element of the real-time Delphi is the makeup and the collaboration of the SME panel. The following section outlines the demographic composition of the SME panel. The subsequent three pages provide in-depth statistics describing the SME panel as well as examples of the organizations they represent.</a:t>
            </a:r>
          </a:p>
          <a:p>
            <a:pPr marL="0" indent="0">
              <a:spcAft>
                <a:spcPts val="1000"/>
              </a:spcAft>
              <a:buNone/>
            </a:pPr>
            <a:r>
              <a:rPr lang="en-US" sz="1200" b="1" spc="0"/>
              <a:t>Age: </a:t>
            </a:r>
            <a:r>
              <a:rPr lang="en-US" sz="1200" spc="0"/>
              <a:t>Given the focus on SME's, the survey methodology focuses on participants with 10+ years of work experience. As a result, 33% of respondents are 41-50 years old, and 30% are 51-60 years old.</a:t>
            </a:r>
            <a:endParaRPr lang="en-US" sz="1200" b="1" spc="0"/>
          </a:p>
          <a:p>
            <a:pPr marL="0" indent="0">
              <a:spcAft>
                <a:spcPts val="1000"/>
              </a:spcAft>
              <a:buNone/>
            </a:pPr>
            <a:r>
              <a:rPr lang="en-US" sz="1200" b="1" spc="0"/>
              <a:t>Gender: </a:t>
            </a:r>
            <a:r>
              <a:rPr lang="en-US" sz="1200" spc="0"/>
              <a:t>The SME panel skews male (56%) over female (43%). The remaining 1% preferred not to say.</a:t>
            </a:r>
            <a:endParaRPr lang="en-US" sz="1200" b="1" spc="0"/>
          </a:p>
          <a:p>
            <a:pPr marL="0" indent="0">
              <a:spcAft>
                <a:spcPts val="1000"/>
              </a:spcAft>
              <a:buNone/>
            </a:pPr>
            <a:r>
              <a:rPr lang="en-US" sz="1200" b="1" spc="0"/>
              <a:t>Regional composition</a:t>
            </a:r>
            <a:r>
              <a:rPr lang="en-US" sz="1200" spc="0"/>
              <a:t>: The panel composition is predominately North American (57%) and European (29%), though panelists from Asia (7%), Oceania (2%), Africa (2%), and Latin America (1%) are also represented</a:t>
            </a:r>
          </a:p>
          <a:p>
            <a:pPr marL="0" indent="0">
              <a:spcAft>
                <a:spcPts val="1000"/>
              </a:spcAft>
              <a:buNone/>
            </a:pPr>
            <a:r>
              <a:rPr lang="en-US" sz="1200" b="1" spc="0"/>
              <a:t>Educational background: </a:t>
            </a:r>
            <a:r>
              <a:rPr lang="en-US" sz="1200" spc="0"/>
              <a:t>63% of respondents had a Master's Degree or more. </a:t>
            </a:r>
            <a:endParaRPr lang="en-US" sz="1200" b="1" spc="0"/>
          </a:p>
          <a:p>
            <a:pPr marL="0" indent="0">
              <a:spcAft>
                <a:spcPts val="1000"/>
              </a:spcAft>
              <a:buNone/>
            </a:pPr>
            <a:r>
              <a:rPr lang="en-US" sz="1200" b="1" spc="0"/>
              <a:t>Professional background: </a:t>
            </a:r>
            <a:r>
              <a:rPr lang="en-US" sz="1200" spc="0"/>
              <a:t>IFMA's Communities of Practices attempted to create an SME panel with diverse professional experiences consisting of academics, advisors, internal support functions, and external support functions (e.g., service providers). While there were representatives from all the aforementioned professional backgrounds, consultants provided the majority of the SME panel, followed by persons working in internal functions.</a:t>
            </a:r>
          </a:p>
          <a:p>
            <a:pPr marL="0" indent="0">
              <a:spcAft>
                <a:spcPts val="1000"/>
              </a:spcAft>
              <a:buNone/>
            </a:pPr>
            <a:r>
              <a:rPr lang="en-US" sz="1200" b="1" spc="0"/>
              <a:t>Discipline/area of practice: </a:t>
            </a:r>
            <a:r>
              <a:rPr lang="en-US" sz="1200" spc="0"/>
              <a:t>IFMA's Communities of Practices invited participants from diverse fields of practice, including Workplace Strategy, Architecture, Design, Business Management, Change Management, Human Resources, Facility Management, Corporate Real Estate, Technology, Sustainability, Wellbeing, etc. 31% of the SME panel work in workplace strategy followed by 30% that worked within the Facility Management and Corporate Real Estate space. </a:t>
            </a:r>
          </a:p>
          <a:p>
            <a:endParaRPr lang="en-US"/>
          </a:p>
        </p:txBody>
      </p:sp>
      <p:sp>
        <p:nvSpPr>
          <p:cNvPr id="4" name="Slide Number Placeholder 3"/>
          <p:cNvSpPr>
            <a:spLocks noGrp="1"/>
          </p:cNvSpPr>
          <p:nvPr>
            <p:ph type="sldNum" sz="quarter" idx="5"/>
          </p:nvPr>
        </p:nvSpPr>
        <p:spPr/>
        <p:txBody>
          <a:bodyPr/>
          <a:lstStyle/>
          <a:p>
            <a:fld id="{36916494-49EC-984C-8A52-5C44AC0D089F}" type="slidenum">
              <a:rPr lang="en-US" smtClean="0"/>
              <a:t>17</a:t>
            </a:fld>
            <a:endParaRPr lang="en-US"/>
          </a:p>
        </p:txBody>
      </p:sp>
    </p:spTree>
    <p:extLst>
      <p:ext uri="{BB962C8B-B14F-4D97-AF65-F5344CB8AC3E}">
        <p14:creationId xmlns:p14="http://schemas.microsoft.com/office/powerpoint/2010/main" val="40248548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6916494-49EC-984C-8A52-5C44AC0D089F}" type="slidenum">
              <a:rPr lang="en-US" smtClean="0"/>
              <a:t>33</a:t>
            </a:fld>
            <a:endParaRPr lang="en-US"/>
          </a:p>
        </p:txBody>
      </p:sp>
    </p:spTree>
    <p:extLst>
      <p:ext uri="{BB962C8B-B14F-4D97-AF65-F5344CB8AC3E}">
        <p14:creationId xmlns:p14="http://schemas.microsoft.com/office/powerpoint/2010/main" val="23097000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BFDE0F-5BDA-A44C-BDE1-315EE97F1B85}" type="slidenum">
              <a:rPr kumimoji="0" lang="da-DK"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da-DK"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826395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962CF62-67AD-4803-B587-FA6DDB6A938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385224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E757B2-ABE6-B149-99D0-FFCFF2A34CDB}"/>
              </a:ext>
            </a:extLst>
          </p:cNvPr>
          <p:cNvSpPr>
            <a:spLocks noGrp="1"/>
          </p:cNvSpPr>
          <p:nvPr>
            <p:ph type="ctrTitle" hasCustomPrompt="1"/>
          </p:nvPr>
        </p:nvSpPr>
        <p:spPr>
          <a:xfrm>
            <a:off x="1524000" y="1122363"/>
            <a:ext cx="9144000" cy="2387600"/>
          </a:xfrm>
        </p:spPr>
        <p:txBody>
          <a:bodyPr anchor="b"/>
          <a:lstStyle>
            <a:lvl1pPr algn="l">
              <a:defRPr sz="6000"/>
            </a:lvl1pPr>
          </a:lstStyle>
          <a:p>
            <a:r>
              <a:rPr lang="en-GB" dirty="0"/>
              <a:t>CLICK TO EDIT MASTER TITLE STYLE</a:t>
            </a:r>
            <a:endParaRPr lang="da-DK" dirty="0"/>
          </a:p>
        </p:txBody>
      </p:sp>
      <p:sp>
        <p:nvSpPr>
          <p:cNvPr id="3" name="Subtitle 2">
            <a:extLst>
              <a:ext uri="{FF2B5EF4-FFF2-40B4-BE49-F238E27FC236}">
                <a16:creationId xmlns:a16="http://schemas.microsoft.com/office/drawing/2014/main" id="{B6C02EBE-5CAC-1849-AF09-1B87B51BE59E}"/>
              </a:ext>
            </a:extLst>
          </p:cNvPr>
          <p:cNvSpPr>
            <a:spLocks noGrp="1"/>
          </p:cNvSpPr>
          <p:nvPr>
            <p:ph type="subTitle" idx="1"/>
          </p:nvPr>
        </p:nvSpPr>
        <p:spPr>
          <a:xfrm>
            <a:off x="1524000" y="3602038"/>
            <a:ext cx="9144000" cy="1655762"/>
          </a:xfrm>
        </p:spPr>
        <p:txBody>
          <a:bodyPr>
            <a:normAutofit/>
          </a:bodyPr>
          <a:lstStyle>
            <a:lvl1pPr marL="0" indent="0" algn="l">
              <a:buNone/>
              <a:defRPr sz="1800" b="0" i="0">
                <a:latin typeface="Helvetica Light" panose="020B04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da-DK"/>
          </a:p>
        </p:txBody>
      </p:sp>
      <p:sp>
        <p:nvSpPr>
          <p:cNvPr id="4" name="Date Placeholder 3">
            <a:extLst>
              <a:ext uri="{FF2B5EF4-FFF2-40B4-BE49-F238E27FC236}">
                <a16:creationId xmlns:a16="http://schemas.microsoft.com/office/drawing/2014/main" id="{04B425A4-7D6F-7142-B66E-5837F7594514}"/>
              </a:ext>
            </a:extLst>
          </p:cNvPr>
          <p:cNvSpPr>
            <a:spLocks noGrp="1"/>
          </p:cNvSpPr>
          <p:nvPr>
            <p:ph type="dt" sz="half" idx="10"/>
          </p:nvPr>
        </p:nvSpPr>
        <p:spPr>
          <a:xfrm>
            <a:off x="838200" y="6356350"/>
            <a:ext cx="2743200" cy="365125"/>
          </a:xfrm>
          <a:prstGeom prst="rect">
            <a:avLst/>
          </a:prstGeom>
        </p:spPr>
        <p:txBody>
          <a:bodyPr/>
          <a:lstStyle/>
          <a:p>
            <a:fld id="{6AB36F21-7812-114E-B71F-3B250C80ECD2}" type="datetime1">
              <a:rPr lang="da-DK" smtClean="0"/>
              <a:t>10-09-2020</a:t>
            </a:fld>
            <a:endParaRPr lang="da-DK"/>
          </a:p>
        </p:txBody>
      </p:sp>
      <p:sp>
        <p:nvSpPr>
          <p:cNvPr id="5" name="Footer Placeholder 4">
            <a:extLst>
              <a:ext uri="{FF2B5EF4-FFF2-40B4-BE49-F238E27FC236}">
                <a16:creationId xmlns:a16="http://schemas.microsoft.com/office/drawing/2014/main" id="{0814C762-C26E-1B47-B773-00D505680EDC}"/>
              </a:ext>
            </a:extLst>
          </p:cNvPr>
          <p:cNvSpPr>
            <a:spLocks noGrp="1"/>
          </p:cNvSpPr>
          <p:nvPr>
            <p:ph type="ftr" sz="quarter" idx="11"/>
          </p:nvPr>
        </p:nvSpPr>
        <p:spPr/>
        <p:txBody>
          <a:bodyPr/>
          <a:lstStyle/>
          <a:p>
            <a:endParaRPr lang="da-DK"/>
          </a:p>
        </p:txBody>
      </p:sp>
      <p:sp>
        <p:nvSpPr>
          <p:cNvPr id="6" name="Slide Number Placeholder 5">
            <a:extLst>
              <a:ext uri="{FF2B5EF4-FFF2-40B4-BE49-F238E27FC236}">
                <a16:creationId xmlns:a16="http://schemas.microsoft.com/office/drawing/2014/main" id="{5E4EF789-F715-F94A-AA62-0EF049DB8C40}"/>
              </a:ext>
            </a:extLst>
          </p:cNvPr>
          <p:cNvSpPr>
            <a:spLocks noGrp="1"/>
          </p:cNvSpPr>
          <p:nvPr>
            <p:ph type="sldNum" sz="quarter" idx="12"/>
          </p:nvPr>
        </p:nvSpPr>
        <p:spPr/>
        <p:txBody>
          <a:bodyPr/>
          <a:lstStyle/>
          <a:p>
            <a:fld id="{A8050745-D873-D947-9203-FD1A681633F9}" type="slidenum">
              <a:rPr lang="da-DK" smtClean="0"/>
              <a:t>‹#›</a:t>
            </a:fld>
            <a:endParaRPr lang="da-DK"/>
          </a:p>
        </p:txBody>
      </p:sp>
    </p:spTree>
    <p:extLst>
      <p:ext uri="{BB962C8B-B14F-4D97-AF65-F5344CB8AC3E}">
        <p14:creationId xmlns:p14="http://schemas.microsoft.com/office/powerpoint/2010/main" val="8882137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6E39C2-F9C3-E04E-8E7A-87EB49217AD0}"/>
              </a:ext>
            </a:extLst>
          </p:cNvPr>
          <p:cNvSpPr>
            <a:spLocks noGrp="1"/>
          </p:cNvSpPr>
          <p:nvPr>
            <p:ph type="title"/>
          </p:nvPr>
        </p:nvSpPr>
        <p:spPr/>
        <p:txBody>
          <a:bodyPr/>
          <a:lstStyle/>
          <a:p>
            <a:r>
              <a:rPr lang="en-GB"/>
              <a:t>Click to edit Master title style</a:t>
            </a:r>
            <a:endParaRPr lang="da-DK"/>
          </a:p>
        </p:txBody>
      </p:sp>
      <p:sp>
        <p:nvSpPr>
          <p:cNvPr id="3" name="Vertical Text Placeholder 2">
            <a:extLst>
              <a:ext uri="{FF2B5EF4-FFF2-40B4-BE49-F238E27FC236}">
                <a16:creationId xmlns:a16="http://schemas.microsoft.com/office/drawing/2014/main" id="{C6B56BA4-1973-5D4D-8868-17938D25C7AC}"/>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da-DK"/>
          </a:p>
        </p:txBody>
      </p:sp>
      <p:sp>
        <p:nvSpPr>
          <p:cNvPr id="4" name="Date Placeholder 3">
            <a:extLst>
              <a:ext uri="{FF2B5EF4-FFF2-40B4-BE49-F238E27FC236}">
                <a16:creationId xmlns:a16="http://schemas.microsoft.com/office/drawing/2014/main" id="{2D00FF47-EF9E-E246-8D8F-85ECA3D15D32}"/>
              </a:ext>
            </a:extLst>
          </p:cNvPr>
          <p:cNvSpPr>
            <a:spLocks noGrp="1"/>
          </p:cNvSpPr>
          <p:nvPr>
            <p:ph type="dt" sz="half" idx="10"/>
          </p:nvPr>
        </p:nvSpPr>
        <p:spPr>
          <a:xfrm>
            <a:off x="838200" y="6356350"/>
            <a:ext cx="2743200" cy="365125"/>
          </a:xfrm>
          <a:prstGeom prst="rect">
            <a:avLst/>
          </a:prstGeom>
        </p:spPr>
        <p:txBody>
          <a:bodyPr/>
          <a:lstStyle/>
          <a:p>
            <a:fld id="{83C84446-B762-074F-8C9A-CF6135220EAD}" type="datetime1">
              <a:rPr lang="da-DK" smtClean="0"/>
              <a:t>10-09-2020</a:t>
            </a:fld>
            <a:endParaRPr lang="da-DK"/>
          </a:p>
        </p:txBody>
      </p:sp>
      <p:sp>
        <p:nvSpPr>
          <p:cNvPr id="5" name="Footer Placeholder 4">
            <a:extLst>
              <a:ext uri="{FF2B5EF4-FFF2-40B4-BE49-F238E27FC236}">
                <a16:creationId xmlns:a16="http://schemas.microsoft.com/office/drawing/2014/main" id="{BA261F7A-28FC-2142-9727-6DAC18FFE37A}"/>
              </a:ext>
            </a:extLst>
          </p:cNvPr>
          <p:cNvSpPr>
            <a:spLocks noGrp="1"/>
          </p:cNvSpPr>
          <p:nvPr>
            <p:ph type="ftr" sz="quarter" idx="11"/>
          </p:nvPr>
        </p:nvSpPr>
        <p:spPr/>
        <p:txBody>
          <a:bodyPr/>
          <a:lstStyle/>
          <a:p>
            <a:endParaRPr lang="da-DK"/>
          </a:p>
        </p:txBody>
      </p:sp>
      <p:sp>
        <p:nvSpPr>
          <p:cNvPr id="6" name="Slide Number Placeholder 5">
            <a:extLst>
              <a:ext uri="{FF2B5EF4-FFF2-40B4-BE49-F238E27FC236}">
                <a16:creationId xmlns:a16="http://schemas.microsoft.com/office/drawing/2014/main" id="{EDE8307D-4DA4-D242-8F43-7D6EAD31FB9A}"/>
              </a:ext>
            </a:extLst>
          </p:cNvPr>
          <p:cNvSpPr>
            <a:spLocks noGrp="1"/>
          </p:cNvSpPr>
          <p:nvPr>
            <p:ph type="sldNum" sz="quarter" idx="12"/>
          </p:nvPr>
        </p:nvSpPr>
        <p:spPr/>
        <p:txBody>
          <a:bodyPr/>
          <a:lstStyle/>
          <a:p>
            <a:fld id="{A8050745-D873-D947-9203-FD1A681633F9}" type="slidenum">
              <a:rPr lang="da-DK" smtClean="0"/>
              <a:t>‹#›</a:t>
            </a:fld>
            <a:endParaRPr lang="da-DK"/>
          </a:p>
        </p:txBody>
      </p:sp>
    </p:spTree>
    <p:extLst>
      <p:ext uri="{BB962C8B-B14F-4D97-AF65-F5344CB8AC3E}">
        <p14:creationId xmlns:p14="http://schemas.microsoft.com/office/powerpoint/2010/main" val="32458125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3086BC6-EAFF-7147-B2E9-1E3887155456}"/>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da-DK"/>
          </a:p>
        </p:txBody>
      </p:sp>
      <p:sp>
        <p:nvSpPr>
          <p:cNvPr id="3" name="Vertical Text Placeholder 2">
            <a:extLst>
              <a:ext uri="{FF2B5EF4-FFF2-40B4-BE49-F238E27FC236}">
                <a16:creationId xmlns:a16="http://schemas.microsoft.com/office/drawing/2014/main" id="{3217065A-D6F8-4F4A-8D56-19948C154454}"/>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da-DK"/>
          </a:p>
        </p:txBody>
      </p:sp>
      <p:sp>
        <p:nvSpPr>
          <p:cNvPr id="4" name="Date Placeholder 3">
            <a:extLst>
              <a:ext uri="{FF2B5EF4-FFF2-40B4-BE49-F238E27FC236}">
                <a16:creationId xmlns:a16="http://schemas.microsoft.com/office/drawing/2014/main" id="{FBA28A41-EBF0-2E42-81D7-922E6FC0C965}"/>
              </a:ext>
            </a:extLst>
          </p:cNvPr>
          <p:cNvSpPr>
            <a:spLocks noGrp="1"/>
          </p:cNvSpPr>
          <p:nvPr>
            <p:ph type="dt" sz="half" idx="10"/>
          </p:nvPr>
        </p:nvSpPr>
        <p:spPr>
          <a:xfrm>
            <a:off x="838200" y="6356350"/>
            <a:ext cx="2743200" cy="365125"/>
          </a:xfrm>
          <a:prstGeom prst="rect">
            <a:avLst/>
          </a:prstGeom>
        </p:spPr>
        <p:txBody>
          <a:bodyPr/>
          <a:lstStyle/>
          <a:p>
            <a:fld id="{103A1235-4DB6-6A4B-BD37-59C4060E2F1B}" type="datetime1">
              <a:rPr lang="da-DK" smtClean="0"/>
              <a:t>10-09-2020</a:t>
            </a:fld>
            <a:endParaRPr lang="da-DK"/>
          </a:p>
        </p:txBody>
      </p:sp>
      <p:sp>
        <p:nvSpPr>
          <p:cNvPr id="5" name="Footer Placeholder 4">
            <a:extLst>
              <a:ext uri="{FF2B5EF4-FFF2-40B4-BE49-F238E27FC236}">
                <a16:creationId xmlns:a16="http://schemas.microsoft.com/office/drawing/2014/main" id="{AC497231-848B-D848-A3E1-B03C4E925883}"/>
              </a:ext>
            </a:extLst>
          </p:cNvPr>
          <p:cNvSpPr>
            <a:spLocks noGrp="1"/>
          </p:cNvSpPr>
          <p:nvPr>
            <p:ph type="ftr" sz="quarter" idx="11"/>
          </p:nvPr>
        </p:nvSpPr>
        <p:spPr/>
        <p:txBody>
          <a:bodyPr/>
          <a:lstStyle/>
          <a:p>
            <a:endParaRPr lang="da-DK"/>
          </a:p>
        </p:txBody>
      </p:sp>
      <p:sp>
        <p:nvSpPr>
          <p:cNvPr id="6" name="Slide Number Placeholder 5">
            <a:extLst>
              <a:ext uri="{FF2B5EF4-FFF2-40B4-BE49-F238E27FC236}">
                <a16:creationId xmlns:a16="http://schemas.microsoft.com/office/drawing/2014/main" id="{BC054549-0503-1D43-A4C7-072A1AB7A853}"/>
              </a:ext>
            </a:extLst>
          </p:cNvPr>
          <p:cNvSpPr>
            <a:spLocks noGrp="1"/>
          </p:cNvSpPr>
          <p:nvPr>
            <p:ph type="sldNum" sz="quarter" idx="12"/>
          </p:nvPr>
        </p:nvSpPr>
        <p:spPr/>
        <p:txBody>
          <a:bodyPr/>
          <a:lstStyle/>
          <a:p>
            <a:fld id="{A8050745-D873-D947-9203-FD1A681633F9}" type="slidenum">
              <a:rPr lang="da-DK" smtClean="0"/>
              <a:t>‹#›</a:t>
            </a:fld>
            <a:endParaRPr lang="da-DK"/>
          </a:p>
        </p:txBody>
      </p:sp>
    </p:spTree>
    <p:extLst>
      <p:ext uri="{BB962C8B-B14F-4D97-AF65-F5344CB8AC3E}">
        <p14:creationId xmlns:p14="http://schemas.microsoft.com/office/powerpoint/2010/main" val="39713976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182" indent="0" algn="ctr">
              <a:buNone/>
              <a:defRPr sz="2000"/>
            </a:lvl2pPr>
            <a:lvl3pPr marL="914364" indent="0" algn="ctr">
              <a:buNone/>
              <a:defRPr sz="1800"/>
            </a:lvl3pPr>
            <a:lvl4pPr marL="1371545" indent="0" algn="ctr">
              <a:buNone/>
              <a:defRPr sz="1600"/>
            </a:lvl4pPr>
            <a:lvl5pPr marL="1828727" indent="0" algn="ctr">
              <a:buNone/>
              <a:defRPr sz="1600"/>
            </a:lvl5pPr>
            <a:lvl6pPr marL="2285909" indent="0" algn="ctr">
              <a:buNone/>
              <a:defRPr sz="1600"/>
            </a:lvl6pPr>
            <a:lvl7pPr marL="2743091" indent="0" algn="ctr">
              <a:buNone/>
              <a:defRPr sz="1600"/>
            </a:lvl7pPr>
            <a:lvl8pPr marL="3200272" indent="0" algn="ctr">
              <a:buNone/>
              <a:defRPr sz="1600"/>
            </a:lvl8pPr>
            <a:lvl9pPr marL="3657454"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p>
            <a:fld id="{43F53D2F-E03C-469B-AF53-113B2FE97077}" type="datetime1">
              <a:rPr lang="en-US" smtClean="0"/>
              <a:t>9/10/2020</a:t>
            </a:fld>
            <a:endParaRPr lang="en-US"/>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p>
            <a:fld id="{1C9672CF-3E8F-2847-9E6D-9BC391C8251B}" type="slidenum">
              <a:rPr lang="en-US" smtClean="0"/>
              <a:t>‹#›</a:t>
            </a:fld>
            <a:endParaRPr lang="en-US"/>
          </a:p>
        </p:txBody>
      </p:sp>
    </p:spTree>
    <p:extLst>
      <p:ext uri="{BB962C8B-B14F-4D97-AF65-F5344CB8AC3E}">
        <p14:creationId xmlns:p14="http://schemas.microsoft.com/office/powerpoint/2010/main" val="1354692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p>
            <a:fld id="{0B6F8FCA-FC03-4D0D-8274-E379AF7CEE99}" type="datetime1">
              <a:rPr lang="en-US" smtClean="0"/>
              <a:t>9/10/2020</a:t>
            </a:fld>
            <a:endParaRPr lang="en-US"/>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p>
            <a:fld id="{1C9672CF-3E8F-2847-9E6D-9BC391C8251B}" type="slidenum">
              <a:rPr lang="en-US" smtClean="0"/>
              <a:t>‹#›</a:t>
            </a:fld>
            <a:endParaRPr lang="en-US"/>
          </a:p>
        </p:txBody>
      </p:sp>
    </p:spTree>
    <p:extLst>
      <p:ext uri="{BB962C8B-B14F-4D97-AF65-F5344CB8AC3E}">
        <p14:creationId xmlns:p14="http://schemas.microsoft.com/office/powerpoint/2010/main" val="8282899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9"/>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4"/>
            <a:ext cx="10515600" cy="1500187"/>
          </a:xfrm>
        </p:spPr>
        <p:txBody>
          <a:bodyPr/>
          <a:lstStyle>
            <a:lvl1pPr marL="0" indent="0">
              <a:buNone/>
              <a:defRPr sz="2400">
                <a:solidFill>
                  <a:schemeClr val="tx1">
                    <a:tint val="75000"/>
                  </a:schemeClr>
                </a:solidFill>
              </a:defRPr>
            </a:lvl1pPr>
            <a:lvl2pPr marL="457182" indent="0">
              <a:buNone/>
              <a:defRPr sz="2000">
                <a:solidFill>
                  <a:schemeClr val="tx1">
                    <a:tint val="75000"/>
                  </a:schemeClr>
                </a:solidFill>
              </a:defRPr>
            </a:lvl2pPr>
            <a:lvl3pPr marL="914364" indent="0">
              <a:buNone/>
              <a:defRPr sz="1800">
                <a:solidFill>
                  <a:schemeClr val="tx1">
                    <a:tint val="75000"/>
                  </a:schemeClr>
                </a:solidFill>
              </a:defRPr>
            </a:lvl3pPr>
            <a:lvl4pPr marL="1371545" indent="0">
              <a:buNone/>
              <a:defRPr sz="1600">
                <a:solidFill>
                  <a:schemeClr val="tx1">
                    <a:tint val="75000"/>
                  </a:schemeClr>
                </a:solidFill>
              </a:defRPr>
            </a:lvl4pPr>
            <a:lvl5pPr marL="1828727" indent="0">
              <a:buNone/>
              <a:defRPr sz="1600">
                <a:solidFill>
                  <a:schemeClr val="tx1">
                    <a:tint val="75000"/>
                  </a:schemeClr>
                </a:solidFill>
              </a:defRPr>
            </a:lvl5pPr>
            <a:lvl6pPr marL="2285909" indent="0">
              <a:buNone/>
              <a:defRPr sz="1600">
                <a:solidFill>
                  <a:schemeClr val="tx1">
                    <a:tint val="75000"/>
                  </a:schemeClr>
                </a:solidFill>
              </a:defRPr>
            </a:lvl6pPr>
            <a:lvl7pPr marL="2743091" indent="0">
              <a:buNone/>
              <a:defRPr sz="1600">
                <a:solidFill>
                  <a:schemeClr val="tx1">
                    <a:tint val="75000"/>
                  </a:schemeClr>
                </a:solidFill>
              </a:defRPr>
            </a:lvl7pPr>
            <a:lvl8pPr marL="3200272" indent="0">
              <a:buNone/>
              <a:defRPr sz="1600">
                <a:solidFill>
                  <a:schemeClr val="tx1">
                    <a:tint val="75000"/>
                  </a:schemeClr>
                </a:solidFill>
              </a:defRPr>
            </a:lvl8pPr>
            <a:lvl9pPr marL="3657454"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6356352"/>
            <a:ext cx="2743200" cy="365125"/>
          </a:xfrm>
          <a:prstGeom prst="rect">
            <a:avLst/>
          </a:prstGeom>
        </p:spPr>
        <p:txBody>
          <a:bodyPr/>
          <a:lstStyle/>
          <a:p>
            <a:fld id="{02865E54-0B7F-4FDA-8183-3FE11FCAE9CC}" type="datetime1">
              <a:rPr lang="en-US" smtClean="0"/>
              <a:t>9/10/2020</a:t>
            </a:fld>
            <a:endParaRPr lang="en-US"/>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p>
            <a:fld id="{1C9672CF-3E8F-2847-9E6D-9BC391C8251B}" type="slidenum">
              <a:rPr lang="en-US" smtClean="0"/>
              <a:t>‹#›</a:t>
            </a:fld>
            <a:endParaRPr lang="en-US"/>
          </a:p>
        </p:txBody>
      </p:sp>
    </p:spTree>
    <p:extLst>
      <p:ext uri="{BB962C8B-B14F-4D97-AF65-F5344CB8AC3E}">
        <p14:creationId xmlns:p14="http://schemas.microsoft.com/office/powerpoint/2010/main" val="31134797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838200" y="6356352"/>
            <a:ext cx="2743200" cy="365125"/>
          </a:xfrm>
          <a:prstGeom prst="rect">
            <a:avLst/>
          </a:prstGeom>
        </p:spPr>
        <p:txBody>
          <a:bodyPr/>
          <a:lstStyle/>
          <a:p>
            <a:fld id="{49BA3DFF-518D-4FD2-90DD-EEAD3BA3FD47}" type="datetime1">
              <a:rPr lang="en-US" smtClean="0"/>
              <a:t>9/10/2020</a:t>
            </a:fld>
            <a:endParaRPr lang="en-US"/>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p>
            <a:fld id="{1C9672CF-3E8F-2847-9E6D-9BC391C8251B}" type="slidenum">
              <a:rPr lang="en-US" smtClean="0"/>
              <a:t>‹#›</a:t>
            </a:fld>
            <a:endParaRPr lang="en-US"/>
          </a:p>
        </p:txBody>
      </p:sp>
    </p:spTree>
    <p:extLst>
      <p:ext uri="{BB962C8B-B14F-4D97-AF65-F5344CB8AC3E}">
        <p14:creationId xmlns:p14="http://schemas.microsoft.com/office/powerpoint/2010/main" val="26735476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82" indent="0">
              <a:buNone/>
              <a:defRPr sz="2000" b="1"/>
            </a:lvl2pPr>
            <a:lvl3pPr marL="914364" indent="0">
              <a:buNone/>
              <a:defRPr sz="1800" b="1"/>
            </a:lvl3pPr>
            <a:lvl4pPr marL="1371545" indent="0">
              <a:buNone/>
              <a:defRPr sz="1600" b="1"/>
            </a:lvl4pPr>
            <a:lvl5pPr marL="1828727" indent="0">
              <a:buNone/>
              <a:defRPr sz="1600" b="1"/>
            </a:lvl5pPr>
            <a:lvl6pPr marL="2285909" indent="0">
              <a:buNone/>
              <a:defRPr sz="1600" b="1"/>
            </a:lvl6pPr>
            <a:lvl7pPr marL="2743091" indent="0">
              <a:buNone/>
              <a:defRPr sz="1600" b="1"/>
            </a:lvl7pPr>
            <a:lvl8pPr marL="3200272" indent="0">
              <a:buNone/>
              <a:defRPr sz="1600" b="1"/>
            </a:lvl8pPr>
            <a:lvl9pPr marL="3657454"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6"/>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182" indent="0">
              <a:buNone/>
              <a:defRPr sz="2000" b="1"/>
            </a:lvl2pPr>
            <a:lvl3pPr marL="914364" indent="0">
              <a:buNone/>
              <a:defRPr sz="1800" b="1"/>
            </a:lvl3pPr>
            <a:lvl4pPr marL="1371545" indent="0">
              <a:buNone/>
              <a:defRPr sz="1600" b="1"/>
            </a:lvl4pPr>
            <a:lvl5pPr marL="1828727" indent="0">
              <a:buNone/>
              <a:defRPr sz="1600" b="1"/>
            </a:lvl5pPr>
            <a:lvl6pPr marL="2285909" indent="0">
              <a:buNone/>
              <a:defRPr sz="1600" b="1"/>
            </a:lvl6pPr>
            <a:lvl7pPr marL="2743091" indent="0">
              <a:buNone/>
              <a:defRPr sz="1600" b="1"/>
            </a:lvl7pPr>
            <a:lvl8pPr marL="3200272" indent="0">
              <a:buNone/>
              <a:defRPr sz="1600" b="1"/>
            </a:lvl8pPr>
            <a:lvl9pPr marL="3657454"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6"/>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838200" y="6356352"/>
            <a:ext cx="2743200" cy="365125"/>
          </a:xfrm>
          <a:prstGeom prst="rect">
            <a:avLst/>
          </a:prstGeom>
        </p:spPr>
        <p:txBody>
          <a:bodyPr/>
          <a:lstStyle/>
          <a:p>
            <a:fld id="{05385142-39D6-42E6-934E-3CE6DC39C8D4}" type="datetime1">
              <a:rPr lang="en-US" smtClean="0"/>
              <a:t>9/10/2020</a:t>
            </a:fld>
            <a:endParaRPr lang="en-US"/>
          </a:p>
        </p:txBody>
      </p:sp>
      <p:sp>
        <p:nvSpPr>
          <p:cNvPr id="8" name="Footer Placeholder 7"/>
          <p:cNvSpPr>
            <a:spLocks noGrp="1"/>
          </p:cNvSpPr>
          <p:nvPr>
            <p:ph type="ftr" sz="quarter" idx="11"/>
          </p:nvPr>
        </p:nvSpPr>
        <p:spPr>
          <a:xfrm>
            <a:off x="4038600" y="6356352"/>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2"/>
            <a:ext cx="2743200" cy="365125"/>
          </a:xfrm>
          <a:prstGeom prst="rect">
            <a:avLst/>
          </a:prstGeom>
        </p:spPr>
        <p:txBody>
          <a:bodyPr/>
          <a:lstStyle/>
          <a:p>
            <a:fld id="{1C9672CF-3E8F-2847-9E6D-9BC391C8251B}" type="slidenum">
              <a:rPr lang="en-US" smtClean="0"/>
              <a:t>‹#›</a:t>
            </a:fld>
            <a:endParaRPr lang="en-US"/>
          </a:p>
        </p:txBody>
      </p:sp>
    </p:spTree>
    <p:extLst>
      <p:ext uri="{BB962C8B-B14F-4D97-AF65-F5344CB8AC3E}">
        <p14:creationId xmlns:p14="http://schemas.microsoft.com/office/powerpoint/2010/main" val="17286627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838200" y="6356352"/>
            <a:ext cx="2743200" cy="365125"/>
          </a:xfrm>
          <a:prstGeom prst="rect">
            <a:avLst/>
          </a:prstGeom>
        </p:spPr>
        <p:txBody>
          <a:bodyPr/>
          <a:lstStyle/>
          <a:p>
            <a:fld id="{FF5C740A-FF54-4C53-87A5-94CD8CDFDEA8}" type="datetime1">
              <a:rPr lang="en-US" smtClean="0"/>
              <a:t>9/10/2020</a:t>
            </a:fld>
            <a:endParaRPr lang="en-US"/>
          </a:p>
        </p:txBody>
      </p:sp>
      <p:sp>
        <p:nvSpPr>
          <p:cNvPr id="4" name="Footer Placeholder 3"/>
          <p:cNvSpPr>
            <a:spLocks noGrp="1"/>
          </p:cNvSpPr>
          <p:nvPr>
            <p:ph type="ftr" sz="quarter" idx="11"/>
          </p:nvPr>
        </p:nvSpPr>
        <p:spPr>
          <a:xfrm>
            <a:off x="4038600" y="6356352"/>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2"/>
            <a:ext cx="2743200" cy="365125"/>
          </a:xfrm>
          <a:prstGeom prst="rect">
            <a:avLst/>
          </a:prstGeom>
        </p:spPr>
        <p:txBody>
          <a:bodyPr/>
          <a:lstStyle/>
          <a:p>
            <a:fld id="{1C9672CF-3E8F-2847-9E6D-9BC391C8251B}" type="slidenum">
              <a:rPr lang="en-US" smtClean="0"/>
              <a:t>‹#›</a:t>
            </a:fld>
            <a:endParaRPr lang="en-US"/>
          </a:p>
        </p:txBody>
      </p:sp>
    </p:spTree>
    <p:extLst>
      <p:ext uri="{BB962C8B-B14F-4D97-AF65-F5344CB8AC3E}">
        <p14:creationId xmlns:p14="http://schemas.microsoft.com/office/powerpoint/2010/main" val="35289913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2"/>
            <a:ext cx="2743200" cy="365125"/>
          </a:xfrm>
          <a:prstGeom prst="rect">
            <a:avLst/>
          </a:prstGeom>
        </p:spPr>
        <p:txBody>
          <a:bodyPr/>
          <a:lstStyle/>
          <a:p>
            <a:fld id="{F68CCED9-EA7C-4116-824B-ED6400231396}" type="datetime1">
              <a:rPr lang="en-US" smtClean="0"/>
              <a:t>9/10/2020</a:t>
            </a:fld>
            <a:endParaRPr lang="en-US"/>
          </a:p>
        </p:txBody>
      </p:sp>
      <p:sp>
        <p:nvSpPr>
          <p:cNvPr id="3" name="Footer Placeholder 2"/>
          <p:cNvSpPr>
            <a:spLocks noGrp="1"/>
          </p:cNvSpPr>
          <p:nvPr>
            <p:ph type="ftr" sz="quarter" idx="11"/>
          </p:nvPr>
        </p:nvSpPr>
        <p:spPr>
          <a:xfrm>
            <a:off x="4038600" y="6356352"/>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2"/>
            <a:ext cx="2743200" cy="365125"/>
          </a:xfrm>
          <a:prstGeom prst="rect">
            <a:avLst/>
          </a:prstGeom>
        </p:spPr>
        <p:txBody>
          <a:bodyPr/>
          <a:lstStyle/>
          <a:p>
            <a:fld id="{1C9672CF-3E8F-2847-9E6D-9BC391C8251B}" type="slidenum">
              <a:rPr lang="en-US" smtClean="0"/>
              <a:t>‹#›</a:t>
            </a:fld>
            <a:endParaRPr lang="en-US"/>
          </a:p>
        </p:txBody>
      </p:sp>
    </p:spTree>
    <p:extLst>
      <p:ext uri="{BB962C8B-B14F-4D97-AF65-F5344CB8AC3E}">
        <p14:creationId xmlns:p14="http://schemas.microsoft.com/office/powerpoint/2010/main" val="15555413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600"/>
            </a:lvl1pPr>
            <a:lvl2pPr marL="457182" indent="0">
              <a:buNone/>
              <a:defRPr sz="1400"/>
            </a:lvl2pPr>
            <a:lvl3pPr marL="914364" indent="0">
              <a:buNone/>
              <a:defRPr sz="1200"/>
            </a:lvl3pPr>
            <a:lvl4pPr marL="1371545" indent="0">
              <a:buNone/>
              <a:defRPr sz="1000"/>
            </a:lvl4pPr>
            <a:lvl5pPr marL="1828727" indent="0">
              <a:buNone/>
              <a:defRPr sz="1000"/>
            </a:lvl5pPr>
            <a:lvl6pPr marL="2285909" indent="0">
              <a:buNone/>
              <a:defRPr sz="1000"/>
            </a:lvl6pPr>
            <a:lvl7pPr marL="2743091" indent="0">
              <a:buNone/>
              <a:defRPr sz="1000"/>
            </a:lvl7pPr>
            <a:lvl8pPr marL="3200272" indent="0">
              <a:buNone/>
              <a:defRPr sz="1000"/>
            </a:lvl8pPr>
            <a:lvl9pPr marL="3657454"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p>
            <a:fld id="{0A7C3099-2D0C-40D9-92B9-F8071C6F5864}" type="datetime1">
              <a:rPr lang="en-US" smtClean="0"/>
              <a:t>9/10/2020</a:t>
            </a:fld>
            <a:endParaRPr lang="en-US"/>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p>
            <a:fld id="{1C9672CF-3E8F-2847-9E6D-9BC391C8251B}" type="slidenum">
              <a:rPr lang="en-US" smtClean="0"/>
              <a:t>‹#›</a:t>
            </a:fld>
            <a:endParaRPr lang="en-US"/>
          </a:p>
        </p:txBody>
      </p:sp>
    </p:spTree>
    <p:extLst>
      <p:ext uri="{BB962C8B-B14F-4D97-AF65-F5344CB8AC3E}">
        <p14:creationId xmlns:p14="http://schemas.microsoft.com/office/powerpoint/2010/main" val="17881426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F5EEF9-3592-6A4F-9851-14B85472D1FF}"/>
              </a:ext>
            </a:extLst>
          </p:cNvPr>
          <p:cNvSpPr>
            <a:spLocks noGrp="1"/>
          </p:cNvSpPr>
          <p:nvPr>
            <p:ph type="title" hasCustomPrompt="1"/>
          </p:nvPr>
        </p:nvSpPr>
        <p:spPr/>
        <p:txBody>
          <a:bodyPr/>
          <a:lstStyle/>
          <a:p>
            <a:r>
              <a:rPr lang="en-GB" dirty="0"/>
              <a:t>CLICK TO EDIT MASTER TITLE STYLE</a:t>
            </a:r>
            <a:endParaRPr lang="da-DK" dirty="0"/>
          </a:p>
        </p:txBody>
      </p:sp>
      <p:sp>
        <p:nvSpPr>
          <p:cNvPr id="3" name="Content Placeholder 2">
            <a:extLst>
              <a:ext uri="{FF2B5EF4-FFF2-40B4-BE49-F238E27FC236}">
                <a16:creationId xmlns:a16="http://schemas.microsoft.com/office/drawing/2014/main" id="{D8CA7B5A-B6ED-D049-89C6-AC2DBB6AD1FF}"/>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da-DK"/>
          </a:p>
        </p:txBody>
      </p:sp>
      <p:sp>
        <p:nvSpPr>
          <p:cNvPr id="4" name="Date Placeholder 3">
            <a:extLst>
              <a:ext uri="{FF2B5EF4-FFF2-40B4-BE49-F238E27FC236}">
                <a16:creationId xmlns:a16="http://schemas.microsoft.com/office/drawing/2014/main" id="{F681A755-C50A-E449-BF2D-D859ADB1900D}"/>
              </a:ext>
            </a:extLst>
          </p:cNvPr>
          <p:cNvSpPr>
            <a:spLocks noGrp="1"/>
          </p:cNvSpPr>
          <p:nvPr>
            <p:ph type="dt" sz="half" idx="10"/>
          </p:nvPr>
        </p:nvSpPr>
        <p:spPr>
          <a:xfrm>
            <a:off x="838200" y="6356350"/>
            <a:ext cx="2743200" cy="365125"/>
          </a:xfrm>
          <a:prstGeom prst="rect">
            <a:avLst/>
          </a:prstGeom>
        </p:spPr>
        <p:txBody>
          <a:bodyPr/>
          <a:lstStyle/>
          <a:p>
            <a:fld id="{5DB32277-176B-6E49-8753-9C341226C60C}" type="datetime1">
              <a:rPr lang="da-DK" smtClean="0"/>
              <a:t>10-09-2020</a:t>
            </a:fld>
            <a:endParaRPr lang="da-DK"/>
          </a:p>
        </p:txBody>
      </p:sp>
      <p:sp>
        <p:nvSpPr>
          <p:cNvPr id="5" name="Footer Placeholder 4">
            <a:extLst>
              <a:ext uri="{FF2B5EF4-FFF2-40B4-BE49-F238E27FC236}">
                <a16:creationId xmlns:a16="http://schemas.microsoft.com/office/drawing/2014/main" id="{5E10150F-9484-3846-8BB2-46BB81B1622A}"/>
              </a:ext>
            </a:extLst>
          </p:cNvPr>
          <p:cNvSpPr>
            <a:spLocks noGrp="1"/>
          </p:cNvSpPr>
          <p:nvPr>
            <p:ph type="ftr" sz="quarter" idx="11"/>
          </p:nvPr>
        </p:nvSpPr>
        <p:spPr/>
        <p:txBody>
          <a:bodyPr/>
          <a:lstStyle/>
          <a:p>
            <a:endParaRPr lang="da-DK"/>
          </a:p>
        </p:txBody>
      </p:sp>
      <p:sp>
        <p:nvSpPr>
          <p:cNvPr id="6" name="Slide Number Placeholder 5">
            <a:extLst>
              <a:ext uri="{FF2B5EF4-FFF2-40B4-BE49-F238E27FC236}">
                <a16:creationId xmlns:a16="http://schemas.microsoft.com/office/drawing/2014/main" id="{761A4512-6F4F-EE40-A8B7-14FF3BB7B355}"/>
              </a:ext>
            </a:extLst>
          </p:cNvPr>
          <p:cNvSpPr>
            <a:spLocks noGrp="1"/>
          </p:cNvSpPr>
          <p:nvPr>
            <p:ph type="sldNum" sz="quarter" idx="12"/>
          </p:nvPr>
        </p:nvSpPr>
        <p:spPr/>
        <p:txBody>
          <a:bodyPr/>
          <a:lstStyle/>
          <a:p>
            <a:fld id="{A8050745-D873-D947-9203-FD1A681633F9}" type="slidenum">
              <a:rPr lang="da-DK" smtClean="0"/>
              <a:t>‹#›</a:t>
            </a:fld>
            <a:endParaRPr lang="da-DK"/>
          </a:p>
        </p:txBody>
      </p:sp>
    </p:spTree>
    <p:extLst>
      <p:ext uri="{BB962C8B-B14F-4D97-AF65-F5344CB8AC3E}">
        <p14:creationId xmlns:p14="http://schemas.microsoft.com/office/powerpoint/2010/main" val="182601719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6"/>
            <a:ext cx="6172200" cy="4873625"/>
          </a:xfrm>
        </p:spPr>
        <p:txBody>
          <a:bodyPr anchor="t"/>
          <a:lstStyle>
            <a:lvl1pPr marL="0" indent="0">
              <a:buNone/>
              <a:defRPr sz="3200"/>
            </a:lvl1pPr>
            <a:lvl2pPr marL="457182" indent="0">
              <a:buNone/>
              <a:defRPr sz="2800"/>
            </a:lvl2pPr>
            <a:lvl3pPr marL="914364" indent="0">
              <a:buNone/>
              <a:defRPr sz="2400"/>
            </a:lvl3pPr>
            <a:lvl4pPr marL="1371545" indent="0">
              <a:buNone/>
              <a:defRPr sz="2000"/>
            </a:lvl4pPr>
            <a:lvl5pPr marL="1828727" indent="0">
              <a:buNone/>
              <a:defRPr sz="2000"/>
            </a:lvl5pPr>
            <a:lvl6pPr marL="2285909" indent="0">
              <a:buNone/>
              <a:defRPr sz="2000"/>
            </a:lvl6pPr>
            <a:lvl7pPr marL="2743091" indent="0">
              <a:buNone/>
              <a:defRPr sz="2000"/>
            </a:lvl7pPr>
            <a:lvl8pPr marL="3200272" indent="0">
              <a:buNone/>
              <a:defRPr sz="2000"/>
            </a:lvl8pPr>
            <a:lvl9pPr marL="3657454" indent="0">
              <a:buNone/>
              <a:defRPr sz="2000"/>
            </a:lvl9pPr>
          </a:lstStyle>
          <a:p>
            <a:r>
              <a:rPr lang="en-US"/>
              <a:t>Click icon to add picture</a:t>
            </a:r>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600"/>
            </a:lvl1pPr>
            <a:lvl2pPr marL="457182" indent="0">
              <a:buNone/>
              <a:defRPr sz="1400"/>
            </a:lvl2pPr>
            <a:lvl3pPr marL="914364" indent="0">
              <a:buNone/>
              <a:defRPr sz="1200"/>
            </a:lvl3pPr>
            <a:lvl4pPr marL="1371545" indent="0">
              <a:buNone/>
              <a:defRPr sz="1000"/>
            </a:lvl4pPr>
            <a:lvl5pPr marL="1828727" indent="0">
              <a:buNone/>
              <a:defRPr sz="1000"/>
            </a:lvl5pPr>
            <a:lvl6pPr marL="2285909" indent="0">
              <a:buNone/>
              <a:defRPr sz="1000"/>
            </a:lvl6pPr>
            <a:lvl7pPr marL="2743091" indent="0">
              <a:buNone/>
              <a:defRPr sz="1000"/>
            </a:lvl7pPr>
            <a:lvl8pPr marL="3200272" indent="0">
              <a:buNone/>
              <a:defRPr sz="1000"/>
            </a:lvl8pPr>
            <a:lvl9pPr marL="3657454"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p>
            <a:fld id="{7059569F-1D51-446B-A919-AC1F4E3A0517}" type="datetime1">
              <a:rPr lang="en-US" smtClean="0"/>
              <a:t>9/10/2020</a:t>
            </a:fld>
            <a:endParaRPr lang="en-US"/>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p>
            <a:fld id="{1C9672CF-3E8F-2847-9E6D-9BC391C8251B}" type="slidenum">
              <a:rPr lang="en-US" smtClean="0"/>
              <a:t>‹#›</a:t>
            </a:fld>
            <a:endParaRPr lang="en-US"/>
          </a:p>
        </p:txBody>
      </p:sp>
    </p:spTree>
    <p:extLst>
      <p:ext uri="{BB962C8B-B14F-4D97-AF65-F5344CB8AC3E}">
        <p14:creationId xmlns:p14="http://schemas.microsoft.com/office/powerpoint/2010/main" val="3546968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p>
            <a:fld id="{26939001-E4B8-41C6-A25A-2A336FEAD4B8}" type="datetime1">
              <a:rPr lang="en-US" smtClean="0"/>
              <a:t>9/10/2020</a:t>
            </a:fld>
            <a:endParaRPr lang="en-US"/>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p>
            <a:fld id="{1C9672CF-3E8F-2847-9E6D-9BC391C8251B}" type="slidenum">
              <a:rPr lang="en-US" smtClean="0"/>
              <a:t>‹#›</a:t>
            </a:fld>
            <a:endParaRPr lang="en-US"/>
          </a:p>
        </p:txBody>
      </p:sp>
    </p:spTree>
    <p:extLst>
      <p:ext uri="{BB962C8B-B14F-4D97-AF65-F5344CB8AC3E}">
        <p14:creationId xmlns:p14="http://schemas.microsoft.com/office/powerpoint/2010/main" val="111731938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p>
            <a:fld id="{87534BEA-172A-4576-8D1F-5E848B8438CB}" type="datetime1">
              <a:rPr lang="en-US" smtClean="0"/>
              <a:t>9/10/2020</a:t>
            </a:fld>
            <a:endParaRPr lang="en-US"/>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p>
            <a:fld id="{1C9672CF-3E8F-2847-9E6D-9BC391C8251B}" type="slidenum">
              <a:rPr lang="en-US" smtClean="0"/>
              <a:t>‹#›</a:t>
            </a:fld>
            <a:endParaRPr lang="en-US"/>
          </a:p>
        </p:txBody>
      </p:sp>
    </p:spTree>
    <p:extLst>
      <p:ext uri="{BB962C8B-B14F-4D97-AF65-F5344CB8AC3E}">
        <p14:creationId xmlns:p14="http://schemas.microsoft.com/office/powerpoint/2010/main" val="98159398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E757B2-ABE6-B149-99D0-FFCFF2A34CDB}"/>
              </a:ext>
            </a:extLst>
          </p:cNvPr>
          <p:cNvSpPr>
            <a:spLocks noGrp="1"/>
          </p:cNvSpPr>
          <p:nvPr>
            <p:ph type="ctrTitle" hasCustomPrompt="1"/>
          </p:nvPr>
        </p:nvSpPr>
        <p:spPr>
          <a:xfrm>
            <a:off x="1524000" y="1122363"/>
            <a:ext cx="9144000" cy="2387600"/>
          </a:xfrm>
        </p:spPr>
        <p:txBody>
          <a:bodyPr anchor="b"/>
          <a:lstStyle>
            <a:lvl1pPr algn="l">
              <a:defRPr sz="6000"/>
            </a:lvl1pPr>
          </a:lstStyle>
          <a:p>
            <a:r>
              <a:rPr lang="en-GB" dirty="0"/>
              <a:t>CLICK TO EDIT MASTER TITLE STYLE</a:t>
            </a:r>
            <a:endParaRPr lang="da-DK" dirty="0"/>
          </a:p>
        </p:txBody>
      </p:sp>
      <p:sp>
        <p:nvSpPr>
          <p:cNvPr id="3" name="Subtitle 2">
            <a:extLst>
              <a:ext uri="{FF2B5EF4-FFF2-40B4-BE49-F238E27FC236}">
                <a16:creationId xmlns:a16="http://schemas.microsoft.com/office/drawing/2014/main" id="{B6C02EBE-5CAC-1849-AF09-1B87B51BE59E}"/>
              </a:ext>
            </a:extLst>
          </p:cNvPr>
          <p:cNvSpPr>
            <a:spLocks noGrp="1"/>
          </p:cNvSpPr>
          <p:nvPr>
            <p:ph type="subTitle" idx="1"/>
          </p:nvPr>
        </p:nvSpPr>
        <p:spPr>
          <a:xfrm>
            <a:off x="1524000" y="3602038"/>
            <a:ext cx="9144000" cy="1655762"/>
          </a:xfrm>
        </p:spPr>
        <p:txBody>
          <a:bodyPr>
            <a:normAutofit/>
          </a:bodyPr>
          <a:lstStyle>
            <a:lvl1pPr marL="0" indent="0" algn="l">
              <a:buNone/>
              <a:defRPr sz="1800" b="0" i="0">
                <a:latin typeface="Helvetica Light" panose="020B04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da-DK"/>
          </a:p>
        </p:txBody>
      </p:sp>
      <p:sp>
        <p:nvSpPr>
          <p:cNvPr id="4" name="Date Placeholder 3">
            <a:extLst>
              <a:ext uri="{FF2B5EF4-FFF2-40B4-BE49-F238E27FC236}">
                <a16:creationId xmlns:a16="http://schemas.microsoft.com/office/drawing/2014/main" id="{04B425A4-7D6F-7142-B66E-5837F7594514}"/>
              </a:ext>
            </a:extLst>
          </p:cNvPr>
          <p:cNvSpPr>
            <a:spLocks noGrp="1"/>
          </p:cNvSpPr>
          <p:nvPr>
            <p:ph type="dt" sz="half" idx="10"/>
          </p:nvPr>
        </p:nvSpPr>
        <p:spPr>
          <a:xfrm>
            <a:off x="838200" y="6356350"/>
            <a:ext cx="2743200" cy="365125"/>
          </a:xfrm>
          <a:prstGeom prst="rect">
            <a:avLst/>
          </a:prstGeom>
        </p:spPr>
        <p:txBody>
          <a:bodyPr/>
          <a:lstStyle/>
          <a:p>
            <a:fld id="{6AB36F21-7812-114E-B71F-3B250C80ECD2}" type="datetime1">
              <a:rPr lang="da-DK" smtClean="0"/>
              <a:t>10-09-2020</a:t>
            </a:fld>
            <a:endParaRPr lang="da-DK"/>
          </a:p>
        </p:txBody>
      </p:sp>
      <p:sp>
        <p:nvSpPr>
          <p:cNvPr id="5" name="Footer Placeholder 4">
            <a:extLst>
              <a:ext uri="{FF2B5EF4-FFF2-40B4-BE49-F238E27FC236}">
                <a16:creationId xmlns:a16="http://schemas.microsoft.com/office/drawing/2014/main" id="{0814C762-C26E-1B47-B773-00D505680EDC}"/>
              </a:ext>
            </a:extLst>
          </p:cNvPr>
          <p:cNvSpPr>
            <a:spLocks noGrp="1"/>
          </p:cNvSpPr>
          <p:nvPr>
            <p:ph type="ftr" sz="quarter" idx="11"/>
          </p:nvPr>
        </p:nvSpPr>
        <p:spPr/>
        <p:txBody>
          <a:bodyPr/>
          <a:lstStyle/>
          <a:p>
            <a:endParaRPr lang="da-DK"/>
          </a:p>
        </p:txBody>
      </p:sp>
      <p:sp>
        <p:nvSpPr>
          <p:cNvPr id="6" name="Slide Number Placeholder 5">
            <a:extLst>
              <a:ext uri="{FF2B5EF4-FFF2-40B4-BE49-F238E27FC236}">
                <a16:creationId xmlns:a16="http://schemas.microsoft.com/office/drawing/2014/main" id="{5E4EF789-F715-F94A-AA62-0EF049DB8C40}"/>
              </a:ext>
            </a:extLst>
          </p:cNvPr>
          <p:cNvSpPr>
            <a:spLocks noGrp="1"/>
          </p:cNvSpPr>
          <p:nvPr>
            <p:ph type="sldNum" sz="quarter" idx="12"/>
          </p:nvPr>
        </p:nvSpPr>
        <p:spPr/>
        <p:txBody>
          <a:bodyPr/>
          <a:lstStyle/>
          <a:p>
            <a:fld id="{A8050745-D873-D947-9203-FD1A681633F9}" type="slidenum">
              <a:rPr lang="da-DK" smtClean="0"/>
              <a:t>‹#›</a:t>
            </a:fld>
            <a:endParaRPr lang="da-DK"/>
          </a:p>
        </p:txBody>
      </p:sp>
    </p:spTree>
    <p:extLst>
      <p:ext uri="{BB962C8B-B14F-4D97-AF65-F5344CB8AC3E}">
        <p14:creationId xmlns:p14="http://schemas.microsoft.com/office/powerpoint/2010/main" val="328374854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F5EEF9-3592-6A4F-9851-14B85472D1FF}"/>
              </a:ext>
            </a:extLst>
          </p:cNvPr>
          <p:cNvSpPr>
            <a:spLocks noGrp="1"/>
          </p:cNvSpPr>
          <p:nvPr>
            <p:ph type="title" hasCustomPrompt="1"/>
          </p:nvPr>
        </p:nvSpPr>
        <p:spPr/>
        <p:txBody>
          <a:bodyPr/>
          <a:lstStyle/>
          <a:p>
            <a:r>
              <a:rPr lang="en-GB" dirty="0"/>
              <a:t>CLICK TO EDIT MASTER TITLE STYLE</a:t>
            </a:r>
            <a:endParaRPr lang="da-DK" dirty="0"/>
          </a:p>
        </p:txBody>
      </p:sp>
      <p:sp>
        <p:nvSpPr>
          <p:cNvPr id="3" name="Content Placeholder 2">
            <a:extLst>
              <a:ext uri="{FF2B5EF4-FFF2-40B4-BE49-F238E27FC236}">
                <a16:creationId xmlns:a16="http://schemas.microsoft.com/office/drawing/2014/main" id="{D8CA7B5A-B6ED-D049-89C6-AC2DBB6AD1FF}"/>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da-DK"/>
          </a:p>
        </p:txBody>
      </p:sp>
      <p:sp>
        <p:nvSpPr>
          <p:cNvPr id="4" name="Date Placeholder 3">
            <a:extLst>
              <a:ext uri="{FF2B5EF4-FFF2-40B4-BE49-F238E27FC236}">
                <a16:creationId xmlns:a16="http://schemas.microsoft.com/office/drawing/2014/main" id="{F681A755-C50A-E449-BF2D-D859ADB1900D}"/>
              </a:ext>
            </a:extLst>
          </p:cNvPr>
          <p:cNvSpPr>
            <a:spLocks noGrp="1"/>
          </p:cNvSpPr>
          <p:nvPr>
            <p:ph type="dt" sz="half" idx="10"/>
          </p:nvPr>
        </p:nvSpPr>
        <p:spPr>
          <a:xfrm>
            <a:off x="838200" y="6356350"/>
            <a:ext cx="2743200" cy="365125"/>
          </a:xfrm>
          <a:prstGeom prst="rect">
            <a:avLst/>
          </a:prstGeom>
        </p:spPr>
        <p:txBody>
          <a:bodyPr/>
          <a:lstStyle/>
          <a:p>
            <a:fld id="{5DB32277-176B-6E49-8753-9C341226C60C}" type="datetime1">
              <a:rPr lang="da-DK" smtClean="0"/>
              <a:t>10-09-2020</a:t>
            </a:fld>
            <a:endParaRPr lang="da-DK"/>
          </a:p>
        </p:txBody>
      </p:sp>
      <p:sp>
        <p:nvSpPr>
          <p:cNvPr id="5" name="Footer Placeholder 4">
            <a:extLst>
              <a:ext uri="{FF2B5EF4-FFF2-40B4-BE49-F238E27FC236}">
                <a16:creationId xmlns:a16="http://schemas.microsoft.com/office/drawing/2014/main" id="{5E10150F-9484-3846-8BB2-46BB81B1622A}"/>
              </a:ext>
            </a:extLst>
          </p:cNvPr>
          <p:cNvSpPr>
            <a:spLocks noGrp="1"/>
          </p:cNvSpPr>
          <p:nvPr>
            <p:ph type="ftr" sz="quarter" idx="11"/>
          </p:nvPr>
        </p:nvSpPr>
        <p:spPr/>
        <p:txBody>
          <a:bodyPr/>
          <a:lstStyle/>
          <a:p>
            <a:endParaRPr lang="da-DK"/>
          </a:p>
        </p:txBody>
      </p:sp>
      <p:sp>
        <p:nvSpPr>
          <p:cNvPr id="6" name="Slide Number Placeholder 5">
            <a:extLst>
              <a:ext uri="{FF2B5EF4-FFF2-40B4-BE49-F238E27FC236}">
                <a16:creationId xmlns:a16="http://schemas.microsoft.com/office/drawing/2014/main" id="{761A4512-6F4F-EE40-A8B7-14FF3BB7B355}"/>
              </a:ext>
            </a:extLst>
          </p:cNvPr>
          <p:cNvSpPr>
            <a:spLocks noGrp="1"/>
          </p:cNvSpPr>
          <p:nvPr>
            <p:ph type="sldNum" sz="quarter" idx="12"/>
          </p:nvPr>
        </p:nvSpPr>
        <p:spPr/>
        <p:txBody>
          <a:bodyPr/>
          <a:lstStyle/>
          <a:p>
            <a:fld id="{A8050745-D873-D947-9203-FD1A681633F9}" type="slidenum">
              <a:rPr lang="da-DK" smtClean="0"/>
              <a:t>‹#›</a:t>
            </a:fld>
            <a:endParaRPr lang="da-DK"/>
          </a:p>
        </p:txBody>
      </p:sp>
    </p:spTree>
    <p:extLst>
      <p:ext uri="{BB962C8B-B14F-4D97-AF65-F5344CB8AC3E}">
        <p14:creationId xmlns:p14="http://schemas.microsoft.com/office/powerpoint/2010/main" val="41799198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F0D616-61E6-A444-9011-E7415A0D73DD}"/>
              </a:ext>
            </a:extLst>
          </p:cNvPr>
          <p:cNvSpPr>
            <a:spLocks noGrp="1"/>
          </p:cNvSpPr>
          <p:nvPr>
            <p:ph type="title" hasCustomPrompt="1"/>
          </p:nvPr>
        </p:nvSpPr>
        <p:spPr>
          <a:xfrm>
            <a:off x="831850" y="1709738"/>
            <a:ext cx="10515600" cy="2852737"/>
          </a:xfrm>
        </p:spPr>
        <p:txBody>
          <a:bodyPr anchor="b"/>
          <a:lstStyle>
            <a:lvl1pPr>
              <a:defRPr sz="6000"/>
            </a:lvl1pPr>
          </a:lstStyle>
          <a:p>
            <a:r>
              <a:rPr lang="en-GB" dirty="0"/>
              <a:t>CLICK TO EDIT MASTER TITLE STYLE</a:t>
            </a:r>
            <a:endParaRPr lang="da-DK" dirty="0"/>
          </a:p>
        </p:txBody>
      </p:sp>
      <p:sp>
        <p:nvSpPr>
          <p:cNvPr id="3" name="Text Placeholder 2">
            <a:extLst>
              <a:ext uri="{FF2B5EF4-FFF2-40B4-BE49-F238E27FC236}">
                <a16:creationId xmlns:a16="http://schemas.microsoft.com/office/drawing/2014/main" id="{02928271-3B2D-3344-954B-246A07114BB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58FE3601-FDF7-5145-9107-0ABD6AB2E3EB}"/>
              </a:ext>
            </a:extLst>
          </p:cNvPr>
          <p:cNvSpPr>
            <a:spLocks noGrp="1"/>
          </p:cNvSpPr>
          <p:nvPr>
            <p:ph type="dt" sz="half" idx="10"/>
          </p:nvPr>
        </p:nvSpPr>
        <p:spPr>
          <a:xfrm>
            <a:off x="838200" y="6356350"/>
            <a:ext cx="2743200" cy="365125"/>
          </a:xfrm>
          <a:prstGeom prst="rect">
            <a:avLst/>
          </a:prstGeom>
        </p:spPr>
        <p:txBody>
          <a:bodyPr/>
          <a:lstStyle/>
          <a:p>
            <a:fld id="{C043D707-7F42-A444-81EF-0E2A47D5B552}" type="datetime1">
              <a:rPr lang="da-DK" smtClean="0"/>
              <a:t>10-09-2020</a:t>
            </a:fld>
            <a:endParaRPr lang="da-DK"/>
          </a:p>
        </p:txBody>
      </p:sp>
      <p:sp>
        <p:nvSpPr>
          <p:cNvPr id="5" name="Footer Placeholder 4">
            <a:extLst>
              <a:ext uri="{FF2B5EF4-FFF2-40B4-BE49-F238E27FC236}">
                <a16:creationId xmlns:a16="http://schemas.microsoft.com/office/drawing/2014/main" id="{AFC8F4DD-EF68-2041-B537-821E003BA483}"/>
              </a:ext>
            </a:extLst>
          </p:cNvPr>
          <p:cNvSpPr>
            <a:spLocks noGrp="1"/>
          </p:cNvSpPr>
          <p:nvPr>
            <p:ph type="ftr" sz="quarter" idx="11"/>
          </p:nvPr>
        </p:nvSpPr>
        <p:spPr/>
        <p:txBody>
          <a:bodyPr/>
          <a:lstStyle/>
          <a:p>
            <a:endParaRPr lang="da-DK"/>
          </a:p>
        </p:txBody>
      </p:sp>
      <p:sp>
        <p:nvSpPr>
          <p:cNvPr id="6" name="Slide Number Placeholder 5">
            <a:extLst>
              <a:ext uri="{FF2B5EF4-FFF2-40B4-BE49-F238E27FC236}">
                <a16:creationId xmlns:a16="http://schemas.microsoft.com/office/drawing/2014/main" id="{AEBEE39B-115B-CC4D-AD76-2E108FF5A067}"/>
              </a:ext>
            </a:extLst>
          </p:cNvPr>
          <p:cNvSpPr>
            <a:spLocks noGrp="1"/>
          </p:cNvSpPr>
          <p:nvPr>
            <p:ph type="sldNum" sz="quarter" idx="12"/>
          </p:nvPr>
        </p:nvSpPr>
        <p:spPr/>
        <p:txBody>
          <a:bodyPr/>
          <a:lstStyle/>
          <a:p>
            <a:fld id="{A8050745-D873-D947-9203-FD1A681633F9}" type="slidenum">
              <a:rPr lang="da-DK" smtClean="0"/>
              <a:t>‹#›</a:t>
            </a:fld>
            <a:endParaRPr lang="da-DK"/>
          </a:p>
        </p:txBody>
      </p:sp>
    </p:spTree>
    <p:extLst>
      <p:ext uri="{BB962C8B-B14F-4D97-AF65-F5344CB8AC3E}">
        <p14:creationId xmlns:p14="http://schemas.microsoft.com/office/powerpoint/2010/main" val="321213822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AAD0A8-1D7C-D748-8089-C81D7969A3B9}"/>
              </a:ext>
            </a:extLst>
          </p:cNvPr>
          <p:cNvSpPr>
            <a:spLocks noGrp="1"/>
          </p:cNvSpPr>
          <p:nvPr>
            <p:ph type="title" hasCustomPrompt="1"/>
          </p:nvPr>
        </p:nvSpPr>
        <p:spPr/>
        <p:txBody>
          <a:bodyPr/>
          <a:lstStyle/>
          <a:p>
            <a:r>
              <a:rPr lang="en-GB" dirty="0"/>
              <a:t>CLICK TO EDIT MASTER TITLE STYLE</a:t>
            </a:r>
            <a:endParaRPr lang="da-DK" dirty="0"/>
          </a:p>
        </p:txBody>
      </p:sp>
      <p:sp>
        <p:nvSpPr>
          <p:cNvPr id="3" name="Content Placeholder 2">
            <a:extLst>
              <a:ext uri="{FF2B5EF4-FFF2-40B4-BE49-F238E27FC236}">
                <a16:creationId xmlns:a16="http://schemas.microsoft.com/office/drawing/2014/main" id="{C6E04C8B-5498-034C-9E8E-16CCCA3213B3}"/>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da-DK"/>
          </a:p>
        </p:txBody>
      </p:sp>
      <p:sp>
        <p:nvSpPr>
          <p:cNvPr id="4" name="Content Placeholder 3">
            <a:extLst>
              <a:ext uri="{FF2B5EF4-FFF2-40B4-BE49-F238E27FC236}">
                <a16:creationId xmlns:a16="http://schemas.microsoft.com/office/drawing/2014/main" id="{85998573-B116-7A49-A3E7-A6E880F8289A}"/>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da-DK"/>
          </a:p>
        </p:txBody>
      </p:sp>
      <p:sp>
        <p:nvSpPr>
          <p:cNvPr id="5" name="Date Placeholder 4">
            <a:extLst>
              <a:ext uri="{FF2B5EF4-FFF2-40B4-BE49-F238E27FC236}">
                <a16:creationId xmlns:a16="http://schemas.microsoft.com/office/drawing/2014/main" id="{F080E9E6-BBDB-E846-B898-492A45781FC3}"/>
              </a:ext>
            </a:extLst>
          </p:cNvPr>
          <p:cNvSpPr>
            <a:spLocks noGrp="1"/>
          </p:cNvSpPr>
          <p:nvPr>
            <p:ph type="dt" sz="half" idx="10"/>
          </p:nvPr>
        </p:nvSpPr>
        <p:spPr>
          <a:xfrm>
            <a:off x="838200" y="6356350"/>
            <a:ext cx="2743200" cy="365125"/>
          </a:xfrm>
          <a:prstGeom prst="rect">
            <a:avLst/>
          </a:prstGeom>
        </p:spPr>
        <p:txBody>
          <a:bodyPr/>
          <a:lstStyle/>
          <a:p>
            <a:fld id="{83D49766-EF20-CB41-851F-422016521782}" type="datetime1">
              <a:rPr lang="da-DK" smtClean="0"/>
              <a:t>10-09-2020</a:t>
            </a:fld>
            <a:endParaRPr lang="da-DK"/>
          </a:p>
        </p:txBody>
      </p:sp>
      <p:sp>
        <p:nvSpPr>
          <p:cNvPr id="6" name="Footer Placeholder 5">
            <a:extLst>
              <a:ext uri="{FF2B5EF4-FFF2-40B4-BE49-F238E27FC236}">
                <a16:creationId xmlns:a16="http://schemas.microsoft.com/office/drawing/2014/main" id="{6DAD24B6-BCFE-4C4C-AD89-8438259F50F7}"/>
              </a:ext>
            </a:extLst>
          </p:cNvPr>
          <p:cNvSpPr>
            <a:spLocks noGrp="1"/>
          </p:cNvSpPr>
          <p:nvPr>
            <p:ph type="ftr" sz="quarter" idx="11"/>
          </p:nvPr>
        </p:nvSpPr>
        <p:spPr/>
        <p:txBody>
          <a:bodyPr/>
          <a:lstStyle/>
          <a:p>
            <a:endParaRPr lang="da-DK"/>
          </a:p>
        </p:txBody>
      </p:sp>
      <p:sp>
        <p:nvSpPr>
          <p:cNvPr id="7" name="Slide Number Placeholder 6">
            <a:extLst>
              <a:ext uri="{FF2B5EF4-FFF2-40B4-BE49-F238E27FC236}">
                <a16:creationId xmlns:a16="http://schemas.microsoft.com/office/drawing/2014/main" id="{E3E28575-34DA-6A45-8CB3-8DDAD0466486}"/>
              </a:ext>
            </a:extLst>
          </p:cNvPr>
          <p:cNvSpPr>
            <a:spLocks noGrp="1"/>
          </p:cNvSpPr>
          <p:nvPr>
            <p:ph type="sldNum" sz="quarter" idx="12"/>
          </p:nvPr>
        </p:nvSpPr>
        <p:spPr/>
        <p:txBody>
          <a:bodyPr/>
          <a:lstStyle/>
          <a:p>
            <a:fld id="{A8050745-D873-D947-9203-FD1A681633F9}" type="slidenum">
              <a:rPr lang="da-DK" smtClean="0"/>
              <a:t>‹#›</a:t>
            </a:fld>
            <a:endParaRPr lang="da-DK"/>
          </a:p>
        </p:txBody>
      </p:sp>
    </p:spTree>
    <p:extLst>
      <p:ext uri="{BB962C8B-B14F-4D97-AF65-F5344CB8AC3E}">
        <p14:creationId xmlns:p14="http://schemas.microsoft.com/office/powerpoint/2010/main" val="53794491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F845EE-18F9-AA4E-BDB8-0258E5272B82}"/>
              </a:ext>
            </a:extLst>
          </p:cNvPr>
          <p:cNvSpPr>
            <a:spLocks noGrp="1"/>
          </p:cNvSpPr>
          <p:nvPr>
            <p:ph type="title" hasCustomPrompt="1"/>
          </p:nvPr>
        </p:nvSpPr>
        <p:spPr>
          <a:xfrm>
            <a:off x="839788" y="365125"/>
            <a:ext cx="9460659" cy="1325563"/>
          </a:xfrm>
        </p:spPr>
        <p:txBody>
          <a:bodyPr/>
          <a:lstStyle/>
          <a:p>
            <a:r>
              <a:rPr lang="en-GB" dirty="0"/>
              <a:t>CLICK TO EDIT MASTER TITLE STYLE</a:t>
            </a:r>
            <a:endParaRPr lang="da-DK" dirty="0"/>
          </a:p>
        </p:txBody>
      </p:sp>
      <p:sp>
        <p:nvSpPr>
          <p:cNvPr id="3" name="Text Placeholder 2">
            <a:extLst>
              <a:ext uri="{FF2B5EF4-FFF2-40B4-BE49-F238E27FC236}">
                <a16:creationId xmlns:a16="http://schemas.microsoft.com/office/drawing/2014/main" id="{9AB7B6C7-25B1-2C4A-AF04-072EBFAA526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4" name="Content Placeholder 3">
            <a:extLst>
              <a:ext uri="{FF2B5EF4-FFF2-40B4-BE49-F238E27FC236}">
                <a16:creationId xmlns:a16="http://schemas.microsoft.com/office/drawing/2014/main" id="{AC2B240D-5E90-4548-A77B-162231A2D558}"/>
              </a:ext>
            </a:extLst>
          </p:cNvPr>
          <p:cNvSpPr>
            <a:spLocks noGrp="1"/>
          </p:cNvSpPr>
          <p:nvPr>
            <p:ph sz="half" idx="2"/>
          </p:nvPr>
        </p:nvSpPr>
        <p:spPr>
          <a:xfrm>
            <a:off x="839788" y="2505075"/>
            <a:ext cx="5157787" cy="3684588"/>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da-DK" dirty="0"/>
          </a:p>
        </p:txBody>
      </p:sp>
      <p:sp>
        <p:nvSpPr>
          <p:cNvPr id="5" name="Text Placeholder 4">
            <a:extLst>
              <a:ext uri="{FF2B5EF4-FFF2-40B4-BE49-F238E27FC236}">
                <a16:creationId xmlns:a16="http://schemas.microsoft.com/office/drawing/2014/main" id="{8C1E0DFA-610A-C649-AB1E-01FCB845F48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B1E12985-C184-FE46-BDD0-EFBD9397BBF0}"/>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da-DK"/>
          </a:p>
        </p:txBody>
      </p:sp>
      <p:sp>
        <p:nvSpPr>
          <p:cNvPr id="7" name="Date Placeholder 6">
            <a:extLst>
              <a:ext uri="{FF2B5EF4-FFF2-40B4-BE49-F238E27FC236}">
                <a16:creationId xmlns:a16="http://schemas.microsoft.com/office/drawing/2014/main" id="{878B259B-ECD5-5A46-A3C3-6775B7A905E8}"/>
              </a:ext>
            </a:extLst>
          </p:cNvPr>
          <p:cNvSpPr>
            <a:spLocks noGrp="1"/>
          </p:cNvSpPr>
          <p:nvPr>
            <p:ph type="dt" sz="half" idx="10"/>
          </p:nvPr>
        </p:nvSpPr>
        <p:spPr>
          <a:xfrm>
            <a:off x="838200" y="6356350"/>
            <a:ext cx="2743200" cy="365125"/>
          </a:xfrm>
          <a:prstGeom prst="rect">
            <a:avLst/>
          </a:prstGeom>
        </p:spPr>
        <p:txBody>
          <a:bodyPr/>
          <a:lstStyle/>
          <a:p>
            <a:fld id="{17513897-8185-F149-8363-9C2977AB1A58}" type="datetime1">
              <a:rPr lang="da-DK" smtClean="0"/>
              <a:t>10-09-2020</a:t>
            </a:fld>
            <a:endParaRPr lang="da-DK"/>
          </a:p>
        </p:txBody>
      </p:sp>
      <p:sp>
        <p:nvSpPr>
          <p:cNvPr id="8" name="Footer Placeholder 7">
            <a:extLst>
              <a:ext uri="{FF2B5EF4-FFF2-40B4-BE49-F238E27FC236}">
                <a16:creationId xmlns:a16="http://schemas.microsoft.com/office/drawing/2014/main" id="{1A9C8602-0F8D-3640-8A0E-102C4558574B}"/>
              </a:ext>
            </a:extLst>
          </p:cNvPr>
          <p:cNvSpPr>
            <a:spLocks noGrp="1"/>
          </p:cNvSpPr>
          <p:nvPr>
            <p:ph type="ftr" sz="quarter" idx="11"/>
          </p:nvPr>
        </p:nvSpPr>
        <p:spPr/>
        <p:txBody>
          <a:bodyPr/>
          <a:lstStyle/>
          <a:p>
            <a:endParaRPr lang="da-DK"/>
          </a:p>
        </p:txBody>
      </p:sp>
      <p:sp>
        <p:nvSpPr>
          <p:cNvPr id="9" name="Slide Number Placeholder 8">
            <a:extLst>
              <a:ext uri="{FF2B5EF4-FFF2-40B4-BE49-F238E27FC236}">
                <a16:creationId xmlns:a16="http://schemas.microsoft.com/office/drawing/2014/main" id="{4C300CCD-D78F-CE4F-ACC1-49C1BE0B3942}"/>
              </a:ext>
            </a:extLst>
          </p:cNvPr>
          <p:cNvSpPr>
            <a:spLocks noGrp="1"/>
          </p:cNvSpPr>
          <p:nvPr>
            <p:ph type="sldNum" sz="quarter" idx="12"/>
          </p:nvPr>
        </p:nvSpPr>
        <p:spPr/>
        <p:txBody>
          <a:bodyPr/>
          <a:lstStyle/>
          <a:p>
            <a:fld id="{A8050745-D873-D947-9203-FD1A681633F9}" type="slidenum">
              <a:rPr lang="da-DK" smtClean="0"/>
              <a:t>‹#›</a:t>
            </a:fld>
            <a:endParaRPr lang="da-DK"/>
          </a:p>
        </p:txBody>
      </p:sp>
    </p:spTree>
    <p:extLst>
      <p:ext uri="{BB962C8B-B14F-4D97-AF65-F5344CB8AC3E}">
        <p14:creationId xmlns:p14="http://schemas.microsoft.com/office/powerpoint/2010/main" val="231823541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CEDE00-F779-0545-AEC7-BC8970215D57}"/>
              </a:ext>
            </a:extLst>
          </p:cNvPr>
          <p:cNvSpPr>
            <a:spLocks noGrp="1"/>
          </p:cNvSpPr>
          <p:nvPr>
            <p:ph type="title" hasCustomPrompt="1"/>
          </p:nvPr>
        </p:nvSpPr>
        <p:spPr/>
        <p:txBody>
          <a:bodyPr/>
          <a:lstStyle/>
          <a:p>
            <a:r>
              <a:rPr lang="en-GB" dirty="0"/>
              <a:t>CLICK TO EDIT MASTER TITLE STYLE</a:t>
            </a:r>
            <a:endParaRPr lang="da-DK" dirty="0"/>
          </a:p>
        </p:txBody>
      </p:sp>
      <p:sp>
        <p:nvSpPr>
          <p:cNvPr id="3" name="Date Placeholder 2">
            <a:extLst>
              <a:ext uri="{FF2B5EF4-FFF2-40B4-BE49-F238E27FC236}">
                <a16:creationId xmlns:a16="http://schemas.microsoft.com/office/drawing/2014/main" id="{101E59E1-DFDE-1B40-AFB5-6BF49129F5C9}"/>
              </a:ext>
            </a:extLst>
          </p:cNvPr>
          <p:cNvSpPr>
            <a:spLocks noGrp="1"/>
          </p:cNvSpPr>
          <p:nvPr>
            <p:ph type="dt" sz="half" idx="10"/>
          </p:nvPr>
        </p:nvSpPr>
        <p:spPr>
          <a:xfrm>
            <a:off x="838200" y="6356350"/>
            <a:ext cx="2743200" cy="365125"/>
          </a:xfrm>
          <a:prstGeom prst="rect">
            <a:avLst/>
          </a:prstGeom>
        </p:spPr>
        <p:txBody>
          <a:bodyPr/>
          <a:lstStyle/>
          <a:p>
            <a:fld id="{DD1EB177-742E-244D-8422-901F6B63BD93}" type="datetime1">
              <a:rPr lang="da-DK" smtClean="0"/>
              <a:t>10-09-2020</a:t>
            </a:fld>
            <a:endParaRPr lang="da-DK"/>
          </a:p>
        </p:txBody>
      </p:sp>
      <p:sp>
        <p:nvSpPr>
          <p:cNvPr id="4" name="Footer Placeholder 3">
            <a:extLst>
              <a:ext uri="{FF2B5EF4-FFF2-40B4-BE49-F238E27FC236}">
                <a16:creationId xmlns:a16="http://schemas.microsoft.com/office/drawing/2014/main" id="{7C24ADEF-6C45-2340-A995-58C7E38D76C3}"/>
              </a:ext>
            </a:extLst>
          </p:cNvPr>
          <p:cNvSpPr>
            <a:spLocks noGrp="1"/>
          </p:cNvSpPr>
          <p:nvPr>
            <p:ph type="ftr" sz="quarter" idx="11"/>
          </p:nvPr>
        </p:nvSpPr>
        <p:spPr/>
        <p:txBody>
          <a:bodyPr/>
          <a:lstStyle/>
          <a:p>
            <a:endParaRPr lang="da-DK"/>
          </a:p>
        </p:txBody>
      </p:sp>
      <p:sp>
        <p:nvSpPr>
          <p:cNvPr id="5" name="Slide Number Placeholder 4">
            <a:extLst>
              <a:ext uri="{FF2B5EF4-FFF2-40B4-BE49-F238E27FC236}">
                <a16:creationId xmlns:a16="http://schemas.microsoft.com/office/drawing/2014/main" id="{30D05C27-473D-0D4B-85B6-C50D8A8D577A}"/>
              </a:ext>
            </a:extLst>
          </p:cNvPr>
          <p:cNvSpPr>
            <a:spLocks noGrp="1"/>
          </p:cNvSpPr>
          <p:nvPr>
            <p:ph type="sldNum" sz="quarter" idx="12"/>
          </p:nvPr>
        </p:nvSpPr>
        <p:spPr/>
        <p:txBody>
          <a:bodyPr/>
          <a:lstStyle/>
          <a:p>
            <a:fld id="{A8050745-D873-D947-9203-FD1A681633F9}" type="slidenum">
              <a:rPr lang="da-DK" smtClean="0"/>
              <a:t>‹#›</a:t>
            </a:fld>
            <a:endParaRPr lang="da-DK"/>
          </a:p>
        </p:txBody>
      </p:sp>
    </p:spTree>
    <p:extLst>
      <p:ext uri="{BB962C8B-B14F-4D97-AF65-F5344CB8AC3E}">
        <p14:creationId xmlns:p14="http://schemas.microsoft.com/office/powerpoint/2010/main" val="302203178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1292A50-B834-814D-824D-E7EC4B159B87}"/>
              </a:ext>
            </a:extLst>
          </p:cNvPr>
          <p:cNvSpPr>
            <a:spLocks noGrp="1"/>
          </p:cNvSpPr>
          <p:nvPr>
            <p:ph type="dt" sz="half" idx="10"/>
          </p:nvPr>
        </p:nvSpPr>
        <p:spPr>
          <a:xfrm>
            <a:off x="838200" y="6356350"/>
            <a:ext cx="2743200" cy="365125"/>
          </a:xfrm>
          <a:prstGeom prst="rect">
            <a:avLst/>
          </a:prstGeom>
        </p:spPr>
        <p:txBody>
          <a:bodyPr/>
          <a:lstStyle/>
          <a:p>
            <a:fld id="{A514A8A7-1D4F-1540-BCCB-CCEF1451C08B}" type="datetime1">
              <a:rPr lang="da-DK" smtClean="0"/>
              <a:t>10-09-2020</a:t>
            </a:fld>
            <a:endParaRPr lang="da-DK"/>
          </a:p>
        </p:txBody>
      </p:sp>
      <p:sp>
        <p:nvSpPr>
          <p:cNvPr id="3" name="Footer Placeholder 2">
            <a:extLst>
              <a:ext uri="{FF2B5EF4-FFF2-40B4-BE49-F238E27FC236}">
                <a16:creationId xmlns:a16="http://schemas.microsoft.com/office/drawing/2014/main" id="{299EA52F-6003-7140-942F-BE7641F8522A}"/>
              </a:ext>
            </a:extLst>
          </p:cNvPr>
          <p:cNvSpPr>
            <a:spLocks noGrp="1"/>
          </p:cNvSpPr>
          <p:nvPr>
            <p:ph type="ftr" sz="quarter" idx="11"/>
          </p:nvPr>
        </p:nvSpPr>
        <p:spPr/>
        <p:txBody>
          <a:bodyPr/>
          <a:lstStyle/>
          <a:p>
            <a:endParaRPr lang="da-DK"/>
          </a:p>
        </p:txBody>
      </p:sp>
      <p:sp>
        <p:nvSpPr>
          <p:cNvPr id="4" name="Slide Number Placeholder 3">
            <a:extLst>
              <a:ext uri="{FF2B5EF4-FFF2-40B4-BE49-F238E27FC236}">
                <a16:creationId xmlns:a16="http://schemas.microsoft.com/office/drawing/2014/main" id="{5BCFF2A9-58D7-7745-A715-953A9B6C70CB}"/>
              </a:ext>
            </a:extLst>
          </p:cNvPr>
          <p:cNvSpPr>
            <a:spLocks noGrp="1"/>
          </p:cNvSpPr>
          <p:nvPr>
            <p:ph type="sldNum" sz="quarter" idx="12"/>
          </p:nvPr>
        </p:nvSpPr>
        <p:spPr/>
        <p:txBody>
          <a:bodyPr/>
          <a:lstStyle/>
          <a:p>
            <a:fld id="{A8050745-D873-D947-9203-FD1A681633F9}" type="slidenum">
              <a:rPr lang="da-DK" smtClean="0"/>
              <a:t>‹#›</a:t>
            </a:fld>
            <a:endParaRPr lang="da-DK"/>
          </a:p>
        </p:txBody>
      </p:sp>
    </p:spTree>
    <p:extLst>
      <p:ext uri="{BB962C8B-B14F-4D97-AF65-F5344CB8AC3E}">
        <p14:creationId xmlns:p14="http://schemas.microsoft.com/office/powerpoint/2010/main" val="13551786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F0D616-61E6-A444-9011-E7415A0D73DD}"/>
              </a:ext>
            </a:extLst>
          </p:cNvPr>
          <p:cNvSpPr>
            <a:spLocks noGrp="1"/>
          </p:cNvSpPr>
          <p:nvPr>
            <p:ph type="title" hasCustomPrompt="1"/>
          </p:nvPr>
        </p:nvSpPr>
        <p:spPr>
          <a:xfrm>
            <a:off x="831850" y="1709738"/>
            <a:ext cx="10515600" cy="2852737"/>
          </a:xfrm>
        </p:spPr>
        <p:txBody>
          <a:bodyPr anchor="b"/>
          <a:lstStyle>
            <a:lvl1pPr>
              <a:defRPr sz="6000"/>
            </a:lvl1pPr>
          </a:lstStyle>
          <a:p>
            <a:r>
              <a:rPr lang="en-GB" dirty="0"/>
              <a:t>CLICK TO EDIT MASTER TITLE STYLE</a:t>
            </a:r>
            <a:endParaRPr lang="da-DK" dirty="0"/>
          </a:p>
        </p:txBody>
      </p:sp>
      <p:sp>
        <p:nvSpPr>
          <p:cNvPr id="3" name="Text Placeholder 2">
            <a:extLst>
              <a:ext uri="{FF2B5EF4-FFF2-40B4-BE49-F238E27FC236}">
                <a16:creationId xmlns:a16="http://schemas.microsoft.com/office/drawing/2014/main" id="{02928271-3B2D-3344-954B-246A07114BB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58FE3601-FDF7-5145-9107-0ABD6AB2E3EB}"/>
              </a:ext>
            </a:extLst>
          </p:cNvPr>
          <p:cNvSpPr>
            <a:spLocks noGrp="1"/>
          </p:cNvSpPr>
          <p:nvPr>
            <p:ph type="dt" sz="half" idx="10"/>
          </p:nvPr>
        </p:nvSpPr>
        <p:spPr>
          <a:xfrm>
            <a:off x="838200" y="6356350"/>
            <a:ext cx="2743200" cy="365125"/>
          </a:xfrm>
          <a:prstGeom prst="rect">
            <a:avLst/>
          </a:prstGeom>
        </p:spPr>
        <p:txBody>
          <a:bodyPr/>
          <a:lstStyle/>
          <a:p>
            <a:fld id="{C043D707-7F42-A444-81EF-0E2A47D5B552}" type="datetime1">
              <a:rPr lang="da-DK" smtClean="0"/>
              <a:t>10-09-2020</a:t>
            </a:fld>
            <a:endParaRPr lang="da-DK"/>
          </a:p>
        </p:txBody>
      </p:sp>
      <p:sp>
        <p:nvSpPr>
          <p:cNvPr id="5" name="Footer Placeholder 4">
            <a:extLst>
              <a:ext uri="{FF2B5EF4-FFF2-40B4-BE49-F238E27FC236}">
                <a16:creationId xmlns:a16="http://schemas.microsoft.com/office/drawing/2014/main" id="{AFC8F4DD-EF68-2041-B537-821E003BA483}"/>
              </a:ext>
            </a:extLst>
          </p:cNvPr>
          <p:cNvSpPr>
            <a:spLocks noGrp="1"/>
          </p:cNvSpPr>
          <p:nvPr>
            <p:ph type="ftr" sz="quarter" idx="11"/>
          </p:nvPr>
        </p:nvSpPr>
        <p:spPr/>
        <p:txBody>
          <a:bodyPr/>
          <a:lstStyle/>
          <a:p>
            <a:endParaRPr lang="da-DK"/>
          </a:p>
        </p:txBody>
      </p:sp>
      <p:sp>
        <p:nvSpPr>
          <p:cNvPr id="6" name="Slide Number Placeholder 5">
            <a:extLst>
              <a:ext uri="{FF2B5EF4-FFF2-40B4-BE49-F238E27FC236}">
                <a16:creationId xmlns:a16="http://schemas.microsoft.com/office/drawing/2014/main" id="{AEBEE39B-115B-CC4D-AD76-2E108FF5A067}"/>
              </a:ext>
            </a:extLst>
          </p:cNvPr>
          <p:cNvSpPr>
            <a:spLocks noGrp="1"/>
          </p:cNvSpPr>
          <p:nvPr>
            <p:ph type="sldNum" sz="quarter" idx="12"/>
          </p:nvPr>
        </p:nvSpPr>
        <p:spPr/>
        <p:txBody>
          <a:bodyPr/>
          <a:lstStyle/>
          <a:p>
            <a:fld id="{A8050745-D873-D947-9203-FD1A681633F9}" type="slidenum">
              <a:rPr lang="da-DK" smtClean="0"/>
              <a:t>‹#›</a:t>
            </a:fld>
            <a:endParaRPr lang="da-DK"/>
          </a:p>
        </p:txBody>
      </p:sp>
    </p:spTree>
    <p:extLst>
      <p:ext uri="{BB962C8B-B14F-4D97-AF65-F5344CB8AC3E}">
        <p14:creationId xmlns:p14="http://schemas.microsoft.com/office/powerpoint/2010/main" val="129621132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F9A8E0-36EF-5A44-B201-BD3AA0002D40}"/>
              </a:ext>
            </a:extLst>
          </p:cNvPr>
          <p:cNvSpPr>
            <a:spLocks noGrp="1"/>
          </p:cNvSpPr>
          <p:nvPr>
            <p:ph type="title" hasCustomPrompt="1"/>
          </p:nvPr>
        </p:nvSpPr>
        <p:spPr>
          <a:xfrm>
            <a:off x="839788" y="457200"/>
            <a:ext cx="3932237" cy="1600200"/>
          </a:xfrm>
        </p:spPr>
        <p:txBody>
          <a:bodyPr anchor="b"/>
          <a:lstStyle>
            <a:lvl1pPr>
              <a:defRPr sz="3200">
                <a:latin typeface="Futura Medium" panose="020B0602020204020303" pitchFamily="34" charset="-79"/>
                <a:cs typeface="Futura Medium" panose="020B0602020204020303" pitchFamily="34" charset="-79"/>
              </a:defRPr>
            </a:lvl1pPr>
          </a:lstStyle>
          <a:p>
            <a:r>
              <a:rPr lang="en-GB" dirty="0"/>
              <a:t>CLICK TO EDIT MASTER TITLE STYLE</a:t>
            </a:r>
            <a:endParaRPr lang="da-DK" dirty="0"/>
          </a:p>
        </p:txBody>
      </p:sp>
      <p:sp>
        <p:nvSpPr>
          <p:cNvPr id="3" name="Content Placeholder 2">
            <a:extLst>
              <a:ext uri="{FF2B5EF4-FFF2-40B4-BE49-F238E27FC236}">
                <a16:creationId xmlns:a16="http://schemas.microsoft.com/office/drawing/2014/main" id="{EA711693-8547-7B4F-9271-992D31E3C39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da-DK"/>
          </a:p>
        </p:txBody>
      </p:sp>
      <p:sp>
        <p:nvSpPr>
          <p:cNvPr id="4" name="Text Placeholder 3">
            <a:extLst>
              <a:ext uri="{FF2B5EF4-FFF2-40B4-BE49-F238E27FC236}">
                <a16:creationId xmlns:a16="http://schemas.microsoft.com/office/drawing/2014/main" id="{30FD951F-8450-7F47-BC92-328F7F1394C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ADC536BD-20D6-614F-8D06-A3E116EFB1AE}"/>
              </a:ext>
            </a:extLst>
          </p:cNvPr>
          <p:cNvSpPr>
            <a:spLocks noGrp="1"/>
          </p:cNvSpPr>
          <p:nvPr>
            <p:ph type="dt" sz="half" idx="10"/>
          </p:nvPr>
        </p:nvSpPr>
        <p:spPr>
          <a:xfrm>
            <a:off x="838200" y="6356350"/>
            <a:ext cx="2743200" cy="365125"/>
          </a:xfrm>
          <a:prstGeom prst="rect">
            <a:avLst/>
          </a:prstGeom>
        </p:spPr>
        <p:txBody>
          <a:bodyPr/>
          <a:lstStyle/>
          <a:p>
            <a:fld id="{60EBFEB4-5DD9-2D47-8DA1-52456E241A89}" type="datetime1">
              <a:rPr lang="da-DK" smtClean="0"/>
              <a:t>10-09-2020</a:t>
            </a:fld>
            <a:endParaRPr lang="da-DK"/>
          </a:p>
        </p:txBody>
      </p:sp>
      <p:sp>
        <p:nvSpPr>
          <p:cNvPr id="6" name="Footer Placeholder 5">
            <a:extLst>
              <a:ext uri="{FF2B5EF4-FFF2-40B4-BE49-F238E27FC236}">
                <a16:creationId xmlns:a16="http://schemas.microsoft.com/office/drawing/2014/main" id="{A49E41CD-F9A2-0E49-BFD1-F5EA4E7321F1}"/>
              </a:ext>
            </a:extLst>
          </p:cNvPr>
          <p:cNvSpPr>
            <a:spLocks noGrp="1"/>
          </p:cNvSpPr>
          <p:nvPr>
            <p:ph type="ftr" sz="quarter" idx="11"/>
          </p:nvPr>
        </p:nvSpPr>
        <p:spPr/>
        <p:txBody>
          <a:bodyPr/>
          <a:lstStyle/>
          <a:p>
            <a:endParaRPr lang="da-DK"/>
          </a:p>
        </p:txBody>
      </p:sp>
      <p:sp>
        <p:nvSpPr>
          <p:cNvPr id="7" name="Slide Number Placeholder 6">
            <a:extLst>
              <a:ext uri="{FF2B5EF4-FFF2-40B4-BE49-F238E27FC236}">
                <a16:creationId xmlns:a16="http://schemas.microsoft.com/office/drawing/2014/main" id="{E43497F1-C940-BC4C-95AA-77E6961CDAF5}"/>
              </a:ext>
            </a:extLst>
          </p:cNvPr>
          <p:cNvSpPr>
            <a:spLocks noGrp="1"/>
          </p:cNvSpPr>
          <p:nvPr>
            <p:ph type="sldNum" sz="quarter" idx="12"/>
          </p:nvPr>
        </p:nvSpPr>
        <p:spPr/>
        <p:txBody>
          <a:bodyPr/>
          <a:lstStyle/>
          <a:p>
            <a:fld id="{A8050745-D873-D947-9203-FD1A681633F9}" type="slidenum">
              <a:rPr lang="da-DK" smtClean="0"/>
              <a:t>‹#›</a:t>
            </a:fld>
            <a:endParaRPr lang="da-DK"/>
          </a:p>
        </p:txBody>
      </p:sp>
    </p:spTree>
    <p:extLst>
      <p:ext uri="{BB962C8B-B14F-4D97-AF65-F5344CB8AC3E}">
        <p14:creationId xmlns:p14="http://schemas.microsoft.com/office/powerpoint/2010/main" val="119064706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B80BB2-CE4B-2845-976E-133FCA071122}"/>
              </a:ext>
            </a:extLst>
          </p:cNvPr>
          <p:cNvSpPr>
            <a:spLocks noGrp="1"/>
          </p:cNvSpPr>
          <p:nvPr>
            <p:ph type="title" hasCustomPrompt="1"/>
          </p:nvPr>
        </p:nvSpPr>
        <p:spPr>
          <a:xfrm>
            <a:off x="839788" y="457200"/>
            <a:ext cx="3932237" cy="1600200"/>
          </a:xfrm>
        </p:spPr>
        <p:txBody>
          <a:bodyPr anchor="b"/>
          <a:lstStyle>
            <a:lvl1pPr>
              <a:defRPr sz="3200"/>
            </a:lvl1pPr>
          </a:lstStyle>
          <a:p>
            <a:r>
              <a:rPr lang="en-GB" dirty="0"/>
              <a:t>CLICK TO EDIT MASTER TITLE STYLE</a:t>
            </a:r>
            <a:endParaRPr lang="da-DK" dirty="0"/>
          </a:p>
        </p:txBody>
      </p:sp>
      <p:sp>
        <p:nvSpPr>
          <p:cNvPr id="3" name="Picture Placeholder 2">
            <a:extLst>
              <a:ext uri="{FF2B5EF4-FFF2-40B4-BE49-F238E27FC236}">
                <a16:creationId xmlns:a16="http://schemas.microsoft.com/office/drawing/2014/main" id="{34C6522F-A10D-C140-8228-CCD09E49FF4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Text Placeholder 3">
            <a:extLst>
              <a:ext uri="{FF2B5EF4-FFF2-40B4-BE49-F238E27FC236}">
                <a16:creationId xmlns:a16="http://schemas.microsoft.com/office/drawing/2014/main" id="{ADB3C0B9-5654-484E-85BF-A44AADF8693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439352F4-3BD9-7D4A-A95C-D2E534FB9062}"/>
              </a:ext>
            </a:extLst>
          </p:cNvPr>
          <p:cNvSpPr>
            <a:spLocks noGrp="1"/>
          </p:cNvSpPr>
          <p:nvPr>
            <p:ph type="dt" sz="half" idx="10"/>
          </p:nvPr>
        </p:nvSpPr>
        <p:spPr>
          <a:xfrm>
            <a:off x="838200" y="6356350"/>
            <a:ext cx="2743200" cy="365125"/>
          </a:xfrm>
          <a:prstGeom prst="rect">
            <a:avLst/>
          </a:prstGeom>
        </p:spPr>
        <p:txBody>
          <a:bodyPr/>
          <a:lstStyle/>
          <a:p>
            <a:fld id="{017BF9C0-E313-4344-B051-5A8EC72BE07D}" type="datetime1">
              <a:rPr lang="da-DK" smtClean="0"/>
              <a:t>10-09-2020</a:t>
            </a:fld>
            <a:endParaRPr lang="da-DK"/>
          </a:p>
        </p:txBody>
      </p:sp>
      <p:sp>
        <p:nvSpPr>
          <p:cNvPr id="6" name="Footer Placeholder 5">
            <a:extLst>
              <a:ext uri="{FF2B5EF4-FFF2-40B4-BE49-F238E27FC236}">
                <a16:creationId xmlns:a16="http://schemas.microsoft.com/office/drawing/2014/main" id="{AC4F106C-A668-A148-927A-14D3D4816E56}"/>
              </a:ext>
            </a:extLst>
          </p:cNvPr>
          <p:cNvSpPr>
            <a:spLocks noGrp="1"/>
          </p:cNvSpPr>
          <p:nvPr>
            <p:ph type="ftr" sz="quarter" idx="11"/>
          </p:nvPr>
        </p:nvSpPr>
        <p:spPr/>
        <p:txBody>
          <a:bodyPr/>
          <a:lstStyle/>
          <a:p>
            <a:endParaRPr lang="da-DK"/>
          </a:p>
        </p:txBody>
      </p:sp>
      <p:sp>
        <p:nvSpPr>
          <p:cNvPr id="7" name="Slide Number Placeholder 6">
            <a:extLst>
              <a:ext uri="{FF2B5EF4-FFF2-40B4-BE49-F238E27FC236}">
                <a16:creationId xmlns:a16="http://schemas.microsoft.com/office/drawing/2014/main" id="{3717E8F5-3865-8546-8505-83E6C25A4CD9}"/>
              </a:ext>
            </a:extLst>
          </p:cNvPr>
          <p:cNvSpPr>
            <a:spLocks noGrp="1"/>
          </p:cNvSpPr>
          <p:nvPr>
            <p:ph type="sldNum" sz="quarter" idx="12"/>
          </p:nvPr>
        </p:nvSpPr>
        <p:spPr/>
        <p:txBody>
          <a:bodyPr/>
          <a:lstStyle/>
          <a:p>
            <a:fld id="{A8050745-D873-D947-9203-FD1A681633F9}" type="slidenum">
              <a:rPr lang="da-DK" smtClean="0"/>
              <a:t>‹#›</a:t>
            </a:fld>
            <a:endParaRPr lang="da-DK"/>
          </a:p>
        </p:txBody>
      </p:sp>
    </p:spTree>
    <p:extLst>
      <p:ext uri="{BB962C8B-B14F-4D97-AF65-F5344CB8AC3E}">
        <p14:creationId xmlns:p14="http://schemas.microsoft.com/office/powerpoint/2010/main" val="110512894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6E39C2-F9C3-E04E-8E7A-87EB49217AD0}"/>
              </a:ext>
            </a:extLst>
          </p:cNvPr>
          <p:cNvSpPr>
            <a:spLocks noGrp="1"/>
          </p:cNvSpPr>
          <p:nvPr>
            <p:ph type="title"/>
          </p:nvPr>
        </p:nvSpPr>
        <p:spPr/>
        <p:txBody>
          <a:bodyPr/>
          <a:lstStyle/>
          <a:p>
            <a:r>
              <a:rPr lang="en-GB"/>
              <a:t>Click to edit Master title style</a:t>
            </a:r>
            <a:endParaRPr lang="da-DK"/>
          </a:p>
        </p:txBody>
      </p:sp>
      <p:sp>
        <p:nvSpPr>
          <p:cNvPr id="3" name="Vertical Text Placeholder 2">
            <a:extLst>
              <a:ext uri="{FF2B5EF4-FFF2-40B4-BE49-F238E27FC236}">
                <a16:creationId xmlns:a16="http://schemas.microsoft.com/office/drawing/2014/main" id="{C6B56BA4-1973-5D4D-8868-17938D25C7AC}"/>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da-DK"/>
          </a:p>
        </p:txBody>
      </p:sp>
      <p:sp>
        <p:nvSpPr>
          <p:cNvPr id="4" name="Date Placeholder 3">
            <a:extLst>
              <a:ext uri="{FF2B5EF4-FFF2-40B4-BE49-F238E27FC236}">
                <a16:creationId xmlns:a16="http://schemas.microsoft.com/office/drawing/2014/main" id="{2D00FF47-EF9E-E246-8D8F-85ECA3D15D32}"/>
              </a:ext>
            </a:extLst>
          </p:cNvPr>
          <p:cNvSpPr>
            <a:spLocks noGrp="1"/>
          </p:cNvSpPr>
          <p:nvPr>
            <p:ph type="dt" sz="half" idx="10"/>
          </p:nvPr>
        </p:nvSpPr>
        <p:spPr>
          <a:xfrm>
            <a:off x="838200" y="6356350"/>
            <a:ext cx="2743200" cy="365125"/>
          </a:xfrm>
          <a:prstGeom prst="rect">
            <a:avLst/>
          </a:prstGeom>
        </p:spPr>
        <p:txBody>
          <a:bodyPr/>
          <a:lstStyle/>
          <a:p>
            <a:fld id="{83C84446-B762-074F-8C9A-CF6135220EAD}" type="datetime1">
              <a:rPr lang="da-DK" smtClean="0"/>
              <a:t>10-09-2020</a:t>
            </a:fld>
            <a:endParaRPr lang="da-DK"/>
          </a:p>
        </p:txBody>
      </p:sp>
      <p:sp>
        <p:nvSpPr>
          <p:cNvPr id="5" name="Footer Placeholder 4">
            <a:extLst>
              <a:ext uri="{FF2B5EF4-FFF2-40B4-BE49-F238E27FC236}">
                <a16:creationId xmlns:a16="http://schemas.microsoft.com/office/drawing/2014/main" id="{BA261F7A-28FC-2142-9727-6DAC18FFE37A}"/>
              </a:ext>
            </a:extLst>
          </p:cNvPr>
          <p:cNvSpPr>
            <a:spLocks noGrp="1"/>
          </p:cNvSpPr>
          <p:nvPr>
            <p:ph type="ftr" sz="quarter" idx="11"/>
          </p:nvPr>
        </p:nvSpPr>
        <p:spPr/>
        <p:txBody>
          <a:bodyPr/>
          <a:lstStyle/>
          <a:p>
            <a:endParaRPr lang="da-DK"/>
          </a:p>
        </p:txBody>
      </p:sp>
      <p:sp>
        <p:nvSpPr>
          <p:cNvPr id="6" name="Slide Number Placeholder 5">
            <a:extLst>
              <a:ext uri="{FF2B5EF4-FFF2-40B4-BE49-F238E27FC236}">
                <a16:creationId xmlns:a16="http://schemas.microsoft.com/office/drawing/2014/main" id="{EDE8307D-4DA4-D242-8F43-7D6EAD31FB9A}"/>
              </a:ext>
            </a:extLst>
          </p:cNvPr>
          <p:cNvSpPr>
            <a:spLocks noGrp="1"/>
          </p:cNvSpPr>
          <p:nvPr>
            <p:ph type="sldNum" sz="quarter" idx="12"/>
          </p:nvPr>
        </p:nvSpPr>
        <p:spPr/>
        <p:txBody>
          <a:bodyPr/>
          <a:lstStyle/>
          <a:p>
            <a:fld id="{A8050745-D873-D947-9203-FD1A681633F9}" type="slidenum">
              <a:rPr lang="da-DK" smtClean="0"/>
              <a:t>‹#›</a:t>
            </a:fld>
            <a:endParaRPr lang="da-DK"/>
          </a:p>
        </p:txBody>
      </p:sp>
    </p:spTree>
    <p:extLst>
      <p:ext uri="{BB962C8B-B14F-4D97-AF65-F5344CB8AC3E}">
        <p14:creationId xmlns:p14="http://schemas.microsoft.com/office/powerpoint/2010/main" val="81860436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3086BC6-EAFF-7147-B2E9-1E3887155456}"/>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da-DK"/>
          </a:p>
        </p:txBody>
      </p:sp>
      <p:sp>
        <p:nvSpPr>
          <p:cNvPr id="3" name="Vertical Text Placeholder 2">
            <a:extLst>
              <a:ext uri="{FF2B5EF4-FFF2-40B4-BE49-F238E27FC236}">
                <a16:creationId xmlns:a16="http://schemas.microsoft.com/office/drawing/2014/main" id="{3217065A-D6F8-4F4A-8D56-19948C154454}"/>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da-DK"/>
          </a:p>
        </p:txBody>
      </p:sp>
      <p:sp>
        <p:nvSpPr>
          <p:cNvPr id="4" name="Date Placeholder 3">
            <a:extLst>
              <a:ext uri="{FF2B5EF4-FFF2-40B4-BE49-F238E27FC236}">
                <a16:creationId xmlns:a16="http://schemas.microsoft.com/office/drawing/2014/main" id="{FBA28A41-EBF0-2E42-81D7-922E6FC0C965}"/>
              </a:ext>
            </a:extLst>
          </p:cNvPr>
          <p:cNvSpPr>
            <a:spLocks noGrp="1"/>
          </p:cNvSpPr>
          <p:nvPr>
            <p:ph type="dt" sz="half" idx="10"/>
          </p:nvPr>
        </p:nvSpPr>
        <p:spPr>
          <a:xfrm>
            <a:off x="838200" y="6356350"/>
            <a:ext cx="2743200" cy="365125"/>
          </a:xfrm>
          <a:prstGeom prst="rect">
            <a:avLst/>
          </a:prstGeom>
        </p:spPr>
        <p:txBody>
          <a:bodyPr/>
          <a:lstStyle/>
          <a:p>
            <a:fld id="{103A1235-4DB6-6A4B-BD37-59C4060E2F1B}" type="datetime1">
              <a:rPr lang="da-DK" smtClean="0"/>
              <a:t>10-09-2020</a:t>
            </a:fld>
            <a:endParaRPr lang="da-DK"/>
          </a:p>
        </p:txBody>
      </p:sp>
      <p:sp>
        <p:nvSpPr>
          <p:cNvPr id="5" name="Footer Placeholder 4">
            <a:extLst>
              <a:ext uri="{FF2B5EF4-FFF2-40B4-BE49-F238E27FC236}">
                <a16:creationId xmlns:a16="http://schemas.microsoft.com/office/drawing/2014/main" id="{AC497231-848B-D848-A3E1-B03C4E925883}"/>
              </a:ext>
            </a:extLst>
          </p:cNvPr>
          <p:cNvSpPr>
            <a:spLocks noGrp="1"/>
          </p:cNvSpPr>
          <p:nvPr>
            <p:ph type="ftr" sz="quarter" idx="11"/>
          </p:nvPr>
        </p:nvSpPr>
        <p:spPr/>
        <p:txBody>
          <a:bodyPr/>
          <a:lstStyle/>
          <a:p>
            <a:endParaRPr lang="da-DK"/>
          </a:p>
        </p:txBody>
      </p:sp>
      <p:sp>
        <p:nvSpPr>
          <p:cNvPr id="6" name="Slide Number Placeholder 5">
            <a:extLst>
              <a:ext uri="{FF2B5EF4-FFF2-40B4-BE49-F238E27FC236}">
                <a16:creationId xmlns:a16="http://schemas.microsoft.com/office/drawing/2014/main" id="{BC054549-0503-1D43-A4C7-072A1AB7A853}"/>
              </a:ext>
            </a:extLst>
          </p:cNvPr>
          <p:cNvSpPr>
            <a:spLocks noGrp="1"/>
          </p:cNvSpPr>
          <p:nvPr>
            <p:ph type="sldNum" sz="quarter" idx="12"/>
          </p:nvPr>
        </p:nvSpPr>
        <p:spPr/>
        <p:txBody>
          <a:bodyPr/>
          <a:lstStyle/>
          <a:p>
            <a:fld id="{A8050745-D873-D947-9203-FD1A681633F9}" type="slidenum">
              <a:rPr lang="da-DK" smtClean="0"/>
              <a:t>‹#›</a:t>
            </a:fld>
            <a:endParaRPr lang="da-DK"/>
          </a:p>
        </p:txBody>
      </p:sp>
    </p:spTree>
    <p:extLst>
      <p:ext uri="{BB962C8B-B14F-4D97-AF65-F5344CB8AC3E}">
        <p14:creationId xmlns:p14="http://schemas.microsoft.com/office/powerpoint/2010/main" val="27656032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AAD0A8-1D7C-D748-8089-C81D7969A3B9}"/>
              </a:ext>
            </a:extLst>
          </p:cNvPr>
          <p:cNvSpPr>
            <a:spLocks noGrp="1"/>
          </p:cNvSpPr>
          <p:nvPr>
            <p:ph type="title" hasCustomPrompt="1"/>
          </p:nvPr>
        </p:nvSpPr>
        <p:spPr/>
        <p:txBody>
          <a:bodyPr/>
          <a:lstStyle/>
          <a:p>
            <a:r>
              <a:rPr lang="en-GB" dirty="0"/>
              <a:t>CLICK TO EDIT MASTER TITLE STYLE</a:t>
            </a:r>
            <a:endParaRPr lang="da-DK" dirty="0"/>
          </a:p>
        </p:txBody>
      </p:sp>
      <p:sp>
        <p:nvSpPr>
          <p:cNvPr id="3" name="Content Placeholder 2">
            <a:extLst>
              <a:ext uri="{FF2B5EF4-FFF2-40B4-BE49-F238E27FC236}">
                <a16:creationId xmlns:a16="http://schemas.microsoft.com/office/drawing/2014/main" id="{C6E04C8B-5498-034C-9E8E-16CCCA3213B3}"/>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da-DK"/>
          </a:p>
        </p:txBody>
      </p:sp>
      <p:sp>
        <p:nvSpPr>
          <p:cNvPr id="4" name="Content Placeholder 3">
            <a:extLst>
              <a:ext uri="{FF2B5EF4-FFF2-40B4-BE49-F238E27FC236}">
                <a16:creationId xmlns:a16="http://schemas.microsoft.com/office/drawing/2014/main" id="{85998573-B116-7A49-A3E7-A6E880F8289A}"/>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da-DK"/>
          </a:p>
        </p:txBody>
      </p:sp>
      <p:sp>
        <p:nvSpPr>
          <p:cNvPr id="5" name="Date Placeholder 4">
            <a:extLst>
              <a:ext uri="{FF2B5EF4-FFF2-40B4-BE49-F238E27FC236}">
                <a16:creationId xmlns:a16="http://schemas.microsoft.com/office/drawing/2014/main" id="{F080E9E6-BBDB-E846-B898-492A45781FC3}"/>
              </a:ext>
            </a:extLst>
          </p:cNvPr>
          <p:cNvSpPr>
            <a:spLocks noGrp="1"/>
          </p:cNvSpPr>
          <p:nvPr>
            <p:ph type="dt" sz="half" idx="10"/>
          </p:nvPr>
        </p:nvSpPr>
        <p:spPr>
          <a:xfrm>
            <a:off x="838200" y="6356350"/>
            <a:ext cx="2743200" cy="365125"/>
          </a:xfrm>
          <a:prstGeom prst="rect">
            <a:avLst/>
          </a:prstGeom>
        </p:spPr>
        <p:txBody>
          <a:bodyPr/>
          <a:lstStyle/>
          <a:p>
            <a:fld id="{83D49766-EF20-CB41-851F-422016521782}" type="datetime1">
              <a:rPr lang="da-DK" smtClean="0"/>
              <a:t>10-09-2020</a:t>
            </a:fld>
            <a:endParaRPr lang="da-DK"/>
          </a:p>
        </p:txBody>
      </p:sp>
      <p:sp>
        <p:nvSpPr>
          <p:cNvPr id="6" name="Footer Placeholder 5">
            <a:extLst>
              <a:ext uri="{FF2B5EF4-FFF2-40B4-BE49-F238E27FC236}">
                <a16:creationId xmlns:a16="http://schemas.microsoft.com/office/drawing/2014/main" id="{6DAD24B6-BCFE-4C4C-AD89-8438259F50F7}"/>
              </a:ext>
            </a:extLst>
          </p:cNvPr>
          <p:cNvSpPr>
            <a:spLocks noGrp="1"/>
          </p:cNvSpPr>
          <p:nvPr>
            <p:ph type="ftr" sz="quarter" idx="11"/>
          </p:nvPr>
        </p:nvSpPr>
        <p:spPr/>
        <p:txBody>
          <a:bodyPr/>
          <a:lstStyle/>
          <a:p>
            <a:endParaRPr lang="da-DK"/>
          </a:p>
        </p:txBody>
      </p:sp>
      <p:sp>
        <p:nvSpPr>
          <p:cNvPr id="7" name="Slide Number Placeholder 6">
            <a:extLst>
              <a:ext uri="{FF2B5EF4-FFF2-40B4-BE49-F238E27FC236}">
                <a16:creationId xmlns:a16="http://schemas.microsoft.com/office/drawing/2014/main" id="{E3E28575-34DA-6A45-8CB3-8DDAD0466486}"/>
              </a:ext>
            </a:extLst>
          </p:cNvPr>
          <p:cNvSpPr>
            <a:spLocks noGrp="1"/>
          </p:cNvSpPr>
          <p:nvPr>
            <p:ph type="sldNum" sz="quarter" idx="12"/>
          </p:nvPr>
        </p:nvSpPr>
        <p:spPr/>
        <p:txBody>
          <a:bodyPr/>
          <a:lstStyle/>
          <a:p>
            <a:fld id="{A8050745-D873-D947-9203-FD1A681633F9}" type="slidenum">
              <a:rPr lang="da-DK" smtClean="0"/>
              <a:t>‹#›</a:t>
            </a:fld>
            <a:endParaRPr lang="da-DK"/>
          </a:p>
        </p:txBody>
      </p:sp>
    </p:spTree>
    <p:extLst>
      <p:ext uri="{BB962C8B-B14F-4D97-AF65-F5344CB8AC3E}">
        <p14:creationId xmlns:p14="http://schemas.microsoft.com/office/powerpoint/2010/main" val="7323344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F845EE-18F9-AA4E-BDB8-0258E5272B82}"/>
              </a:ext>
            </a:extLst>
          </p:cNvPr>
          <p:cNvSpPr>
            <a:spLocks noGrp="1"/>
          </p:cNvSpPr>
          <p:nvPr>
            <p:ph type="title" hasCustomPrompt="1"/>
          </p:nvPr>
        </p:nvSpPr>
        <p:spPr>
          <a:xfrm>
            <a:off x="839788" y="365125"/>
            <a:ext cx="9460659" cy="1325563"/>
          </a:xfrm>
        </p:spPr>
        <p:txBody>
          <a:bodyPr/>
          <a:lstStyle/>
          <a:p>
            <a:r>
              <a:rPr lang="en-GB" dirty="0"/>
              <a:t>CLICK TO EDIT MASTER TITLE STYLE</a:t>
            </a:r>
            <a:endParaRPr lang="da-DK" dirty="0"/>
          </a:p>
        </p:txBody>
      </p:sp>
      <p:sp>
        <p:nvSpPr>
          <p:cNvPr id="3" name="Text Placeholder 2">
            <a:extLst>
              <a:ext uri="{FF2B5EF4-FFF2-40B4-BE49-F238E27FC236}">
                <a16:creationId xmlns:a16="http://schemas.microsoft.com/office/drawing/2014/main" id="{9AB7B6C7-25B1-2C4A-AF04-072EBFAA526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4" name="Content Placeholder 3">
            <a:extLst>
              <a:ext uri="{FF2B5EF4-FFF2-40B4-BE49-F238E27FC236}">
                <a16:creationId xmlns:a16="http://schemas.microsoft.com/office/drawing/2014/main" id="{AC2B240D-5E90-4548-A77B-162231A2D558}"/>
              </a:ext>
            </a:extLst>
          </p:cNvPr>
          <p:cNvSpPr>
            <a:spLocks noGrp="1"/>
          </p:cNvSpPr>
          <p:nvPr>
            <p:ph sz="half" idx="2"/>
          </p:nvPr>
        </p:nvSpPr>
        <p:spPr>
          <a:xfrm>
            <a:off x="839788" y="2505075"/>
            <a:ext cx="5157787" cy="3684588"/>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da-DK" dirty="0"/>
          </a:p>
        </p:txBody>
      </p:sp>
      <p:sp>
        <p:nvSpPr>
          <p:cNvPr id="5" name="Text Placeholder 4">
            <a:extLst>
              <a:ext uri="{FF2B5EF4-FFF2-40B4-BE49-F238E27FC236}">
                <a16:creationId xmlns:a16="http://schemas.microsoft.com/office/drawing/2014/main" id="{8C1E0DFA-610A-C649-AB1E-01FCB845F48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B1E12985-C184-FE46-BDD0-EFBD9397BBF0}"/>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da-DK"/>
          </a:p>
        </p:txBody>
      </p:sp>
      <p:sp>
        <p:nvSpPr>
          <p:cNvPr id="7" name="Date Placeholder 6">
            <a:extLst>
              <a:ext uri="{FF2B5EF4-FFF2-40B4-BE49-F238E27FC236}">
                <a16:creationId xmlns:a16="http://schemas.microsoft.com/office/drawing/2014/main" id="{878B259B-ECD5-5A46-A3C3-6775B7A905E8}"/>
              </a:ext>
            </a:extLst>
          </p:cNvPr>
          <p:cNvSpPr>
            <a:spLocks noGrp="1"/>
          </p:cNvSpPr>
          <p:nvPr>
            <p:ph type="dt" sz="half" idx="10"/>
          </p:nvPr>
        </p:nvSpPr>
        <p:spPr>
          <a:xfrm>
            <a:off x="838200" y="6356350"/>
            <a:ext cx="2743200" cy="365125"/>
          </a:xfrm>
          <a:prstGeom prst="rect">
            <a:avLst/>
          </a:prstGeom>
        </p:spPr>
        <p:txBody>
          <a:bodyPr/>
          <a:lstStyle/>
          <a:p>
            <a:fld id="{17513897-8185-F149-8363-9C2977AB1A58}" type="datetime1">
              <a:rPr lang="da-DK" smtClean="0"/>
              <a:t>10-09-2020</a:t>
            </a:fld>
            <a:endParaRPr lang="da-DK"/>
          </a:p>
        </p:txBody>
      </p:sp>
      <p:sp>
        <p:nvSpPr>
          <p:cNvPr id="8" name="Footer Placeholder 7">
            <a:extLst>
              <a:ext uri="{FF2B5EF4-FFF2-40B4-BE49-F238E27FC236}">
                <a16:creationId xmlns:a16="http://schemas.microsoft.com/office/drawing/2014/main" id="{1A9C8602-0F8D-3640-8A0E-102C4558574B}"/>
              </a:ext>
            </a:extLst>
          </p:cNvPr>
          <p:cNvSpPr>
            <a:spLocks noGrp="1"/>
          </p:cNvSpPr>
          <p:nvPr>
            <p:ph type="ftr" sz="quarter" idx="11"/>
          </p:nvPr>
        </p:nvSpPr>
        <p:spPr/>
        <p:txBody>
          <a:bodyPr/>
          <a:lstStyle/>
          <a:p>
            <a:endParaRPr lang="da-DK"/>
          </a:p>
        </p:txBody>
      </p:sp>
      <p:sp>
        <p:nvSpPr>
          <p:cNvPr id="9" name="Slide Number Placeholder 8">
            <a:extLst>
              <a:ext uri="{FF2B5EF4-FFF2-40B4-BE49-F238E27FC236}">
                <a16:creationId xmlns:a16="http://schemas.microsoft.com/office/drawing/2014/main" id="{4C300CCD-D78F-CE4F-ACC1-49C1BE0B3942}"/>
              </a:ext>
            </a:extLst>
          </p:cNvPr>
          <p:cNvSpPr>
            <a:spLocks noGrp="1"/>
          </p:cNvSpPr>
          <p:nvPr>
            <p:ph type="sldNum" sz="quarter" idx="12"/>
          </p:nvPr>
        </p:nvSpPr>
        <p:spPr/>
        <p:txBody>
          <a:bodyPr/>
          <a:lstStyle/>
          <a:p>
            <a:fld id="{A8050745-D873-D947-9203-FD1A681633F9}" type="slidenum">
              <a:rPr lang="da-DK" smtClean="0"/>
              <a:t>‹#›</a:t>
            </a:fld>
            <a:endParaRPr lang="da-DK"/>
          </a:p>
        </p:txBody>
      </p:sp>
    </p:spTree>
    <p:extLst>
      <p:ext uri="{BB962C8B-B14F-4D97-AF65-F5344CB8AC3E}">
        <p14:creationId xmlns:p14="http://schemas.microsoft.com/office/powerpoint/2010/main" val="30859880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CEDE00-F779-0545-AEC7-BC8970215D57}"/>
              </a:ext>
            </a:extLst>
          </p:cNvPr>
          <p:cNvSpPr>
            <a:spLocks noGrp="1"/>
          </p:cNvSpPr>
          <p:nvPr>
            <p:ph type="title" hasCustomPrompt="1"/>
          </p:nvPr>
        </p:nvSpPr>
        <p:spPr/>
        <p:txBody>
          <a:bodyPr/>
          <a:lstStyle/>
          <a:p>
            <a:r>
              <a:rPr lang="en-GB" dirty="0"/>
              <a:t>CLICK TO EDIT MASTER TITLE STYLE</a:t>
            </a:r>
            <a:endParaRPr lang="da-DK" dirty="0"/>
          </a:p>
        </p:txBody>
      </p:sp>
      <p:sp>
        <p:nvSpPr>
          <p:cNvPr id="3" name="Date Placeholder 2">
            <a:extLst>
              <a:ext uri="{FF2B5EF4-FFF2-40B4-BE49-F238E27FC236}">
                <a16:creationId xmlns:a16="http://schemas.microsoft.com/office/drawing/2014/main" id="{101E59E1-DFDE-1B40-AFB5-6BF49129F5C9}"/>
              </a:ext>
            </a:extLst>
          </p:cNvPr>
          <p:cNvSpPr>
            <a:spLocks noGrp="1"/>
          </p:cNvSpPr>
          <p:nvPr>
            <p:ph type="dt" sz="half" idx="10"/>
          </p:nvPr>
        </p:nvSpPr>
        <p:spPr>
          <a:xfrm>
            <a:off x="838200" y="6356350"/>
            <a:ext cx="2743200" cy="365125"/>
          </a:xfrm>
          <a:prstGeom prst="rect">
            <a:avLst/>
          </a:prstGeom>
        </p:spPr>
        <p:txBody>
          <a:bodyPr/>
          <a:lstStyle/>
          <a:p>
            <a:fld id="{DD1EB177-742E-244D-8422-901F6B63BD93}" type="datetime1">
              <a:rPr lang="da-DK" smtClean="0"/>
              <a:t>10-09-2020</a:t>
            </a:fld>
            <a:endParaRPr lang="da-DK"/>
          </a:p>
        </p:txBody>
      </p:sp>
      <p:sp>
        <p:nvSpPr>
          <p:cNvPr id="4" name="Footer Placeholder 3">
            <a:extLst>
              <a:ext uri="{FF2B5EF4-FFF2-40B4-BE49-F238E27FC236}">
                <a16:creationId xmlns:a16="http://schemas.microsoft.com/office/drawing/2014/main" id="{7C24ADEF-6C45-2340-A995-58C7E38D76C3}"/>
              </a:ext>
            </a:extLst>
          </p:cNvPr>
          <p:cNvSpPr>
            <a:spLocks noGrp="1"/>
          </p:cNvSpPr>
          <p:nvPr>
            <p:ph type="ftr" sz="quarter" idx="11"/>
          </p:nvPr>
        </p:nvSpPr>
        <p:spPr/>
        <p:txBody>
          <a:bodyPr/>
          <a:lstStyle/>
          <a:p>
            <a:endParaRPr lang="da-DK"/>
          </a:p>
        </p:txBody>
      </p:sp>
      <p:sp>
        <p:nvSpPr>
          <p:cNvPr id="5" name="Slide Number Placeholder 4">
            <a:extLst>
              <a:ext uri="{FF2B5EF4-FFF2-40B4-BE49-F238E27FC236}">
                <a16:creationId xmlns:a16="http://schemas.microsoft.com/office/drawing/2014/main" id="{30D05C27-473D-0D4B-85B6-C50D8A8D577A}"/>
              </a:ext>
            </a:extLst>
          </p:cNvPr>
          <p:cNvSpPr>
            <a:spLocks noGrp="1"/>
          </p:cNvSpPr>
          <p:nvPr>
            <p:ph type="sldNum" sz="quarter" idx="12"/>
          </p:nvPr>
        </p:nvSpPr>
        <p:spPr/>
        <p:txBody>
          <a:bodyPr/>
          <a:lstStyle/>
          <a:p>
            <a:fld id="{A8050745-D873-D947-9203-FD1A681633F9}" type="slidenum">
              <a:rPr lang="da-DK" smtClean="0"/>
              <a:t>‹#›</a:t>
            </a:fld>
            <a:endParaRPr lang="da-DK"/>
          </a:p>
        </p:txBody>
      </p:sp>
    </p:spTree>
    <p:extLst>
      <p:ext uri="{BB962C8B-B14F-4D97-AF65-F5344CB8AC3E}">
        <p14:creationId xmlns:p14="http://schemas.microsoft.com/office/powerpoint/2010/main" val="3566626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1292A50-B834-814D-824D-E7EC4B159B87}"/>
              </a:ext>
            </a:extLst>
          </p:cNvPr>
          <p:cNvSpPr>
            <a:spLocks noGrp="1"/>
          </p:cNvSpPr>
          <p:nvPr>
            <p:ph type="dt" sz="half" idx="10"/>
          </p:nvPr>
        </p:nvSpPr>
        <p:spPr>
          <a:xfrm>
            <a:off x="838200" y="6356350"/>
            <a:ext cx="2743200" cy="365125"/>
          </a:xfrm>
          <a:prstGeom prst="rect">
            <a:avLst/>
          </a:prstGeom>
        </p:spPr>
        <p:txBody>
          <a:bodyPr/>
          <a:lstStyle/>
          <a:p>
            <a:fld id="{A514A8A7-1D4F-1540-BCCB-CCEF1451C08B}" type="datetime1">
              <a:rPr lang="da-DK" smtClean="0"/>
              <a:t>10-09-2020</a:t>
            </a:fld>
            <a:endParaRPr lang="da-DK"/>
          </a:p>
        </p:txBody>
      </p:sp>
      <p:sp>
        <p:nvSpPr>
          <p:cNvPr id="3" name="Footer Placeholder 2">
            <a:extLst>
              <a:ext uri="{FF2B5EF4-FFF2-40B4-BE49-F238E27FC236}">
                <a16:creationId xmlns:a16="http://schemas.microsoft.com/office/drawing/2014/main" id="{299EA52F-6003-7140-942F-BE7641F8522A}"/>
              </a:ext>
            </a:extLst>
          </p:cNvPr>
          <p:cNvSpPr>
            <a:spLocks noGrp="1"/>
          </p:cNvSpPr>
          <p:nvPr>
            <p:ph type="ftr" sz="quarter" idx="11"/>
          </p:nvPr>
        </p:nvSpPr>
        <p:spPr/>
        <p:txBody>
          <a:bodyPr/>
          <a:lstStyle/>
          <a:p>
            <a:endParaRPr lang="da-DK"/>
          </a:p>
        </p:txBody>
      </p:sp>
      <p:sp>
        <p:nvSpPr>
          <p:cNvPr id="4" name="Slide Number Placeholder 3">
            <a:extLst>
              <a:ext uri="{FF2B5EF4-FFF2-40B4-BE49-F238E27FC236}">
                <a16:creationId xmlns:a16="http://schemas.microsoft.com/office/drawing/2014/main" id="{5BCFF2A9-58D7-7745-A715-953A9B6C70CB}"/>
              </a:ext>
            </a:extLst>
          </p:cNvPr>
          <p:cNvSpPr>
            <a:spLocks noGrp="1"/>
          </p:cNvSpPr>
          <p:nvPr>
            <p:ph type="sldNum" sz="quarter" idx="12"/>
          </p:nvPr>
        </p:nvSpPr>
        <p:spPr/>
        <p:txBody>
          <a:bodyPr/>
          <a:lstStyle/>
          <a:p>
            <a:fld id="{A8050745-D873-D947-9203-FD1A681633F9}" type="slidenum">
              <a:rPr lang="da-DK" smtClean="0"/>
              <a:t>‹#›</a:t>
            </a:fld>
            <a:endParaRPr lang="da-DK"/>
          </a:p>
        </p:txBody>
      </p:sp>
    </p:spTree>
    <p:extLst>
      <p:ext uri="{BB962C8B-B14F-4D97-AF65-F5344CB8AC3E}">
        <p14:creationId xmlns:p14="http://schemas.microsoft.com/office/powerpoint/2010/main" val="22321409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F9A8E0-36EF-5A44-B201-BD3AA0002D40}"/>
              </a:ext>
            </a:extLst>
          </p:cNvPr>
          <p:cNvSpPr>
            <a:spLocks noGrp="1"/>
          </p:cNvSpPr>
          <p:nvPr>
            <p:ph type="title" hasCustomPrompt="1"/>
          </p:nvPr>
        </p:nvSpPr>
        <p:spPr>
          <a:xfrm>
            <a:off x="839788" y="457200"/>
            <a:ext cx="3932237" cy="1600200"/>
          </a:xfrm>
        </p:spPr>
        <p:txBody>
          <a:bodyPr anchor="b"/>
          <a:lstStyle>
            <a:lvl1pPr>
              <a:defRPr sz="3200">
                <a:latin typeface="Futura Medium" panose="020B0602020204020303" pitchFamily="34" charset="-79"/>
                <a:cs typeface="Futura Medium" panose="020B0602020204020303" pitchFamily="34" charset="-79"/>
              </a:defRPr>
            </a:lvl1pPr>
          </a:lstStyle>
          <a:p>
            <a:r>
              <a:rPr lang="en-GB" dirty="0"/>
              <a:t>CLICK TO EDIT MASTER TITLE STYLE</a:t>
            </a:r>
            <a:endParaRPr lang="da-DK" dirty="0"/>
          </a:p>
        </p:txBody>
      </p:sp>
      <p:sp>
        <p:nvSpPr>
          <p:cNvPr id="3" name="Content Placeholder 2">
            <a:extLst>
              <a:ext uri="{FF2B5EF4-FFF2-40B4-BE49-F238E27FC236}">
                <a16:creationId xmlns:a16="http://schemas.microsoft.com/office/drawing/2014/main" id="{EA711693-8547-7B4F-9271-992D31E3C39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da-DK"/>
          </a:p>
        </p:txBody>
      </p:sp>
      <p:sp>
        <p:nvSpPr>
          <p:cNvPr id="4" name="Text Placeholder 3">
            <a:extLst>
              <a:ext uri="{FF2B5EF4-FFF2-40B4-BE49-F238E27FC236}">
                <a16:creationId xmlns:a16="http://schemas.microsoft.com/office/drawing/2014/main" id="{30FD951F-8450-7F47-BC92-328F7F1394C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ADC536BD-20D6-614F-8D06-A3E116EFB1AE}"/>
              </a:ext>
            </a:extLst>
          </p:cNvPr>
          <p:cNvSpPr>
            <a:spLocks noGrp="1"/>
          </p:cNvSpPr>
          <p:nvPr>
            <p:ph type="dt" sz="half" idx="10"/>
          </p:nvPr>
        </p:nvSpPr>
        <p:spPr>
          <a:xfrm>
            <a:off x="838200" y="6356350"/>
            <a:ext cx="2743200" cy="365125"/>
          </a:xfrm>
          <a:prstGeom prst="rect">
            <a:avLst/>
          </a:prstGeom>
        </p:spPr>
        <p:txBody>
          <a:bodyPr/>
          <a:lstStyle/>
          <a:p>
            <a:fld id="{60EBFEB4-5DD9-2D47-8DA1-52456E241A89}" type="datetime1">
              <a:rPr lang="da-DK" smtClean="0"/>
              <a:t>10-09-2020</a:t>
            </a:fld>
            <a:endParaRPr lang="da-DK"/>
          </a:p>
        </p:txBody>
      </p:sp>
      <p:sp>
        <p:nvSpPr>
          <p:cNvPr id="6" name="Footer Placeholder 5">
            <a:extLst>
              <a:ext uri="{FF2B5EF4-FFF2-40B4-BE49-F238E27FC236}">
                <a16:creationId xmlns:a16="http://schemas.microsoft.com/office/drawing/2014/main" id="{A49E41CD-F9A2-0E49-BFD1-F5EA4E7321F1}"/>
              </a:ext>
            </a:extLst>
          </p:cNvPr>
          <p:cNvSpPr>
            <a:spLocks noGrp="1"/>
          </p:cNvSpPr>
          <p:nvPr>
            <p:ph type="ftr" sz="quarter" idx="11"/>
          </p:nvPr>
        </p:nvSpPr>
        <p:spPr/>
        <p:txBody>
          <a:bodyPr/>
          <a:lstStyle/>
          <a:p>
            <a:endParaRPr lang="da-DK"/>
          </a:p>
        </p:txBody>
      </p:sp>
      <p:sp>
        <p:nvSpPr>
          <p:cNvPr id="7" name="Slide Number Placeholder 6">
            <a:extLst>
              <a:ext uri="{FF2B5EF4-FFF2-40B4-BE49-F238E27FC236}">
                <a16:creationId xmlns:a16="http://schemas.microsoft.com/office/drawing/2014/main" id="{E43497F1-C940-BC4C-95AA-77E6961CDAF5}"/>
              </a:ext>
            </a:extLst>
          </p:cNvPr>
          <p:cNvSpPr>
            <a:spLocks noGrp="1"/>
          </p:cNvSpPr>
          <p:nvPr>
            <p:ph type="sldNum" sz="quarter" idx="12"/>
          </p:nvPr>
        </p:nvSpPr>
        <p:spPr/>
        <p:txBody>
          <a:bodyPr/>
          <a:lstStyle/>
          <a:p>
            <a:fld id="{A8050745-D873-D947-9203-FD1A681633F9}" type="slidenum">
              <a:rPr lang="da-DK" smtClean="0"/>
              <a:t>‹#›</a:t>
            </a:fld>
            <a:endParaRPr lang="da-DK"/>
          </a:p>
        </p:txBody>
      </p:sp>
    </p:spTree>
    <p:extLst>
      <p:ext uri="{BB962C8B-B14F-4D97-AF65-F5344CB8AC3E}">
        <p14:creationId xmlns:p14="http://schemas.microsoft.com/office/powerpoint/2010/main" val="19940881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B80BB2-CE4B-2845-976E-133FCA071122}"/>
              </a:ext>
            </a:extLst>
          </p:cNvPr>
          <p:cNvSpPr>
            <a:spLocks noGrp="1"/>
          </p:cNvSpPr>
          <p:nvPr>
            <p:ph type="title" hasCustomPrompt="1"/>
          </p:nvPr>
        </p:nvSpPr>
        <p:spPr>
          <a:xfrm>
            <a:off x="839788" y="457200"/>
            <a:ext cx="3932237" cy="1600200"/>
          </a:xfrm>
        </p:spPr>
        <p:txBody>
          <a:bodyPr anchor="b"/>
          <a:lstStyle>
            <a:lvl1pPr>
              <a:defRPr sz="3200"/>
            </a:lvl1pPr>
          </a:lstStyle>
          <a:p>
            <a:r>
              <a:rPr lang="en-GB" dirty="0"/>
              <a:t>CLICK TO EDIT MASTER TITLE STYLE</a:t>
            </a:r>
            <a:endParaRPr lang="da-DK" dirty="0"/>
          </a:p>
        </p:txBody>
      </p:sp>
      <p:sp>
        <p:nvSpPr>
          <p:cNvPr id="3" name="Picture Placeholder 2">
            <a:extLst>
              <a:ext uri="{FF2B5EF4-FFF2-40B4-BE49-F238E27FC236}">
                <a16:creationId xmlns:a16="http://schemas.microsoft.com/office/drawing/2014/main" id="{34C6522F-A10D-C140-8228-CCD09E49FF4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Text Placeholder 3">
            <a:extLst>
              <a:ext uri="{FF2B5EF4-FFF2-40B4-BE49-F238E27FC236}">
                <a16:creationId xmlns:a16="http://schemas.microsoft.com/office/drawing/2014/main" id="{ADB3C0B9-5654-484E-85BF-A44AADF8693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439352F4-3BD9-7D4A-A95C-D2E534FB9062}"/>
              </a:ext>
            </a:extLst>
          </p:cNvPr>
          <p:cNvSpPr>
            <a:spLocks noGrp="1"/>
          </p:cNvSpPr>
          <p:nvPr>
            <p:ph type="dt" sz="half" idx="10"/>
          </p:nvPr>
        </p:nvSpPr>
        <p:spPr>
          <a:xfrm>
            <a:off x="838200" y="6356350"/>
            <a:ext cx="2743200" cy="365125"/>
          </a:xfrm>
          <a:prstGeom prst="rect">
            <a:avLst/>
          </a:prstGeom>
        </p:spPr>
        <p:txBody>
          <a:bodyPr/>
          <a:lstStyle/>
          <a:p>
            <a:fld id="{017BF9C0-E313-4344-B051-5A8EC72BE07D}" type="datetime1">
              <a:rPr lang="da-DK" smtClean="0"/>
              <a:t>10-09-2020</a:t>
            </a:fld>
            <a:endParaRPr lang="da-DK"/>
          </a:p>
        </p:txBody>
      </p:sp>
      <p:sp>
        <p:nvSpPr>
          <p:cNvPr id="6" name="Footer Placeholder 5">
            <a:extLst>
              <a:ext uri="{FF2B5EF4-FFF2-40B4-BE49-F238E27FC236}">
                <a16:creationId xmlns:a16="http://schemas.microsoft.com/office/drawing/2014/main" id="{AC4F106C-A668-A148-927A-14D3D4816E56}"/>
              </a:ext>
            </a:extLst>
          </p:cNvPr>
          <p:cNvSpPr>
            <a:spLocks noGrp="1"/>
          </p:cNvSpPr>
          <p:nvPr>
            <p:ph type="ftr" sz="quarter" idx="11"/>
          </p:nvPr>
        </p:nvSpPr>
        <p:spPr/>
        <p:txBody>
          <a:bodyPr/>
          <a:lstStyle/>
          <a:p>
            <a:endParaRPr lang="da-DK"/>
          </a:p>
        </p:txBody>
      </p:sp>
      <p:sp>
        <p:nvSpPr>
          <p:cNvPr id="7" name="Slide Number Placeholder 6">
            <a:extLst>
              <a:ext uri="{FF2B5EF4-FFF2-40B4-BE49-F238E27FC236}">
                <a16:creationId xmlns:a16="http://schemas.microsoft.com/office/drawing/2014/main" id="{3717E8F5-3865-8546-8505-83E6C25A4CD9}"/>
              </a:ext>
            </a:extLst>
          </p:cNvPr>
          <p:cNvSpPr>
            <a:spLocks noGrp="1"/>
          </p:cNvSpPr>
          <p:nvPr>
            <p:ph type="sldNum" sz="quarter" idx="12"/>
          </p:nvPr>
        </p:nvSpPr>
        <p:spPr/>
        <p:txBody>
          <a:bodyPr/>
          <a:lstStyle/>
          <a:p>
            <a:fld id="{A8050745-D873-D947-9203-FD1A681633F9}" type="slidenum">
              <a:rPr lang="da-DK" smtClean="0"/>
              <a:t>‹#›</a:t>
            </a:fld>
            <a:endParaRPr lang="da-DK"/>
          </a:p>
        </p:txBody>
      </p:sp>
    </p:spTree>
    <p:extLst>
      <p:ext uri="{BB962C8B-B14F-4D97-AF65-F5344CB8AC3E}">
        <p14:creationId xmlns:p14="http://schemas.microsoft.com/office/powerpoint/2010/main" val="12480162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tif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5.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6" Type="http://schemas.openxmlformats.org/officeDocument/2006/relationships/image" Target="../media/image4.png"/><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3.png"/><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2.tif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5521255-B07A-2447-9CD7-2DAD00F1BACF}"/>
              </a:ext>
            </a:extLst>
          </p:cNvPr>
          <p:cNvSpPr>
            <a:spLocks noGrp="1"/>
          </p:cNvSpPr>
          <p:nvPr>
            <p:ph type="title"/>
          </p:nvPr>
        </p:nvSpPr>
        <p:spPr>
          <a:xfrm>
            <a:off x="838200" y="365126"/>
            <a:ext cx="9341224" cy="482040"/>
          </a:xfrm>
          <a:prstGeom prst="rect">
            <a:avLst/>
          </a:prstGeom>
        </p:spPr>
        <p:txBody>
          <a:bodyPr vert="horz" lIns="91440" tIns="45720" rIns="91440" bIns="45720" rtlCol="0" anchor="ctr">
            <a:normAutofit/>
          </a:bodyPr>
          <a:lstStyle/>
          <a:p>
            <a:r>
              <a:rPr lang="en-US" noProof="0" dirty="0"/>
              <a:t>CLICK TO EDIT MASTER TITLE STYLE</a:t>
            </a:r>
          </a:p>
        </p:txBody>
      </p:sp>
      <p:sp>
        <p:nvSpPr>
          <p:cNvPr id="3" name="Text Placeholder 2">
            <a:extLst>
              <a:ext uri="{FF2B5EF4-FFF2-40B4-BE49-F238E27FC236}">
                <a16:creationId xmlns:a16="http://schemas.microsoft.com/office/drawing/2014/main" id="{37BCF9E8-3347-6F4D-A965-A3E6C1960685}"/>
              </a:ext>
            </a:extLst>
          </p:cNvPr>
          <p:cNvSpPr>
            <a:spLocks noGrp="1"/>
          </p:cNvSpPr>
          <p:nvPr>
            <p:ph type="body" idx="1"/>
          </p:nvPr>
        </p:nvSpPr>
        <p:spPr>
          <a:xfrm>
            <a:off x="838200" y="1559859"/>
            <a:ext cx="10515600" cy="4617104"/>
          </a:xfrm>
          <a:prstGeom prst="rect">
            <a:avLst/>
          </a:prstGeom>
        </p:spPr>
        <p:txBody>
          <a:bodyPr vert="horz" lIns="91440" tIns="45720" rIns="91440" bIns="45720" rtlCol="0">
            <a:norm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5" name="Footer Placeholder 4">
            <a:extLst>
              <a:ext uri="{FF2B5EF4-FFF2-40B4-BE49-F238E27FC236}">
                <a16:creationId xmlns:a16="http://schemas.microsoft.com/office/drawing/2014/main" id="{F7977079-21A1-4446-B97A-658F8D325C8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noProof="0" dirty="0"/>
          </a:p>
        </p:txBody>
      </p:sp>
      <p:sp>
        <p:nvSpPr>
          <p:cNvPr id="6" name="Slide Number Placeholder 5">
            <a:extLst>
              <a:ext uri="{FF2B5EF4-FFF2-40B4-BE49-F238E27FC236}">
                <a16:creationId xmlns:a16="http://schemas.microsoft.com/office/drawing/2014/main" id="{B6460384-A5A4-954B-BC90-018BD4610FD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050745-D873-D947-9203-FD1A681633F9}" type="slidenum">
              <a:rPr lang="en-US" noProof="0" smtClean="0"/>
              <a:t>‹#›</a:t>
            </a:fld>
            <a:endParaRPr lang="en-US" noProof="0" dirty="0"/>
          </a:p>
        </p:txBody>
      </p:sp>
      <p:sp>
        <p:nvSpPr>
          <p:cNvPr id="9" name="TextBox 8">
            <a:extLst>
              <a:ext uri="{FF2B5EF4-FFF2-40B4-BE49-F238E27FC236}">
                <a16:creationId xmlns:a16="http://schemas.microsoft.com/office/drawing/2014/main" id="{3C86ED73-725A-7445-A204-EF80C868C66E}"/>
              </a:ext>
            </a:extLst>
          </p:cNvPr>
          <p:cNvSpPr txBox="1"/>
          <p:nvPr userDrawn="1"/>
        </p:nvSpPr>
        <p:spPr>
          <a:xfrm>
            <a:off x="838200" y="6156079"/>
            <a:ext cx="1259541" cy="276999"/>
          </a:xfrm>
          <a:prstGeom prst="rect">
            <a:avLst/>
          </a:prstGeom>
          <a:noFill/>
        </p:spPr>
        <p:txBody>
          <a:bodyPr wrap="square" rtlCol="0">
            <a:spAutoFit/>
          </a:bodyPr>
          <a:lstStyle/>
          <a:p>
            <a:r>
              <a:rPr lang="en-US" sz="1200" noProof="0" dirty="0">
                <a:latin typeface="Helvetica" pitchFamily="2" charset="0"/>
              </a:rPr>
              <a:t>Sponsored by:</a:t>
            </a:r>
          </a:p>
        </p:txBody>
      </p:sp>
      <p:pic>
        <p:nvPicPr>
          <p:cNvPr id="11" name="Picture 10">
            <a:extLst>
              <a:ext uri="{FF2B5EF4-FFF2-40B4-BE49-F238E27FC236}">
                <a16:creationId xmlns:a16="http://schemas.microsoft.com/office/drawing/2014/main" id="{B2B70DB5-8AF5-F541-BEE8-289B9B748C55}"/>
              </a:ext>
            </a:extLst>
          </p:cNvPr>
          <p:cNvPicPr>
            <a:picLocks noChangeAspect="1"/>
          </p:cNvPicPr>
          <p:nvPr userDrawn="1"/>
        </p:nvPicPr>
        <p:blipFill>
          <a:blip r:embed="rId13" cstate="email">
            <a:extLst>
              <a:ext uri="{28A0092B-C50C-407E-A947-70E740481C1C}">
                <a14:useLocalDpi xmlns:a14="http://schemas.microsoft.com/office/drawing/2010/main"/>
              </a:ext>
            </a:extLst>
          </a:blip>
          <a:srcRect/>
          <a:stretch/>
        </p:blipFill>
        <p:spPr>
          <a:xfrm>
            <a:off x="10292137" y="325362"/>
            <a:ext cx="1664639" cy="521804"/>
          </a:xfrm>
          <a:prstGeom prst="rect">
            <a:avLst/>
          </a:prstGeom>
        </p:spPr>
      </p:pic>
      <p:pic>
        <p:nvPicPr>
          <p:cNvPr id="13" name="Picture 12">
            <a:extLst>
              <a:ext uri="{FF2B5EF4-FFF2-40B4-BE49-F238E27FC236}">
                <a16:creationId xmlns:a16="http://schemas.microsoft.com/office/drawing/2014/main" id="{C43E877D-E388-7744-A67A-60463BCB8365}"/>
              </a:ext>
            </a:extLst>
          </p:cNvPr>
          <p:cNvPicPr>
            <a:picLocks noChangeAspect="1"/>
          </p:cNvPicPr>
          <p:nvPr userDrawn="1"/>
        </p:nvPicPr>
        <p:blipFill>
          <a:blip r:embed="rId14" cstate="email">
            <a:extLst>
              <a:ext uri="{28A0092B-C50C-407E-A947-70E740481C1C}">
                <a14:useLocalDpi xmlns:a14="http://schemas.microsoft.com/office/drawing/2010/main"/>
              </a:ext>
            </a:extLst>
          </a:blip>
          <a:stretch>
            <a:fillRect/>
          </a:stretch>
        </p:blipFill>
        <p:spPr>
          <a:xfrm>
            <a:off x="1899863" y="6412193"/>
            <a:ext cx="693134" cy="309600"/>
          </a:xfrm>
          <a:prstGeom prst="rect">
            <a:avLst/>
          </a:prstGeom>
        </p:spPr>
      </p:pic>
      <p:cxnSp>
        <p:nvCxnSpPr>
          <p:cNvPr id="15" name="Straight Connector 14">
            <a:extLst>
              <a:ext uri="{FF2B5EF4-FFF2-40B4-BE49-F238E27FC236}">
                <a16:creationId xmlns:a16="http://schemas.microsoft.com/office/drawing/2014/main" id="{27B0DE0A-8CB9-E54A-8D35-39B9D339F957}"/>
              </a:ext>
            </a:extLst>
          </p:cNvPr>
          <p:cNvCxnSpPr/>
          <p:nvPr userDrawn="1"/>
        </p:nvCxnSpPr>
        <p:spPr>
          <a:xfrm>
            <a:off x="838200" y="847166"/>
            <a:ext cx="9341224" cy="0"/>
          </a:xfrm>
          <a:prstGeom prst="line">
            <a:avLst/>
          </a:prstGeom>
          <a:ln w="19050">
            <a:prstDash val="solid"/>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72A03DBB-4265-E940-8164-E1D5B8B1A6B7}"/>
              </a:ext>
            </a:extLst>
          </p:cNvPr>
          <p:cNvSpPr txBox="1"/>
          <p:nvPr userDrawn="1"/>
        </p:nvSpPr>
        <p:spPr>
          <a:xfrm>
            <a:off x="9032596" y="6152181"/>
            <a:ext cx="1259541" cy="276999"/>
          </a:xfrm>
          <a:prstGeom prst="rect">
            <a:avLst/>
          </a:prstGeom>
          <a:noFill/>
        </p:spPr>
        <p:txBody>
          <a:bodyPr wrap="square" rtlCol="0">
            <a:spAutoFit/>
          </a:bodyPr>
          <a:lstStyle/>
          <a:p>
            <a:r>
              <a:rPr lang="en-US" sz="1200" noProof="0" dirty="0">
                <a:latin typeface="Helvetica" pitchFamily="2" charset="0"/>
              </a:rPr>
              <a:t>Prepared by:</a:t>
            </a:r>
          </a:p>
        </p:txBody>
      </p:sp>
      <p:grpSp>
        <p:nvGrpSpPr>
          <p:cNvPr id="28" name="Group 27">
            <a:extLst>
              <a:ext uri="{FF2B5EF4-FFF2-40B4-BE49-F238E27FC236}">
                <a16:creationId xmlns:a16="http://schemas.microsoft.com/office/drawing/2014/main" id="{DD5680B0-D7C7-6F42-943E-939C538A893E}"/>
              </a:ext>
            </a:extLst>
          </p:cNvPr>
          <p:cNvGrpSpPr/>
          <p:nvPr userDrawn="1"/>
        </p:nvGrpSpPr>
        <p:grpSpPr>
          <a:xfrm>
            <a:off x="9032596" y="6311624"/>
            <a:ext cx="1754797" cy="409851"/>
            <a:chOff x="9032596" y="6311624"/>
            <a:chExt cx="1754797" cy="409851"/>
          </a:xfrm>
        </p:grpSpPr>
        <p:pic>
          <p:nvPicPr>
            <p:cNvPr id="26" name="Picture 25" descr="A close up of a logo&#10;&#10;Description automatically generated">
              <a:extLst>
                <a:ext uri="{FF2B5EF4-FFF2-40B4-BE49-F238E27FC236}">
                  <a16:creationId xmlns:a16="http://schemas.microsoft.com/office/drawing/2014/main" id="{B794698D-4C4E-1743-9EBF-FB4A3832C258}"/>
                </a:ext>
              </a:extLst>
            </p:cNvPr>
            <p:cNvPicPr>
              <a:picLocks noChangeAspect="1"/>
            </p:cNvPicPr>
            <p:nvPr userDrawn="1"/>
          </p:nvPicPr>
          <p:blipFill rotWithShape="1">
            <a:blip r:embed="rId15" cstate="email">
              <a:extLst>
                <a:ext uri="{28A0092B-C50C-407E-A947-70E740481C1C}">
                  <a14:useLocalDpi xmlns:a14="http://schemas.microsoft.com/office/drawing/2010/main"/>
                </a:ext>
              </a:extLst>
            </a:blip>
            <a:srcRect/>
            <a:stretch/>
          </p:blipFill>
          <p:spPr>
            <a:xfrm>
              <a:off x="9032596" y="6311624"/>
              <a:ext cx="736617" cy="409851"/>
            </a:xfrm>
            <a:prstGeom prst="rect">
              <a:avLst/>
            </a:prstGeom>
          </p:spPr>
        </p:pic>
        <p:sp>
          <p:nvSpPr>
            <p:cNvPr id="27" name="TextBox 26">
              <a:extLst>
                <a:ext uri="{FF2B5EF4-FFF2-40B4-BE49-F238E27FC236}">
                  <a16:creationId xmlns:a16="http://schemas.microsoft.com/office/drawing/2014/main" id="{84CF380A-C4F9-2244-B487-2CE90049BED1}"/>
                </a:ext>
              </a:extLst>
            </p:cNvPr>
            <p:cNvSpPr txBox="1"/>
            <p:nvPr userDrawn="1"/>
          </p:nvSpPr>
          <p:spPr>
            <a:xfrm>
              <a:off x="9527852" y="6450629"/>
              <a:ext cx="1259541" cy="246221"/>
            </a:xfrm>
            <a:prstGeom prst="rect">
              <a:avLst/>
            </a:prstGeom>
            <a:noFill/>
          </p:spPr>
          <p:txBody>
            <a:bodyPr wrap="square" rtlCol="0">
              <a:spAutoFit/>
            </a:bodyPr>
            <a:lstStyle/>
            <a:p>
              <a:r>
                <a:rPr lang="en-US" sz="1000" noProof="0" dirty="0">
                  <a:solidFill>
                    <a:srgbClr val="7AA5D2"/>
                  </a:solidFill>
                  <a:latin typeface="Futura Medium" panose="020B0602020204020303" pitchFamily="34" charset="-79"/>
                  <a:cs typeface="Futura Medium" panose="020B0602020204020303" pitchFamily="34" charset="-79"/>
                </a:rPr>
                <a:t>Nordic Foresight</a:t>
              </a:r>
            </a:p>
          </p:txBody>
        </p:sp>
      </p:grpSp>
      <p:pic>
        <p:nvPicPr>
          <p:cNvPr id="19" name="Picture 6" descr="GSA 70 - Dongle">
            <a:extLst>
              <a:ext uri="{FF2B5EF4-FFF2-40B4-BE49-F238E27FC236}">
                <a16:creationId xmlns:a16="http://schemas.microsoft.com/office/drawing/2014/main" id="{AD076A14-5858-FA45-A4E6-9B5A97CC62AD}"/>
              </a:ext>
            </a:extLst>
          </p:cNvPr>
          <p:cNvPicPr>
            <a:picLocks noChangeAspect="1" noChangeArrowheads="1"/>
          </p:cNvPicPr>
          <p:nvPr userDrawn="1"/>
        </p:nvPicPr>
        <p:blipFill rotWithShape="1">
          <a:blip r:embed="rId16" cstate="email">
            <a:extLst>
              <a:ext uri="{28A0092B-C50C-407E-A947-70E740481C1C}">
                <a14:useLocalDpi xmlns:a14="http://schemas.microsoft.com/office/drawing/2010/main"/>
              </a:ext>
            </a:extLst>
          </a:blip>
          <a:srcRect/>
          <a:stretch/>
        </p:blipFill>
        <p:spPr bwMode="auto">
          <a:xfrm>
            <a:off x="838200" y="6422636"/>
            <a:ext cx="953568" cy="309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419102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2400" kern="1200" spc="-150">
          <a:solidFill>
            <a:schemeClr val="tx1"/>
          </a:solidFill>
          <a:latin typeface="Futura Medium" panose="020B0602020204020303" pitchFamily="34" charset="-79"/>
          <a:ea typeface="+mj-ea"/>
          <a:cs typeface="Futura Medium" panose="020B0602020204020303" pitchFamily="34" charset="-79"/>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b="0" i="0" kern="1200" spc="-150">
          <a:solidFill>
            <a:schemeClr val="tx1"/>
          </a:solidFill>
          <a:latin typeface="Helvetica Light" panose="020B04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b="0" i="0" kern="1200" spc="-150">
          <a:solidFill>
            <a:schemeClr val="tx1"/>
          </a:solidFill>
          <a:latin typeface="Helvetica Light" panose="020B04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b="0" i="0" kern="1200" spc="-150">
          <a:solidFill>
            <a:schemeClr val="tx1"/>
          </a:solidFill>
          <a:latin typeface="Helvetica Light" panose="020B04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spc="-150">
          <a:solidFill>
            <a:schemeClr val="tx1"/>
          </a:solidFill>
          <a:latin typeface="Helvetica Light" panose="020B0403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spc="-150">
          <a:solidFill>
            <a:schemeClr val="tx1"/>
          </a:solidFill>
          <a:latin typeface="Helvetica Light" panose="020B04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64030922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lvl1pPr algn="l" defTabSz="914364"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0" indent="-228590" algn="l" defTabSz="914364"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72" indent="-228590" algn="l" defTabSz="914364"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54" indent="-228590" algn="l" defTabSz="914364"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36" indent="-228590" algn="l" defTabSz="91436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17" indent="-228590" algn="l" defTabSz="91436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99" indent="-228590" algn="l" defTabSz="91436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81" indent="-228590" algn="l" defTabSz="91436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63" indent="-228590" algn="l" defTabSz="91436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44" indent="-228590" algn="l" defTabSz="91436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64" rtl="0" eaLnBrk="1" latinLnBrk="0" hangingPunct="1">
        <a:defRPr sz="1800" kern="1200">
          <a:solidFill>
            <a:schemeClr val="tx1"/>
          </a:solidFill>
          <a:latin typeface="+mn-lt"/>
          <a:ea typeface="+mn-ea"/>
          <a:cs typeface="+mn-cs"/>
        </a:defRPr>
      </a:lvl1pPr>
      <a:lvl2pPr marL="457182" algn="l" defTabSz="914364" rtl="0" eaLnBrk="1" latinLnBrk="0" hangingPunct="1">
        <a:defRPr sz="1800" kern="1200">
          <a:solidFill>
            <a:schemeClr val="tx1"/>
          </a:solidFill>
          <a:latin typeface="+mn-lt"/>
          <a:ea typeface="+mn-ea"/>
          <a:cs typeface="+mn-cs"/>
        </a:defRPr>
      </a:lvl2pPr>
      <a:lvl3pPr marL="914364" algn="l" defTabSz="914364" rtl="0" eaLnBrk="1" latinLnBrk="0" hangingPunct="1">
        <a:defRPr sz="1800" kern="1200">
          <a:solidFill>
            <a:schemeClr val="tx1"/>
          </a:solidFill>
          <a:latin typeface="+mn-lt"/>
          <a:ea typeface="+mn-ea"/>
          <a:cs typeface="+mn-cs"/>
        </a:defRPr>
      </a:lvl3pPr>
      <a:lvl4pPr marL="1371545" algn="l" defTabSz="914364" rtl="0" eaLnBrk="1" latinLnBrk="0" hangingPunct="1">
        <a:defRPr sz="1800" kern="1200">
          <a:solidFill>
            <a:schemeClr val="tx1"/>
          </a:solidFill>
          <a:latin typeface="+mn-lt"/>
          <a:ea typeface="+mn-ea"/>
          <a:cs typeface="+mn-cs"/>
        </a:defRPr>
      </a:lvl4pPr>
      <a:lvl5pPr marL="1828727" algn="l" defTabSz="914364" rtl="0" eaLnBrk="1" latinLnBrk="0" hangingPunct="1">
        <a:defRPr sz="1800" kern="1200">
          <a:solidFill>
            <a:schemeClr val="tx1"/>
          </a:solidFill>
          <a:latin typeface="+mn-lt"/>
          <a:ea typeface="+mn-ea"/>
          <a:cs typeface="+mn-cs"/>
        </a:defRPr>
      </a:lvl5pPr>
      <a:lvl6pPr marL="2285909" algn="l" defTabSz="914364" rtl="0" eaLnBrk="1" latinLnBrk="0" hangingPunct="1">
        <a:defRPr sz="1800" kern="1200">
          <a:solidFill>
            <a:schemeClr val="tx1"/>
          </a:solidFill>
          <a:latin typeface="+mn-lt"/>
          <a:ea typeface="+mn-ea"/>
          <a:cs typeface="+mn-cs"/>
        </a:defRPr>
      </a:lvl6pPr>
      <a:lvl7pPr marL="2743091" algn="l" defTabSz="914364" rtl="0" eaLnBrk="1" latinLnBrk="0" hangingPunct="1">
        <a:defRPr sz="1800" kern="1200">
          <a:solidFill>
            <a:schemeClr val="tx1"/>
          </a:solidFill>
          <a:latin typeface="+mn-lt"/>
          <a:ea typeface="+mn-ea"/>
          <a:cs typeface="+mn-cs"/>
        </a:defRPr>
      </a:lvl7pPr>
      <a:lvl8pPr marL="3200272" algn="l" defTabSz="914364" rtl="0" eaLnBrk="1" latinLnBrk="0" hangingPunct="1">
        <a:defRPr sz="1800" kern="1200">
          <a:solidFill>
            <a:schemeClr val="tx1"/>
          </a:solidFill>
          <a:latin typeface="+mn-lt"/>
          <a:ea typeface="+mn-ea"/>
          <a:cs typeface="+mn-cs"/>
        </a:defRPr>
      </a:lvl8pPr>
      <a:lvl9pPr marL="3657454" algn="l" defTabSz="914364"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5521255-B07A-2447-9CD7-2DAD00F1BACF}"/>
              </a:ext>
            </a:extLst>
          </p:cNvPr>
          <p:cNvSpPr>
            <a:spLocks noGrp="1"/>
          </p:cNvSpPr>
          <p:nvPr>
            <p:ph type="title"/>
          </p:nvPr>
        </p:nvSpPr>
        <p:spPr>
          <a:xfrm>
            <a:off x="838200" y="365126"/>
            <a:ext cx="9341224" cy="482040"/>
          </a:xfrm>
          <a:prstGeom prst="rect">
            <a:avLst/>
          </a:prstGeom>
        </p:spPr>
        <p:txBody>
          <a:bodyPr vert="horz" lIns="91440" tIns="45720" rIns="91440" bIns="45720" rtlCol="0" anchor="ctr">
            <a:normAutofit/>
          </a:bodyPr>
          <a:lstStyle/>
          <a:p>
            <a:r>
              <a:rPr lang="en-GB" noProof="0"/>
              <a:t>CLICK TO EDIT MASTER TITLE STYLE</a:t>
            </a:r>
          </a:p>
        </p:txBody>
      </p:sp>
      <p:sp>
        <p:nvSpPr>
          <p:cNvPr id="3" name="Text Placeholder 2">
            <a:extLst>
              <a:ext uri="{FF2B5EF4-FFF2-40B4-BE49-F238E27FC236}">
                <a16:creationId xmlns:a16="http://schemas.microsoft.com/office/drawing/2014/main" id="{37BCF9E8-3347-6F4D-A965-A3E6C1960685}"/>
              </a:ext>
            </a:extLst>
          </p:cNvPr>
          <p:cNvSpPr>
            <a:spLocks noGrp="1"/>
          </p:cNvSpPr>
          <p:nvPr>
            <p:ph type="body" idx="1"/>
          </p:nvPr>
        </p:nvSpPr>
        <p:spPr>
          <a:xfrm>
            <a:off x="838200" y="1559859"/>
            <a:ext cx="10515600" cy="4617104"/>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da-DK" dirty="0"/>
          </a:p>
        </p:txBody>
      </p:sp>
      <p:sp>
        <p:nvSpPr>
          <p:cNvPr id="5" name="Footer Placeholder 4">
            <a:extLst>
              <a:ext uri="{FF2B5EF4-FFF2-40B4-BE49-F238E27FC236}">
                <a16:creationId xmlns:a16="http://schemas.microsoft.com/office/drawing/2014/main" id="{F7977079-21A1-4446-B97A-658F8D325C8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a:p>
        </p:txBody>
      </p:sp>
      <p:sp>
        <p:nvSpPr>
          <p:cNvPr id="6" name="Slide Number Placeholder 5">
            <a:extLst>
              <a:ext uri="{FF2B5EF4-FFF2-40B4-BE49-F238E27FC236}">
                <a16:creationId xmlns:a16="http://schemas.microsoft.com/office/drawing/2014/main" id="{B6460384-A5A4-954B-BC90-018BD4610FD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050745-D873-D947-9203-FD1A681633F9}" type="slidenum">
              <a:rPr lang="da-DK" smtClean="0"/>
              <a:t>‹#›</a:t>
            </a:fld>
            <a:endParaRPr lang="da-DK"/>
          </a:p>
        </p:txBody>
      </p:sp>
      <p:sp>
        <p:nvSpPr>
          <p:cNvPr id="9" name="TextBox 8">
            <a:extLst>
              <a:ext uri="{FF2B5EF4-FFF2-40B4-BE49-F238E27FC236}">
                <a16:creationId xmlns:a16="http://schemas.microsoft.com/office/drawing/2014/main" id="{3C86ED73-725A-7445-A204-EF80C868C66E}"/>
              </a:ext>
            </a:extLst>
          </p:cNvPr>
          <p:cNvSpPr txBox="1"/>
          <p:nvPr userDrawn="1"/>
        </p:nvSpPr>
        <p:spPr>
          <a:xfrm>
            <a:off x="838200" y="6156079"/>
            <a:ext cx="1259541" cy="276999"/>
          </a:xfrm>
          <a:prstGeom prst="rect">
            <a:avLst/>
          </a:prstGeom>
          <a:noFill/>
        </p:spPr>
        <p:txBody>
          <a:bodyPr wrap="square" rtlCol="0">
            <a:spAutoFit/>
          </a:bodyPr>
          <a:lstStyle/>
          <a:p>
            <a:r>
              <a:rPr lang="da-DK" sz="1200" err="1">
                <a:latin typeface="Helvetica" pitchFamily="2" charset="0"/>
              </a:rPr>
              <a:t>Sponsored</a:t>
            </a:r>
            <a:r>
              <a:rPr lang="da-DK" sz="1200">
                <a:latin typeface="Helvetica" pitchFamily="2" charset="0"/>
              </a:rPr>
              <a:t> by:</a:t>
            </a:r>
          </a:p>
        </p:txBody>
      </p:sp>
      <p:pic>
        <p:nvPicPr>
          <p:cNvPr id="11" name="Picture 10" descr="A close up of a sign&#10;&#10;Description automatically generated">
            <a:extLst>
              <a:ext uri="{FF2B5EF4-FFF2-40B4-BE49-F238E27FC236}">
                <a16:creationId xmlns:a16="http://schemas.microsoft.com/office/drawing/2014/main" id="{B2B70DB5-8AF5-F541-BEE8-289B9B748C55}"/>
              </a:ext>
            </a:extLst>
          </p:cNvPr>
          <p:cNvPicPr>
            <a:picLocks noChangeAspect="1"/>
          </p:cNvPicPr>
          <p:nvPr userDrawn="1"/>
        </p:nvPicPr>
        <p:blipFill>
          <a:blip r:embed="rId13" cstate="email">
            <a:extLst>
              <a:ext uri="{28A0092B-C50C-407E-A947-70E740481C1C}">
                <a14:useLocalDpi xmlns:a14="http://schemas.microsoft.com/office/drawing/2010/main"/>
              </a:ext>
            </a:extLst>
          </a:blip>
          <a:stretch>
            <a:fillRect/>
          </a:stretch>
        </p:blipFill>
        <p:spPr>
          <a:xfrm>
            <a:off x="10292137" y="400704"/>
            <a:ext cx="1336359" cy="365125"/>
          </a:xfrm>
          <a:prstGeom prst="rect">
            <a:avLst/>
          </a:prstGeom>
        </p:spPr>
      </p:pic>
      <p:pic>
        <p:nvPicPr>
          <p:cNvPr id="13" name="Picture 12">
            <a:extLst>
              <a:ext uri="{FF2B5EF4-FFF2-40B4-BE49-F238E27FC236}">
                <a16:creationId xmlns:a16="http://schemas.microsoft.com/office/drawing/2014/main" id="{C43E877D-E388-7744-A67A-60463BCB8365}"/>
              </a:ext>
            </a:extLst>
          </p:cNvPr>
          <p:cNvPicPr>
            <a:picLocks noChangeAspect="1"/>
          </p:cNvPicPr>
          <p:nvPr userDrawn="1"/>
        </p:nvPicPr>
        <p:blipFill>
          <a:blip r:embed="rId14" cstate="email">
            <a:extLst>
              <a:ext uri="{28A0092B-C50C-407E-A947-70E740481C1C}">
                <a14:useLocalDpi xmlns:a14="http://schemas.microsoft.com/office/drawing/2010/main"/>
              </a:ext>
            </a:extLst>
          </a:blip>
          <a:stretch>
            <a:fillRect/>
          </a:stretch>
        </p:blipFill>
        <p:spPr>
          <a:xfrm>
            <a:off x="1899863" y="6412193"/>
            <a:ext cx="693134" cy="309600"/>
          </a:xfrm>
          <a:prstGeom prst="rect">
            <a:avLst/>
          </a:prstGeom>
        </p:spPr>
      </p:pic>
      <p:cxnSp>
        <p:nvCxnSpPr>
          <p:cNvPr id="15" name="Straight Connector 14">
            <a:extLst>
              <a:ext uri="{FF2B5EF4-FFF2-40B4-BE49-F238E27FC236}">
                <a16:creationId xmlns:a16="http://schemas.microsoft.com/office/drawing/2014/main" id="{27B0DE0A-8CB9-E54A-8D35-39B9D339F957}"/>
              </a:ext>
            </a:extLst>
          </p:cNvPr>
          <p:cNvCxnSpPr/>
          <p:nvPr userDrawn="1"/>
        </p:nvCxnSpPr>
        <p:spPr>
          <a:xfrm>
            <a:off x="838200" y="847166"/>
            <a:ext cx="9341224" cy="0"/>
          </a:xfrm>
          <a:prstGeom prst="line">
            <a:avLst/>
          </a:prstGeom>
          <a:ln w="19050">
            <a:prstDash val="solid"/>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72A03DBB-4265-E940-8164-E1D5B8B1A6B7}"/>
              </a:ext>
            </a:extLst>
          </p:cNvPr>
          <p:cNvSpPr txBox="1"/>
          <p:nvPr userDrawn="1"/>
        </p:nvSpPr>
        <p:spPr>
          <a:xfrm>
            <a:off x="9032596" y="6152181"/>
            <a:ext cx="1259541" cy="276999"/>
          </a:xfrm>
          <a:prstGeom prst="rect">
            <a:avLst/>
          </a:prstGeom>
          <a:noFill/>
        </p:spPr>
        <p:txBody>
          <a:bodyPr wrap="square" rtlCol="0">
            <a:spAutoFit/>
          </a:bodyPr>
          <a:lstStyle/>
          <a:p>
            <a:r>
              <a:rPr lang="da-DK" sz="1200" err="1">
                <a:latin typeface="Helvetica" pitchFamily="2" charset="0"/>
              </a:rPr>
              <a:t>Prepared</a:t>
            </a:r>
            <a:r>
              <a:rPr lang="da-DK" sz="1200">
                <a:latin typeface="Helvetica" pitchFamily="2" charset="0"/>
              </a:rPr>
              <a:t> by:</a:t>
            </a:r>
          </a:p>
        </p:txBody>
      </p:sp>
      <p:grpSp>
        <p:nvGrpSpPr>
          <p:cNvPr id="28" name="Group 27">
            <a:extLst>
              <a:ext uri="{FF2B5EF4-FFF2-40B4-BE49-F238E27FC236}">
                <a16:creationId xmlns:a16="http://schemas.microsoft.com/office/drawing/2014/main" id="{DD5680B0-D7C7-6F42-943E-939C538A893E}"/>
              </a:ext>
            </a:extLst>
          </p:cNvPr>
          <p:cNvGrpSpPr/>
          <p:nvPr userDrawn="1"/>
        </p:nvGrpSpPr>
        <p:grpSpPr>
          <a:xfrm>
            <a:off x="9032596" y="6311624"/>
            <a:ext cx="1754797" cy="409851"/>
            <a:chOff x="9032596" y="6311624"/>
            <a:chExt cx="1754797" cy="409851"/>
          </a:xfrm>
        </p:grpSpPr>
        <p:pic>
          <p:nvPicPr>
            <p:cNvPr id="26" name="Picture 25" descr="A close up of a logo&#10;&#10;Description automatically generated">
              <a:extLst>
                <a:ext uri="{FF2B5EF4-FFF2-40B4-BE49-F238E27FC236}">
                  <a16:creationId xmlns:a16="http://schemas.microsoft.com/office/drawing/2014/main" id="{B794698D-4C4E-1743-9EBF-FB4A3832C258}"/>
                </a:ext>
              </a:extLst>
            </p:cNvPr>
            <p:cNvPicPr>
              <a:picLocks noChangeAspect="1"/>
            </p:cNvPicPr>
            <p:nvPr userDrawn="1"/>
          </p:nvPicPr>
          <p:blipFill rotWithShape="1">
            <a:blip r:embed="rId15" cstate="email">
              <a:extLst>
                <a:ext uri="{28A0092B-C50C-407E-A947-70E740481C1C}">
                  <a14:useLocalDpi xmlns:a14="http://schemas.microsoft.com/office/drawing/2010/main"/>
                </a:ext>
              </a:extLst>
            </a:blip>
            <a:srcRect/>
            <a:stretch/>
          </p:blipFill>
          <p:spPr>
            <a:xfrm>
              <a:off x="9032596" y="6311624"/>
              <a:ext cx="736617" cy="409851"/>
            </a:xfrm>
            <a:prstGeom prst="rect">
              <a:avLst/>
            </a:prstGeom>
          </p:spPr>
        </p:pic>
        <p:sp>
          <p:nvSpPr>
            <p:cNvPr id="27" name="TextBox 26">
              <a:extLst>
                <a:ext uri="{FF2B5EF4-FFF2-40B4-BE49-F238E27FC236}">
                  <a16:creationId xmlns:a16="http://schemas.microsoft.com/office/drawing/2014/main" id="{84CF380A-C4F9-2244-B487-2CE90049BED1}"/>
                </a:ext>
              </a:extLst>
            </p:cNvPr>
            <p:cNvSpPr txBox="1"/>
            <p:nvPr userDrawn="1"/>
          </p:nvSpPr>
          <p:spPr>
            <a:xfrm>
              <a:off x="9527852" y="6450629"/>
              <a:ext cx="1259541" cy="246221"/>
            </a:xfrm>
            <a:prstGeom prst="rect">
              <a:avLst/>
            </a:prstGeom>
            <a:noFill/>
          </p:spPr>
          <p:txBody>
            <a:bodyPr wrap="square" rtlCol="0">
              <a:spAutoFit/>
            </a:bodyPr>
            <a:lstStyle/>
            <a:p>
              <a:r>
                <a:rPr lang="da-DK" sz="1000">
                  <a:solidFill>
                    <a:srgbClr val="7AA5D2"/>
                  </a:solidFill>
                  <a:latin typeface="Futura Medium" panose="020B0602020204020303" pitchFamily="34" charset="-79"/>
                  <a:cs typeface="Futura Medium" panose="020B0602020204020303" pitchFamily="34" charset="-79"/>
                </a:rPr>
                <a:t>Nordic </a:t>
              </a:r>
              <a:r>
                <a:rPr lang="da-DK" sz="1000" err="1">
                  <a:solidFill>
                    <a:srgbClr val="7AA5D2"/>
                  </a:solidFill>
                  <a:latin typeface="Futura Medium" panose="020B0602020204020303" pitchFamily="34" charset="-79"/>
                  <a:cs typeface="Futura Medium" panose="020B0602020204020303" pitchFamily="34" charset="-79"/>
                </a:rPr>
                <a:t>Foresight</a:t>
              </a:r>
              <a:endParaRPr lang="da-DK" sz="1000">
                <a:solidFill>
                  <a:srgbClr val="7AA5D2"/>
                </a:solidFill>
                <a:latin typeface="Futura Medium" panose="020B0602020204020303" pitchFamily="34" charset="-79"/>
                <a:cs typeface="Futura Medium" panose="020B0602020204020303" pitchFamily="34" charset="-79"/>
              </a:endParaRPr>
            </a:p>
          </p:txBody>
        </p:sp>
      </p:grpSp>
      <p:pic>
        <p:nvPicPr>
          <p:cNvPr id="19" name="Picture 6" descr="GSA 70 - Dongle">
            <a:extLst>
              <a:ext uri="{FF2B5EF4-FFF2-40B4-BE49-F238E27FC236}">
                <a16:creationId xmlns:a16="http://schemas.microsoft.com/office/drawing/2014/main" id="{AD076A14-5858-FA45-A4E6-9B5A97CC62AD}"/>
              </a:ext>
            </a:extLst>
          </p:cNvPr>
          <p:cNvPicPr>
            <a:picLocks noChangeAspect="1" noChangeArrowheads="1"/>
          </p:cNvPicPr>
          <p:nvPr userDrawn="1"/>
        </p:nvPicPr>
        <p:blipFill rotWithShape="1">
          <a:blip r:embed="rId16" cstate="email">
            <a:extLst>
              <a:ext uri="{28A0092B-C50C-407E-A947-70E740481C1C}">
                <a14:useLocalDpi xmlns:a14="http://schemas.microsoft.com/office/drawing/2010/main"/>
              </a:ext>
            </a:extLst>
          </a:blip>
          <a:srcRect/>
          <a:stretch/>
        </p:blipFill>
        <p:spPr bwMode="auto">
          <a:xfrm>
            <a:off x="838200" y="6422636"/>
            <a:ext cx="953568" cy="309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122279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l" defTabSz="914400" rtl="0" eaLnBrk="1" latinLnBrk="0" hangingPunct="1">
        <a:lnSpc>
          <a:spcPct val="90000"/>
        </a:lnSpc>
        <a:spcBef>
          <a:spcPct val="0"/>
        </a:spcBef>
        <a:buNone/>
        <a:defRPr sz="2400" kern="1200" spc="-150">
          <a:solidFill>
            <a:schemeClr val="tx1"/>
          </a:solidFill>
          <a:latin typeface="Futura Medium" panose="020B0602020204020303" pitchFamily="34" charset="-79"/>
          <a:ea typeface="+mj-ea"/>
          <a:cs typeface="Futura Medium" panose="020B0602020204020303" pitchFamily="34" charset="-79"/>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b="0" i="0" kern="1200" spc="-150">
          <a:solidFill>
            <a:schemeClr val="tx1"/>
          </a:solidFill>
          <a:latin typeface="Helvetica Light" panose="020B04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b="0" i="0" kern="1200" spc="-150">
          <a:solidFill>
            <a:schemeClr val="tx1"/>
          </a:solidFill>
          <a:latin typeface="Helvetica Light" panose="020B04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b="0" i="0" kern="1200" spc="-150">
          <a:solidFill>
            <a:schemeClr val="tx1"/>
          </a:solidFill>
          <a:latin typeface="Helvetica Light" panose="020B04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spc="-150">
          <a:solidFill>
            <a:schemeClr val="tx1"/>
          </a:solidFill>
          <a:latin typeface="Helvetica Light" panose="020B0403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spc="-150">
          <a:solidFill>
            <a:schemeClr val="tx1"/>
          </a:solidFill>
          <a:latin typeface="Helvetica Light" panose="020B04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slides/_rels/slide1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svg"/><Relationship Id="rId7" Type="http://schemas.openxmlformats.org/officeDocument/2006/relationships/image" Target="../media/image29.svg"/><Relationship Id="rId2" Type="http://schemas.openxmlformats.org/officeDocument/2006/relationships/image" Target="../media/image24.png"/><Relationship Id="rId1" Type="http://schemas.openxmlformats.org/officeDocument/2006/relationships/slideLayout" Target="../slideLayouts/slideLayout6.xml"/><Relationship Id="rId6" Type="http://schemas.openxmlformats.org/officeDocument/2006/relationships/image" Target="../media/image28.png"/><Relationship Id="rId11" Type="http://schemas.openxmlformats.org/officeDocument/2006/relationships/image" Target="../media/image33.svg"/><Relationship Id="rId5" Type="http://schemas.openxmlformats.org/officeDocument/2006/relationships/image" Target="../media/image27.svg"/><Relationship Id="rId10" Type="http://schemas.openxmlformats.org/officeDocument/2006/relationships/image" Target="../media/image32.png"/><Relationship Id="rId4" Type="http://schemas.openxmlformats.org/officeDocument/2006/relationships/image" Target="../media/image26.png"/><Relationship Id="rId9" Type="http://schemas.openxmlformats.org/officeDocument/2006/relationships/image" Target="../media/image31.svg"/></Relationships>
</file>

<file path=ppt/slides/_rels/slide1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chart" Target="../charts/chart2.xml"/><Relationship Id="rId7" Type="http://schemas.openxmlformats.org/officeDocument/2006/relationships/image" Target="../media/image39.sv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7.svg"/><Relationship Id="rId4" Type="http://schemas.openxmlformats.org/officeDocument/2006/relationships/image" Target="../media/image36.png"/><Relationship Id="rId9" Type="http://schemas.openxmlformats.org/officeDocument/2006/relationships/chart" Target="../charts/chart3.xml"/></Relationships>
</file>

<file path=ppt/slides/_rels/slide1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chart" Target="../charts/chart5.xml"/></Relationships>
</file>

<file path=ppt/slides/_rels/slide18.xml.rels><?xml version="1.0" encoding="UTF-8" standalone="yes"?>
<Relationships xmlns="http://schemas.openxmlformats.org/package/2006/relationships"><Relationship Id="rId8" Type="http://schemas.openxmlformats.org/officeDocument/2006/relationships/image" Target="../media/image47.png"/><Relationship Id="rId13" Type="http://schemas.openxmlformats.org/officeDocument/2006/relationships/image" Target="../media/image52.jpeg"/><Relationship Id="rId18" Type="http://schemas.openxmlformats.org/officeDocument/2006/relationships/image" Target="../media/image57.png"/><Relationship Id="rId26" Type="http://schemas.openxmlformats.org/officeDocument/2006/relationships/image" Target="../media/image65.jpeg"/><Relationship Id="rId3" Type="http://schemas.openxmlformats.org/officeDocument/2006/relationships/image" Target="../media/image42.png"/><Relationship Id="rId21" Type="http://schemas.openxmlformats.org/officeDocument/2006/relationships/image" Target="../media/image60.png"/><Relationship Id="rId7" Type="http://schemas.openxmlformats.org/officeDocument/2006/relationships/image" Target="../media/image46.png"/><Relationship Id="rId12" Type="http://schemas.openxmlformats.org/officeDocument/2006/relationships/image" Target="../media/image51.png"/><Relationship Id="rId17" Type="http://schemas.openxmlformats.org/officeDocument/2006/relationships/image" Target="../media/image56.png"/><Relationship Id="rId25" Type="http://schemas.openxmlformats.org/officeDocument/2006/relationships/image" Target="../media/image64.png"/><Relationship Id="rId2" Type="http://schemas.openxmlformats.org/officeDocument/2006/relationships/image" Target="../media/image41.jpeg"/><Relationship Id="rId16" Type="http://schemas.openxmlformats.org/officeDocument/2006/relationships/image" Target="../media/image55.png"/><Relationship Id="rId20" Type="http://schemas.openxmlformats.org/officeDocument/2006/relationships/image" Target="../media/image59.png"/><Relationship Id="rId1" Type="http://schemas.openxmlformats.org/officeDocument/2006/relationships/slideLayout" Target="../slideLayouts/slideLayout6.xml"/><Relationship Id="rId6" Type="http://schemas.openxmlformats.org/officeDocument/2006/relationships/image" Target="../media/image45.png"/><Relationship Id="rId11" Type="http://schemas.openxmlformats.org/officeDocument/2006/relationships/image" Target="../media/image50.png"/><Relationship Id="rId24" Type="http://schemas.openxmlformats.org/officeDocument/2006/relationships/image" Target="../media/image63.png"/><Relationship Id="rId5" Type="http://schemas.openxmlformats.org/officeDocument/2006/relationships/image" Target="../media/image44.png"/><Relationship Id="rId15" Type="http://schemas.openxmlformats.org/officeDocument/2006/relationships/image" Target="../media/image54.png"/><Relationship Id="rId23" Type="http://schemas.openxmlformats.org/officeDocument/2006/relationships/image" Target="../media/image62.png"/><Relationship Id="rId28" Type="http://schemas.openxmlformats.org/officeDocument/2006/relationships/image" Target="../media/image67.jpeg"/><Relationship Id="rId10" Type="http://schemas.openxmlformats.org/officeDocument/2006/relationships/image" Target="../media/image49.png"/><Relationship Id="rId19" Type="http://schemas.openxmlformats.org/officeDocument/2006/relationships/image" Target="../media/image58.jpeg"/><Relationship Id="rId4" Type="http://schemas.openxmlformats.org/officeDocument/2006/relationships/image" Target="../media/image43.jpeg"/><Relationship Id="rId9" Type="http://schemas.openxmlformats.org/officeDocument/2006/relationships/image" Target="../media/image48.png"/><Relationship Id="rId14" Type="http://schemas.openxmlformats.org/officeDocument/2006/relationships/image" Target="../media/image53.png"/><Relationship Id="rId22" Type="http://schemas.openxmlformats.org/officeDocument/2006/relationships/image" Target="../media/image61.png"/><Relationship Id="rId27" Type="http://schemas.openxmlformats.org/officeDocument/2006/relationships/image" Target="../media/image66.jpeg"/></Relationships>
</file>

<file path=ppt/slides/_rels/slide19.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8.xml"/><Relationship Id="rId5" Type="http://schemas.openxmlformats.org/officeDocument/2006/relationships/image" Target="../media/image8.png"/><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8" Type="http://schemas.openxmlformats.org/officeDocument/2006/relationships/image" Target="../media/image75.png"/><Relationship Id="rId13" Type="http://schemas.openxmlformats.org/officeDocument/2006/relationships/image" Target="../media/image80.svg"/><Relationship Id="rId3" Type="http://schemas.openxmlformats.org/officeDocument/2006/relationships/image" Target="../media/image70.svg"/><Relationship Id="rId7" Type="http://schemas.openxmlformats.org/officeDocument/2006/relationships/image" Target="../media/image74.svg"/><Relationship Id="rId12" Type="http://schemas.openxmlformats.org/officeDocument/2006/relationships/image" Target="../media/image79.png"/><Relationship Id="rId2" Type="http://schemas.openxmlformats.org/officeDocument/2006/relationships/image" Target="../media/image69.png"/><Relationship Id="rId1" Type="http://schemas.openxmlformats.org/officeDocument/2006/relationships/slideLayout" Target="../slideLayouts/slideLayout2.xml"/><Relationship Id="rId6" Type="http://schemas.openxmlformats.org/officeDocument/2006/relationships/image" Target="../media/image73.png"/><Relationship Id="rId11" Type="http://schemas.openxmlformats.org/officeDocument/2006/relationships/image" Target="../media/image78.svg"/><Relationship Id="rId5" Type="http://schemas.openxmlformats.org/officeDocument/2006/relationships/image" Target="../media/image72.svg"/><Relationship Id="rId10" Type="http://schemas.openxmlformats.org/officeDocument/2006/relationships/image" Target="../media/image77.png"/><Relationship Id="rId4" Type="http://schemas.openxmlformats.org/officeDocument/2006/relationships/image" Target="../media/image71.png"/><Relationship Id="rId9" Type="http://schemas.openxmlformats.org/officeDocument/2006/relationships/image" Target="../media/image76.svg"/></Relationships>
</file>

<file path=ppt/slides/_rels/slide21.xml.rels><?xml version="1.0" encoding="UTF-8" standalone="yes"?>
<Relationships xmlns="http://schemas.openxmlformats.org/package/2006/relationships"><Relationship Id="rId8" Type="http://schemas.openxmlformats.org/officeDocument/2006/relationships/image" Target="../media/image79.png"/><Relationship Id="rId3" Type="http://schemas.openxmlformats.org/officeDocument/2006/relationships/image" Target="../media/image82.svg"/><Relationship Id="rId7" Type="http://schemas.openxmlformats.org/officeDocument/2006/relationships/image" Target="../media/image86.svg"/><Relationship Id="rId2" Type="http://schemas.openxmlformats.org/officeDocument/2006/relationships/image" Target="../media/image81.png"/><Relationship Id="rId1" Type="http://schemas.openxmlformats.org/officeDocument/2006/relationships/slideLayout" Target="../slideLayouts/slideLayout2.xml"/><Relationship Id="rId6" Type="http://schemas.openxmlformats.org/officeDocument/2006/relationships/image" Target="../media/image85.png"/><Relationship Id="rId11" Type="http://schemas.openxmlformats.org/officeDocument/2006/relationships/image" Target="../media/image88.svg"/><Relationship Id="rId5" Type="http://schemas.openxmlformats.org/officeDocument/2006/relationships/image" Target="../media/image84.svg"/><Relationship Id="rId10" Type="http://schemas.openxmlformats.org/officeDocument/2006/relationships/image" Target="../media/image87.png"/><Relationship Id="rId4" Type="http://schemas.openxmlformats.org/officeDocument/2006/relationships/image" Target="../media/image83.png"/><Relationship Id="rId9" Type="http://schemas.openxmlformats.org/officeDocument/2006/relationships/image" Target="../media/image80.svg"/></Relationships>
</file>

<file path=ppt/slides/_rels/slide22.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chart" Target="../charts/chart6.xml"/><Relationship Id="rId1" Type="http://schemas.openxmlformats.org/officeDocument/2006/relationships/slideLayout" Target="../slideLayouts/slideLayout6.xml"/><Relationship Id="rId4" Type="http://schemas.openxmlformats.org/officeDocument/2006/relationships/image" Target="../media/image90.sv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chart" Target="../charts/chart7.xml"/><Relationship Id="rId1" Type="http://schemas.openxmlformats.org/officeDocument/2006/relationships/slideLayout" Target="../slideLayouts/slideLayout6.xml"/><Relationship Id="rId4" Type="http://schemas.openxmlformats.org/officeDocument/2006/relationships/image" Target="../media/image92.svg"/></Relationships>
</file>

<file path=ppt/slides/_rels/slide25.xml.rels><?xml version="1.0" encoding="UTF-8" standalone="yes"?>
<Relationships xmlns="http://schemas.openxmlformats.org/package/2006/relationships"><Relationship Id="rId3" Type="http://schemas.openxmlformats.org/officeDocument/2006/relationships/image" Target="../media/image94.svg"/><Relationship Id="rId2" Type="http://schemas.openxmlformats.org/officeDocument/2006/relationships/image" Target="../media/image93.png"/><Relationship Id="rId1" Type="http://schemas.openxmlformats.org/officeDocument/2006/relationships/slideLayout" Target="../slideLayouts/slideLayout6.xml"/><Relationship Id="rId5" Type="http://schemas.openxmlformats.org/officeDocument/2006/relationships/image" Target="../media/image96.svg"/><Relationship Id="rId4" Type="http://schemas.openxmlformats.org/officeDocument/2006/relationships/image" Target="../media/image95.png"/></Relationships>
</file>

<file path=ppt/slides/_rels/slide26.xml.rels><?xml version="1.0" encoding="UTF-8" standalone="yes"?>
<Relationships xmlns="http://schemas.openxmlformats.org/package/2006/relationships"><Relationship Id="rId3" Type="http://schemas.openxmlformats.org/officeDocument/2006/relationships/image" Target="../media/image98.svg"/><Relationship Id="rId2" Type="http://schemas.openxmlformats.org/officeDocument/2006/relationships/image" Target="../media/image97.png"/><Relationship Id="rId1" Type="http://schemas.openxmlformats.org/officeDocument/2006/relationships/slideLayout" Target="../slideLayouts/slideLayout6.xml"/><Relationship Id="rId5" Type="http://schemas.openxmlformats.org/officeDocument/2006/relationships/image" Target="../media/image16.svg"/><Relationship Id="rId4" Type="http://schemas.openxmlformats.org/officeDocument/2006/relationships/image" Target="../media/image15.png"/></Relationships>
</file>

<file path=ppt/slides/_rels/slide27.xml.rels><?xml version="1.0" encoding="UTF-8" standalone="yes"?>
<Relationships xmlns="http://schemas.openxmlformats.org/package/2006/relationships"><Relationship Id="rId2" Type="http://schemas.openxmlformats.org/officeDocument/2006/relationships/image" Target="../media/image99.png"/><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chart" Target="../charts/chart8.xml"/><Relationship Id="rId1" Type="http://schemas.openxmlformats.org/officeDocument/2006/relationships/slideLayout" Target="../slideLayouts/slideLayout2.xml"/><Relationship Id="rId4" Type="http://schemas.openxmlformats.org/officeDocument/2006/relationships/image" Target="../media/image92.svg"/></Relationships>
</file>

<file path=ppt/slides/_rels/slide29.xml.rels><?xml version="1.0" encoding="UTF-8" standalone="yes"?>
<Relationships xmlns="http://schemas.openxmlformats.org/package/2006/relationships"><Relationship Id="rId3" Type="http://schemas.openxmlformats.org/officeDocument/2006/relationships/image" Target="../media/image101.svg"/><Relationship Id="rId2" Type="http://schemas.openxmlformats.org/officeDocument/2006/relationships/image" Target="../media/image100.png"/><Relationship Id="rId1" Type="http://schemas.openxmlformats.org/officeDocument/2006/relationships/slideLayout" Target="../slideLayouts/slideLayout6.xml"/><Relationship Id="rId5" Type="http://schemas.openxmlformats.org/officeDocument/2006/relationships/image" Target="../media/image103.svg"/><Relationship Id="rId4" Type="http://schemas.openxmlformats.org/officeDocument/2006/relationships/image" Target="../media/image102.png"/></Relationships>
</file>

<file path=ppt/slides/_rels/slide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05.svg"/><Relationship Id="rId2" Type="http://schemas.openxmlformats.org/officeDocument/2006/relationships/image" Target="../media/image104.png"/><Relationship Id="rId1" Type="http://schemas.openxmlformats.org/officeDocument/2006/relationships/slideLayout" Target="../slideLayouts/slideLayout6.xml"/><Relationship Id="rId5" Type="http://schemas.openxmlformats.org/officeDocument/2006/relationships/image" Target="../media/image107.svg"/><Relationship Id="rId4" Type="http://schemas.openxmlformats.org/officeDocument/2006/relationships/image" Target="../media/image106.png"/></Relationships>
</file>

<file path=ppt/slides/_rels/slide31.xml.rels><?xml version="1.0" encoding="UTF-8" standalone="yes"?>
<Relationships xmlns="http://schemas.openxmlformats.org/package/2006/relationships"><Relationship Id="rId3" Type="http://schemas.openxmlformats.org/officeDocument/2006/relationships/image" Target="../media/image109.png"/><Relationship Id="rId2" Type="http://schemas.openxmlformats.org/officeDocument/2006/relationships/image" Target="../media/image108.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92.svg"/><Relationship Id="rId4" Type="http://schemas.openxmlformats.org/officeDocument/2006/relationships/image" Target="../media/image91.png"/></Relationships>
</file>

<file path=ppt/slides/_rels/slide34.xml.rels><?xml version="1.0" encoding="UTF-8" standalone="yes"?>
<Relationships xmlns="http://schemas.openxmlformats.org/package/2006/relationships"><Relationship Id="rId3" Type="http://schemas.openxmlformats.org/officeDocument/2006/relationships/image" Target="../media/image111.svg"/><Relationship Id="rId2" Type="http://schemas.openxmlformats.org/officeDocument/2006/relationships/image" Target="../media/image110.png"/><Relationship Id="rId1" Type="http://schemas.openxmlformats.org/officeDocument/2006/relationships/slideLayout" Target="../slideLayouts/slideLayout6.xml"/><Relationship Id="rId5" Type="http://schemas.openxmlformats.org/officeDocument/2006/relationships/image" Target="../media/image113.svg"/><Relationship Id="rId4" Type="http://schemas.openxmlformats.org/officeDocument/2006/relationships/image" Target="../media/image112.png"/></Relationships>
</file>

<file path=ppt/slides/_rels/slide35.xml.rels><?xml version="1.0" encoding="UTF-8" standalone="yes"?>
<Relationships xmlns="http://schemas.openxmlformats.org/package/2006/relationships"><Relationship Id="rId3" Type="http://schemas.openxmlformats.org/officeDocument/2006/relationships/image" Target="../media/image115.svg"/><Relationship Id="rId2" Type="http://schemas.openxmlformats.org/officeDocument/2006/relationships/image" Target="../media/image114.png"/><Relationship Id="rId1" Type="http://schemas.openxmlformats.org/officeDocument/2006/relationships/slideLayout" Target="../slideLayouts/slideLayout6.xml"/><Relationship Id="rId5" Type="http://schemas.openxmlformats.org/officeDocument/2006/relationships/image" Target="../media/image98.svg"/><Relationship Id="rId4" Type="http://schemas.openxmlformats.org/officeDocument/2006/relationships/image" Target="../media/image97.png"/></Relationships>
</file>

<file path=ppt/slides/_rels/slide36.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chart" Target="../charts/chart10.xml"/><Relationship Id="rId1" Type="http://schemas.openxmlformats.org/officeDocument/2006/relationships/slideLayout" Target="../slideLayouts/slideLayout6.xml"/><Relationship Id="rId4" Type="http://schemas.openxmlformats.org/officeDocument/2006/relationships/image" Target="../media/image92.svg"/></Relationships>
</file>

<file path=ppt/slides/_rels/slide37.xml.rels><?xml version="1.0" encoding="UTF-8" standalone="yes"?>
<Relationships xmlns="http://schemas.openxmlformats.org/package/2006/relationships"><Relationship Id="rId3" Type="http://schemas.openxmlformats.org/officeDocument/2006/relationships/image" Target="../media/image117.svg"/><Relationship Id="rId2" Type="http://schemas.openxmlformats.org/officeDocument/2006/relationships/image" Target="../media/image116.png"/><Relationship Id="rId1" Type="http://schemas.openxmlformats.org/officeDocument/2006/relationships/slideLayout" Target="../slideLayouts/slideLayout6.xml"/><Relationship Id="rId5" Type="http://schemas.openxmlformats.org/officeDocument/2006/relationships/image" Target="../media/image119.svg"/><Relationship Id="rId4" Type="http://schemas.openxmlformats.org/officeDocument/2006/relationships/image" Target="../media/image118.png"/></Relationships>
</file>

<file path=ppt/slides/_rels/slide38.xml.rels><?xml version="1.0" encoding="UTF-8" standalone="yes"?>
<Relationships xmlns="http://schemas.openxmlformats.org/package/2006/relationships"><Relationship Id="rId3" Type="http://schemas.openxmlformats.org/officeDocument/2006/relationships/image" Target="../media/image121.svg"/><Relationship Id="rId2" Type="http://schemas.openxmlformats.org/officeDocument/2006/relationships/image" Target="../media/image120.png"/><Relationship Id="rId1" Type="http://schemas.openxmlformats.org/officeDocument/2006/relationships/slideLayout" Target="../slideLayouts/slideLayout6.xml"/><Relationship Id="rId5" Type="http://schemas.openxmlformats.org/officeDocument/2006/relationships/image" Target="../media/image70.svg"/><Relationship Id="rId4" Type="http://schemas.openxmlformats.org/officeDocument/2006/relationships/image" Target="../media/image69.png"/></Relationships>
</file>

<file path=ppt/slides/_rels/slide39.xml.rels><?xml version="1.0" encoding="UTF-8" standalone="yes"?>
<Relationships xmlns="http://schemas.openxmlformats.org/package/2006/relationships"><Relationship Id="rId8" Type="http://schemas.openxmlformats.org/officeDocument/2006/relationships/image" Target="../media/image79.png"/><Relationship Id="rId3" Type="http://schemas.openxmlformats.org/officeDocument/2006/relationships/image" Target="../media/image82.svg"/><Relationship Id="rId7" Type="http://schemas.openxmlformats.org/officeDocument/2006/relationships/image" Target="../media/image86.svg"/><Relationship Id="rId2" Type="http://schemas.openxmlformats.org/officeDocument/2006/relationships/image" Target="../media/image81.png"/><Relationship Id="rId1" Type="http://schemas.openxmlformats.org/officeDocument/2006/relationships/slideLayout" Target="../slideLayouts/slideLayout2.xml"/><Relationship Id="rId6" Type="http://schemas.openxmlformats.org/officeDocument/2006/relationships/image" Target="../media/image85.png"/><Relationship Id="rId11" Type="http://schemas.openxmlformats.org/officeDocument/2006/relationships/image" Target="../media/image88.svg"/><Relationship Id="rId5" Type="http://schemas.openxmlformats.org/officeDocument/2006/relationships/image" Target="../media/image84.svg"/><Relationship Id="rId10" Type="http://schemas.openxmlformats.org/officeDocument/2006/relationships/image" Target="../media/image87.png"/><Relationship Id="rId4" Type="http://schemas.openxmlformats.org/officeDocument/2006/relationships/image" Target="../media/image83.png"/><Relationship Id="rId9" Type="http://schemas.openxmlformats.org/officeDocument/2006/relationships/image" Target="../media/image80.svg"/></Relationships>
</file>

<file path=ppt/slides/_rels/slide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8" Type="http://schemas.openxmlformats.org/officeDocument/2006/relationships/image" Target="../media/image75.png"/><Relationship Id="rId13" Type="http://schemas.openxmlformats.org/officeDocument/2006/relationships/image" Target="../media/image80.svg"/><Relationship Id="rId3" Type="http://schemas.openxmlformats.org/officeDocument/2006/relationships/image" Target="../media/image70.svg"/><Relationship Id="rId7" Type="http://schemas.openxmlformats.org/officeDocument/2006/relationships/image" Target="../media/image74.svg"/><Relationship Id="rId12" Type="http://schemas.openxmlformats.org/officeDocument/2006/relationships/image" Target="../media/image79.png"/><Relationship Id="rId2" Type="http://schemas.openxmlformats.org/officeDocument/2006/relationships/image" Target="../media/image69.png"/><Relationship Id="rId1" Type="http://schemas.openxmlformats.org/officeDocument/2006/relationships/slideLayout" Target="../slideLayouts/slideLayout2.xml"/><Relationship Id="rId6" Type="http://schemas.openxmlformats.org/officeDocument/2006/relationships/image" Target="../media/image73.png"/><Relationship Id="rId11" Type="http://schemas.openxmlformats.org/officeDocument/2006/relationships/image" Target="../media/image78.svg"/><Relationship Id="rId5" Type="http://schemas.openxmlformats.org/officeDocument/2006/relationships/image" Target="../media/image72.svg"/><Relationship Id="rId10" Type="http://schemas.openxmlformats.org/officeDocument/2006/relationships/image" Target="../media/image77.png"/><Relationship Id="rId4" Type="http://schemas.openxmlformats.org/officeDocument/2006/relationships/image" Target="../media/image71.png"/><Relationship Id="rId9" Type="http://schemas.openxmlformats.org/officeDocument/2006/relationships/image" Target="../media/image76.svg"/></Relationships>
</file>

<file path=ppt/slides/_rels/slide41.xml.rels><?xml version="1.0" encoding="UTF-8" standalone="yes"?>
<Relationships xmlns="http://schemas.openxmlformats.org/package/2006/relationships"><Relationship Id="rId3" Type="http://schemas.openxmlformats.org/officeDocument/2006/relationships/image" Target="../media/image122.jpeg"/><Relationship Id="rId7" Type="http://schemas.openxmlformats.org/officeDocument/2006/relationships/image" Target="../media/image125.png"/><Relationship Id="rId2" Type="http://schemas.openxmlformats.org/officeDocument/2006/relationships/notesSlide" Target="../notesSlides/notesSlide8.xml"/><Relationship Id="rId1" Type="http://schemas.openxmlformats.org/officeDocument/2006/relationships/slideLayout" Target="../slideLayouts/slideLayout23.xml"/><Relationship Id="rId6" Type="http://schemas.openxmlformats.org/officeDocument/2006/relationships/image" Target="../media/image124.png"/><Relationship Id="rId5" Type="http://schemas.openxmlformats.org/officeDocument/2006/relationships/image" Target="../media/image3.png"/><Relationship Id="rId4" Type="http://schemas.openxmlformats.org/officeDocument/2006/relationships/image" Target="../media/image123.png"/></Relationships>
</file>

<file path=ppt/slides/_rels/slide42.xml.rels><?xml version="1.0" encoding="UTF-8" standalone="yes"?>
<Relationships xmlns="http://schemas.openxmlformats.org/package/2006/relationships"><Relationship Id="rId2" Type="http://schemas.openxmlformats.org/officeDocument/2006/relationships/image" Target="../media/image126.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8.xml"/><Relationship Id="rId5" Type="http://schemas.openxmlformats.org/officeDocument/2006/relationships/image" Target="../media/image8.png"/><Relationship Id="rId4" Type="http://schemas.microsoft.com/office/2007/relationships/hdphoto" Target="../media/hdphoto1.wdp"/></Relationships>
</file>

<file path=ppt/slides/_rels/slide44.xml.rels><?xml version="1.0" encoding="UTF-8" standalone="yes"?>
<Relationships xmlns="http://schemas.openxmlformats.org/package/2006/relationships"><Relationship Id="rId8" Type="http://schemas.openxmlformats.org/officeDocument/2006/relationships/image" Target="../media/image77.png"/><Relationship Id="rId3" Type="http://schemas.openxmlformats.org/officeDocument/2006/relationships/image" Target="../media/image72.svg"/><Relationship Id="rId7" Type="http://schemas.openxmlformats.org/officeDocument/2006/relationships/image" Target="../media/image76.svg"/><Relationship Id="rId2" Type="http://schemas.openxmlformats.org/officeDocument/2006/relationships/image" Target="../media/image71.png"/><Relationship Id="rId1" Type="http://schemas.openxmlformats.org/officeDocument/2006/relationships/slideLayout" Target="../slideLayouts/slideLayout6.xml"/><Relationship Id="rId6" Type="http://schemas.openxmlformats.org/officeDocument/2006/relationships/image" Target="../media/image75.png"/><Relationship Id="rId11" Type="http://schemas.openxmlformats.org/officeDocument/2006/relationships/image" Target="../media/image80.svg"/><Relationship Id="rId5" Type="http://schemas.openxmlformats.org/officeDocument/2006/relationships/image" Target="../media/image74.svg"/><Relationship Id="rId10" Type="http://schemas.openxmlformats.org/officeDocument/2006/relationships/image" Target="../media/image79.png"/><Relationship Id="rId4" Type="http://schemas.openxmlformats.org/officeDocument/2006/relationships/image" Target="../media/image73.png"/><Relationship Id="rId9" Type="http://schemas.openxmlformats.org/officeDocument/2006/relationships/image" Target="../media/image78.svg"/></Relationships>
</file>

<file path=ppt/slides/_rels/slide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5307279-95F7-46EF-AF6C-25B9361D5744}"/>
              </a:ext>
            </a:extLst>
          </p:cNvPr>
          <p:cNvSpPr>
            <a:spLocks noGrp="1"/>
          </p:cNvSpPr>
          <p:nvPr>
            <p:ph type="sldNum" sz="quarter" idx="12"/>
          </p:nvPr>
        </p:nvSpPr>
        <p:spPr/>
        <p:txBody>
          <a:bodyPr/>
          <a:lstStyle/>
          <a:p>
            <a:fld id="{A8050745-D873-D947-9203-FD1A681633F9}" type="slidenum">
              <a:rPr lang="da-DK" smtClean="0"/>
              <a:t>1</a:t>
            </a:fld>
            <a:endParaRPr lang="da-DK" dirty="0"/>
          </a:p>
        </p:txBody>
      </p:sp>
      <p:pic>
        <p:nvPicPr>
          <p:cNvPr id="6" name="Picture 5" descr="A screenshot of a cell phone&#10;&#10;Description automatically generated">
            <a:extLst>
              <a:ext uri="{FF2B5EF4-FFF2-40B4-BE49-F238E27FC236}">
                <a16:creationId xmlns:a16="http://schemas.microsoft.com/office/drawing/2014/main" id="{A19C880E-FEDD-4A8B-813D-369EC77E631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 y="0"/>
            <a:ext cx="12188952" cy="6858000"/>
          </a:xfrm>
          <a:prstGeom prst="rect">
            <a:avLst/>
          </a:prstGeom>
        </p:spPr>
      </p:pic>
    </p:spTree>
    <p:extLst>
      <p:ext uri="{BB962C8B-B14F-4D97-AF65-F5344CB8AC3E}">
        <p14:creationId xmlns:p14="http://schemas.microsoft.com/office/powerpoint/2010/main" val="1864279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89B49B-3A17-7F47-90E2-01C92DE13634}"/>
              </a:ext>
            </a:extLst>
          </p:cNvPr>
          <p:cNvSpPr>
            <a:spLocks noGrp="1"/>
          </p:cNvSpPr>
          <p:nvPr>
            <p:ph type="title"/>
          </p:nvPr>
        </p:nvSpPr>
        <p:spPr/>
        <p:txBody>
          <a:bodyPr/>
          <a:lstStyle/>
          <a:p>
            <a:r>
              <a:rPr lang="en-US" dirty="0"/>
              <a:t>METHODOLOGY: REAL-TIME DELPHI</a:t>
            </a:r>
          </a:p>
        </p:txBody>
      </p:sp>
      <p:sp>
        <p:nvSpPr>
          <p:cNvPr id="4" name="Slide Number Placeholder 3">
            <a:extLst>
              <a:ext uri="{FF2B5EF4-FFF2-40B4-BE49-F238E27FC236}">
                <a16:creationId xmlns:a16="http://schemas.microsoft.com/office/drawing/2014/main" id="{16FBEBCE-F6FD-8348-9B47-57E0F22BE46D}"/>
              </a:ext>
            </a:extLst>
          </p:cNvPr>
          <p:cNvSpPr>
            <a:spLocks noGrp="1"/>
          </p:cNvSpPr>
          <p:nvPr>
            <p:ph type="sldNum" sz="quarter" idx="12"/>
          </p:nvPr>
        </p:nvSpPr>
        <p:spPr/>
        <p:txBody>
          <a:bodyPr/>
          <a:lstStyle/>
          <a:p>
            <a:fld id="{A8050745-D873-D947-9203-FD1A681633F9}" type="slidenum">
              <a:rPr lang="da-DK" smtClean="0"/>
              <a:t>10</a:t>
            </a:fld>
            <a:endParaRPr lang="da-DK" dirty="0"/>
          </a:p>
        </p:txBody>
      </p:sp>
      <p:sp>
        <p:nvSpPr>
          <p:cNvPr id="7" name="Rectangle 6">
            <a:extLst>
              <a:ext uri="{FF2B5EF4-FFF2-40B4-BE49-F238E27FC236}">
                <a16:creationId xmlns:a16="http://schemas.microsoft.com/office/drawing/2014/main" id="{F2473F96-3F71-3141-8320-A33A4337CA08}"/>
              </a:ext>
            </a:extLst>
          </p:cNvPr>
          <p:cNvSpPr/>
          <p:nvPr/>
        </p:nvSpPr>
        <p:spPr>
          <a:xfrm>
            <a:off x="3360812" y="1634825"/>
            <a:ext cx="6096000" cy="1200329"/>
          </a:xfrm>
          <a:prstGeom prst="rect">
            <a:avLst/>
          </a:prstGeom>
        </p:spPr>
        <p:txBody>
          <a:bodyPr>
            <a:spAutoFit/>
          </a:bodyPr>
          <a:lstStyle/>
          <a:p>
            <a:r>
              <a:rPr lang="en-GB" b="1" dirty="0">
                <a:latin typeface="Helvetica" pitchFamily="2" charset="0"/>
              </a:rPr>
              <a:t>Curated views of industry-leading, subject matter experts</a:t>
            </a:r>
            <a:r>
              <a:rPr lang="en-GB" dirty="0">
                <a:latin typeface="Helvetica" pitchFamily="2" charset="0"/>
              </a:rPr>
              <a:t> on the key challenges facing the industry</a:t>
            </a:r>
          </a:p>
          <a:p>
            <a:endParaRPr lang="en-US" dirty="0">
              <a:latin typeface="Helvetica" pitchFamily="2" charset="0"/>
            </a:endParaRPr>
          </a:p>
          <a:p>
            <a:endParaRPr lang="en-US" dirty="0">
              <a:latin typeface="Helvetica" pitchFamily="2" charset="0"/>
            </a:endParaRPr>
          </a:p>
        </p:txBody>
      </p:sp>
      <p:pic>
        <p:nvPicPr>
          <p:cNvPr id="5" name="Graphic 4" descr="Research">
            <a:extLst>
              <a:ext uri="{FF2B5EF4-FFF2-40B4-BE49-F238E27FC236}">
                <a16:creationId xmlns:a16="http://schemas.microsoft.com/office/drawing/2014/main" id="{3E606755-2168-D442-B537-FE3E1657AA6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560812" y="1329665"/>
            <a:ext cx="1800000" cy="1800000"/>
          </a:xfrm>
          <a:prstGeom prst="rect">
            <a:avLst/>
          </a:prstGeom>
        </p:spPr>
      </p:pic>
      <p:pic>
        <p:nvPicPr>
          <p:cNvPr id="13" name="Graphic 12" descr="Fork In Road">
            <a:extLst>
              <a:ext uri="{FF2B5EF4-FFF2-40B4-BE49-F238E27FC236}">
                <a16:creationId xmlns:a16="http://schemas.microsoft.com/office/drawing/2014/main" id="{893327EF-DCE4-ED43-B707-96A5D6E33F3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279424" y="3418753"/>
            <a:ext cx="1800000" cy="1800000"/>
          </a:xfrm>
          <a:prstGeom prst="rect">
            <a:avLst/>
          </a:prstGeom>
        </p:spPr>
      </p:pic>
      <p:sp>
        <p:nvSpPr>
          <p:cNvPr id="14" name="Rectangle 13">
            <a:extLst>
              <a:ext uri="{FF2B5EF4-FFF2-40B4-BE49-F238E27FC236}">
                <a16:creationId xmlns:a16="http://schemas.microsoft.com/office/drawing/2014/main" id="{2C93AFD1-07BF-D44D-B19F-15DEA23FAFAB}"/>
              </a:ext>
            </a:extLst>
          </p:cNvPr>
          <p:cNvSpPr/>
          <p:nvPr/>
        </p:nvSpPr>
        <p:spPr>
          <a:xfrm>
            <a:off x="2460812" y="3890384"/>
            <a:ext cx="6096000" cy="1477328"/>
          </a:xfrm>
          <a:prstGeom prst="rect">
            <a:avLst/>
          </a:prstGeom>
        </p:spPr>
        <p:txBody>
          <a:bodyPr>
            <a:spAutoFit/>
          </a:bodyPr>
          <a:lstStyle/>
          <a:p>
            <a:r>
              <a:rPr lang="en-GB" b="1" dirty="0">
                <a:latin typeface="Helvetica" pitchFamily="2" charset="0"/>
              </a:rPr>
              <a:t>Aids in decision-making</a:t>
            </a:r>
          </a:p>
          <a:p>
            <a:pPr marL="285750" indent="-285750">
              <a:buFont typeface="Arial" panose="020B0604020202020204" pitchFamily="34" charset="0"/>
              <a:buChar char="•"/>
            </a:pPr>
            <a:r>
              <a:rPr lang="en-GB" dirty="0">
                <a:latin typeface="Helvetica" pitchFamily="2" charset="0"/>
              </a:rPr>
              <a:t>Enables you to </a:t>
            </a:r>
            <a:r>
              <a:rPr lang="en-GB" b="1" dirty="0">
                <a:latin typeface="Helvetica" pitchFamily="2" charset="0"/>
              </a:rPr>
              <a:t>orientate on potential opportunities and risks</a:t>
            </a:r>
            <a:r>
              <a:rPr lang="en-GB" dirty="0">
                <a:latin typeface="Helvetica" pitchFamily="2" charset="0"/>
              </a:rPr>
              <a:t> using experts’ assessments.</a:t>
            </a:r>
          </a:p>
          <a:p>
            <a:pPr marL="285750" indent="-285750">
              <a:buFont typeface="Arial" panose="020B0604020202020204" pitchFamily="34" charset="0"/>
              <a:buChar char="•"/>
            </a:pPr>
            <a:r>
              <a:rPr lang="en-GB" dirty="0">
                <a:latin typeface="Helvetica" pitchFamily="2" charset="0"/>
              </a:rPr>
              <a:t>Identify consensus views</a:t>
            </a:r>
          </a:p>
          <a:p>
            <a:pPr marL="285750" indent="-285750">
              <a:buFont typeface="Arial" panose="020B0604020202020204" pitchFamily="34" charset="0"/>
              <a:buChar char="•"/>
            </a:pPr>
            <a:r>
              <a:rPr lang="en-GB" dirty="0">
                <a:latin typeface="Helvetica" pitchFamily="2" charset="0"/>
              </a:rPr>
              <a:t>Explore dissenting opinions</a:t>
            </a:r>
          </a:p>
        </p:txBody>
      </p:sp>
    </p:spTree>
    <p:extLst>
      <p:ext uri="{BB962C8B-B14F-4D97-AF65-F5344CB8AC3E}">
        <p14:creationId xmlns:p14="http://schemas.microsoft.com/office/powerpoint/2010/main" val="29645689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C6DE22-02A2-FD4D-8E9D-F7D01289564B}"/>
              </a:ext>
            </a:extLst>
          </p:cNvPr>
          <p:cNvSpPr>
            <a:spLocks noGrp="1"/>
          </p:cNvSpPr>
          <p:nvPr>
            <p:ph type="title"/>
          </p:nvPr>
        </p:nvSpPr>
        <p:spPr/>
        <p:txBody>
          <a:bodyPr/>
          <a:lstStyle/>
          <a:p>
            <a:r>
              <a:rPr lang="en-US" dirty="0"/>
              <a:t>SIGNIFCIANT SME DEBATE </a:t>
            </a:r>
          </a:p>
        </p:txBody>
      </p:sp>
      <p:sp>
        <p:nvSpPr>
          <p:cNvPr id="4" name="Slide Number Placeholder 3">
            <a:extLst>
              <a:ext uri="{FF2B5EF4-FFF2-40B4-BE49-F238E27FC236}">
                <a16:creationId xmlns:a16="http://schemas.microsoft.com/office/drawing/2014/main" id="{F4A7EC60-4B36-AF4D-B624-D490E7A7225C}"/>
              </a:ext>
            </a:extLst>
          </p:cNvPr>
          <p:cNvSpPr>
            <a:spLocks noGrp="1"/>
          </p:cNvSpPr>
          <p:nvPr>
            <p:ph type="sldNum" sz="quarter" idx="12"/>
          </p:nvPr>
        </p:nvSpPr>
        <p:spPr/>
        <p:txBody>
          <a:bodyPr/>
          <a:lstStyle/>
          <a:p>
            <a:fld id="{A8050745-D873-D947-9203-FD1A681633F9}" type="slidenum">
              <a:rPr lang="da-DK" smtClean="0"/>
              <a:t>11</a:t>
            </a:fld>
            <a:endParaRPr lang="da-DK" dirty="0"/>
          </a:p>
        </p:txBody>
      </p:sp>
      <p:graphicFrame>
        <p:nvGraphicFramePr>
          <p:cNvPr id="5" name="Content Placeholder 12">
            <a:extLst>
              <a:ext uri="{FF2B5EF4-FFF2-40B4-BE49-F238E27FC236}">
                <a16:creationId xmlns:a16="http://schemas.microsoft.com/office/drawing/2014/main" id="{99D37744-251F-1E4B-85B0-407898BECE7F}"/>
              </a:ext>
            </a:extLst>
          </p:cNvPr>
          <p:cNvGraphicFramePr>
            <a:graphicFrameLocks noGrp="1"/>
          </p:cNvGraphicFramePr>
          <p:nvPr>
            <p:ph sz="half" idx="1"/>
            <p:extLst>
              <p:ext uri="{D42A27DB-BD31-4B8C-83A1-F6EECF244321}">
                <p14:modId xmlns:p14="http://schemas.microsoft.com/office/powerpoint/2010/main" val="1393862474"/>
              </p:ext>
            </p:extLst>
          </p:nvPr>
        </p:nvGraphicFramePr>
        <p:xfrm>
          <a:off x="838200" y="1020150"/>
          <a:ext cx="5181600" cy="515681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Table 5">
            <a:extLst>
              <a:ext uri="{FF2B5EF4-FFF2-40B4-BE49-F238E27FC236}">
                <a16:creationId xmlns:a16="http://schemas.microsoft.com/office/drawing/2014/main" id="{0E8A3C1B-4CEA-EC43-9293-E2D448E146C9}"/>
              </a:ext>
            </a:extLst>
          </p:cNvPr>
          <p:cNvGraphicFramePr>
            <a:graphicFrameLocks noGrp="1"/>
          </p:cNvGraphicFramePr>
          <p:nvPr>
            <p:extLst>
              <p:ext uri="{D42A27DB-BD31-4B8C-83A1-F6EECF244321}">
                <p14:modId xmlns:p14="http://schemas.microsoft.com/office/powerpoint/2010/main" val="2284133305"/>
              </p:ext>
            </p:extLst>
          </p:nvPr>
        </p:nvGraphicFramePr>
        <p:xfrm>
          <a:off x="6619338" y="2942942"/>
          <a:ext cx="5181600" cy="2438400"/>
        </p:xfrm>
        <a:graphic>
          <a:graphicData uri="http://schemas.openxmlformats.org/drawingml/2006/table">
            <a:tbl>
              <a:tblPr firstRow="1" bandRow="1">
                <a:tableStyleId>{69012ECD-51FC-41F1-AA8D-1B2483CD663E}</a:tableStyleId>
              </a:tblPr>
              <a:tblGrid>
                <a:gridCol w="1727200">
                  <a:extLst>
                    <a:ext uri="{9D8B030D-6E8A-4147-A177-3AD203B41FA5}">
                      <a16:colId xmlns:a16="http://schemas.microsoft.com/office/drawing/2014/main" val="313925991"/>
                    </a:ext>
                  </a:extLst>
                </a:gridCol>
                <a:gridCol w="1727200">
                  <a:extLst>
                    <a:ext uri="{9D8B030D-6E8A-4147-A177-3AD203B41FA5}">
                      <a16:colId xmlns:a16="http://schemas.microsoft.com/office/drawing/2014/main" val="4137116159"/>
                    </a:ext>
                  </a:extLst>
                </a:gridCol>
                <a:gridCol w="1727200">
                  <a:extLst>
                    <a:ext uri="{9D8B030D-6E8A-4147-A177-3AD203B41FA5}">
                      <a16:colId xmlns:a16="http://schemas.microsoft.com/office/drawing/2014/main" val="1537959626"/>
                    </a:ext>
                  </a:extLst>
                </a:gridCol>
              </a:tblGrid>
              <a:tr h="274017">
                <a:tc gridSpan="3">
                  <a:txBody>
                    <a:bodyPr/>
                    <a:lstStyle/>
                    <a:p>
                      <a:r>
                        <a:rPr lang="en-US" sz="1800" dirty="0">
                          <a:latin typeface="Futura Medium" panose="020B0602020204020303" pitchFamily="34" charset="-79"/>
                          <a:cs typeface="Futura Medium" panose="020B0602020204020303" pitchFamily="34" charset="-79"/>
                        </a:rPr>
                        <a:t>Participation </a:t>
                      </a:r>
                      <a:r>
                        <a:rPr lang="en-US" sz="1800" noProof="0" dirty="0">
                          <a:latin typeface="Futura Medium" panose="020B0602020204020303" pitchFamily="34" charset="-79"/>
                          <a:cs typeface="Futura Medium" panose="020B0602020204020303" pitchFamily="34" charset="-79"/>
                        </a:rPr>
                        <a:t>among</a:t>
                      </a:r>
                      <a:r>
                        <a:rPr lang="en-US" sz="1800" dirty="0">
                          <a:latin typeface="Futura Medium" panose="020B0602020204020303" pitchFamily="34" charset="-79"/>
                          <a:cs typeface="Futura Medium" panose="020B0602020204020303" pitchFamily="34" charset="-79"/>
                        </a:rPr>
                        <a:t> 248 respondents</a:t>
                      </a:r>
                    </a:p>
                  </a:txBody>
                  <a:tcPr/>
                </a:tc>
                <a:tc hMerge="1">
                  <a:txBody>
                    <a:bodyPr/>
                    <a:lstStyle/>
                    <a:p>
                      <a:endParaRPr lang="da-DK" dirty="0"/>
                    </a:p>
                  </a:txBody>
                  <a:tcPr/>
                </a:tc>
                <a:tc hMerge="1">
                  <a:txBody>
                    <a:bodyPr/>
                    <a:lstStyle/>
                    <a:p>
                      <a:endParaRPr lang="da-DK" dirty="0"/>
                    </a:p>
                  </a:txBody>
                  <a:tcPr/>
                </a:tc>
                <a:extLst>
                  <a:ext uri="{0D108BD9-81ED-4DB2-BD59-A6C34878D82A}">
                    <a16:rowId xmlns:a16="http://schemas.microsoft.com/office/drawing/2014/main" val="2348027711"/>
                  </a:ext>
                </a:extLst>
              </a:tr>
              <a:tr h="274017">
                <a:tc>
                  <a:txBody>
                    <a:bodyPr/>
                    <a:lstStyle/>
                    <a:p>
                      <a:endParaRPr lang="en-US" sz="1800" dirty="0">
                        <a:latin typeface="Helvetica" pitchFamily="2" charset="0"/>
                      </a:endParaRPr>
                    </a:p>
                  </a:txBody>
                  <a:tcPr/>
                </a:tc>
                <a:tc>
                  <a:txBody>
                    <a:bodyPr/>
                    <a:lstStyle/>
                    <a:p>
                      <a:pPr algn="ctr"/>
                      <a:r>
                        <a:rPr lang="en-US" sz="1800" dirty="0">
                          <a:latin typeface="Helvetica" pitchFamily="2" charset="0"/>
                        </a:rPr>
                        <a:t>Total</a:t>
                      </a:r>
                    </a:p>
                  </a:txBody>
                  <a:tcPr/>
                </a:tc>
                <a:tc>
                  <a:txBody>
                    <a:bodyPr/>
                    <a:lstStyle/>
                    <a:p>
                      <a:pPr algn="ctr"/>
                      <a:r>
                        <a:rPr lang="en-US" sz="1800" dirty="0">
                          <a:latin typeface="Helvetica" pitchFamily="2" charset="0"/>
                        </a:rPr>
                        <a:t>Average</a:t>
                      </a:r>
                    </a:p>
                  </a:txBody>
                  <a:tcPr/>
                </a:tc>
                <a:extLst>
                  <a:ext uri="{0D108BD9-81ED-4DB2-BD59-A6C34878D82A}">
                    <a16:rowId xmlns:a16="http://schemas.microsoft.com/office/drawing/2014/main" val="4075587953"/>
                  </a:ext>
                </a:extLst>
              </a:tr>
              <a:tr h="411026">
                <a:tc>
                  <a:txBody>
                    <a:bodyPr/>
                    <a:lstStyle/>
                    <a:p>
                      <a:r>
                        <a:rPr lang="en-US" sz="1800" dirty="0">
                          <a:latin typeface="Helvetica" pitchFamily="2" charset="0"/>
                        </a:rPr>
                        <a:t>Visits &amp; Revisits</a:t>
                      </a:r>
                    </a:p>
                  </a:txBody>
                  <a:tcPr/>
                </a:tc>
                <a:tc>
                  <a:txBody>
                    <a:bodyPr/>
                    <a:lstStyle/>
                    <a:p>
                      <a:pPr algn="ctr"/>
                      <a:r>
                        <a:rPr lang="en-US" sz="1800" dirty="0">
                          <a:latin typeface="Helvetica" pitchFamily="2" charset="0"/>
                        </a:rPr>
                        <a:t>837</a:t>
                      </a:r>
                    </a:p>
                  </a:txBody>
                  <a:tcPr anchor="ctr"/>
                </a:tc>
                <a:tc>
                  <a:txBody>
                    <a:bodyPr/>
                    <a:lstStyle/>
                    <a:p>
                      <a:pPr algn="ctr"/>
                      <a:r>
                        <a:rPr lang="en-US" sz="1800" dirty="0">
                          <a:latin typeface="Helvetica" pitchFamily="2" charset="0"/>
                        </a:rPr>
                        <a:t>3</a:t>
                      </a:r>
                    </a:p>
                    <a:p>
                      <a:pPr algn="ctr"/>
                      <a:r>
                        <a:rPr lang="en-US" sz="1100" dirty="0">
                          <a:latin typeface="Helvetica" pitchFamily="2" charset="0"/>
                        </a:rPr>
                        <a:t>Per SME</a:t>
                      </a:r>
                    </a:p>
                  </a:txBody>
                  <a:tcPr anchor="ctr"/>
                </a:tc>
                <a:extLst>
                  <a:ext uri="{0D108BD9-81ED-4DB2-BD59-A6C34878D82A}">
                    <a16:rowId xmlns:a16="http://schemas.microsoft.com/office/drawing/2014/main" val="1041520503"/>
                  </a:ext>
                </a:extLst>
              </a:tr>
              <a:tr h="411026">
                <a:tc>
                  <a:txBody>
                    <a:bodyPr/>
                    <a:lstStyle/>
                    <a:p>
                      <a:r>
                        <a:rPr lang="en-US" sz="1800" dirty="0">
                          <a:latin typeface="Helvetica" pitchFamily="2" charset="0"/>
                        </a:rPr>
                        <a:t>Comments</a:t>
                      </a:r>
                    </a:p>
                  </a:txBody>
                  <a:tcPr/>
                </a:tc>
                <a:tc>
                  <a:txBody>
                    <a:bodyPr/>
                    <a:lstStyle/>
                    <a:p>
                      <a:pPr algn="ctr"/>
                      <a:r>
                        <a:rPr lang="en-US" sz="1800" dirty="0">
                          <a:latin typeface="Helvetica" pitchFamily="2" charset="0"/>
                        </a:rPr>
                        <a:t>2,494</a:t>
                      </a:r>
                    </a:p>
                  </a:txBody>
                  <a:tcPr anchor="ctr"/>
                </a:tc>
                <a:tc>
                  <a:txBody>
                    <a:bodyPr/>
                    <a:lstStyle/>
                    <a:p>
                      <a:pPr algn="ctr"/>
                      <a:r>
                        <a:rPr lang="en-US" sz="1800" dirty="0">
                          <a:latin typeface="Helvetica" pitchFamily="2" charset="0"/>
                        </a:rPr>
                        <a:t>100*</a:t>
                      </a:r>
                    </a:p>
                    <a:p>
                      <a:pPr algn="ctr"/>
                      <a:r>
                        <a:rPr lang="en-US" sz="1100" dirty="0">
                          <a:latin typeface="Helvetica" pitchFamily="2" charset="0"/>
                        </a:rPr>
                        <a:t>Per question</a:t>
                      </a:r>
                    </a:p>
                  </a:txBody>
                  <a:tcPr anchor="ctr"/>
                </a:tc>
                <a:extLst>
                  <a:ext uri="{0D108BD9-81ED-4DB2-BD59-A6C34878D82A}">
                    <a16:rowId xmlns:a16="http://schemas.microsoft.com/office/drawing/2014/main" val="2128709674"/>
                  </a:ext>
                </a:extLst>
              </a:tr>
              <a:tr h="411026">
                <a:tc>
                  <a:txBody>
                    <a:bodyPr/>
                    <a:lstStyle/>
                    <a:p>
                      <a:r>
                        <a:rPr lang="en-US" sz="1800" dirty="0">
                          <a:latin typeface="Helvetica" pitchFamily="2" charset="0"/>
                        </a:rPr>
                        <a:t>Revisions</a:t>
                      </a:r>
                    </a:p>
                  </a:txBody>
                  <a:tcPr/>
                </a:tc>
                <a:tc>
                  <a:txBody>
                    <a:bodyPr/>
                    <a:lstStyle/>
                    <a:p>
                      <a:pPr algn="ctr"/>
                      <a:r>
                        <a:rPr lang="en-US" sz="1800" dirty="0">
                          <a:latin typeface="Helvetica" pitchFamily="2" charset="0"/>
                        </a:rPr>
                        <a:t>1,486</a:t>
                      </a:r>
                    </a:p>
                  </a:txBody>
                  <a:tcPr anchor="ctr"/>
                </a:tc>
                <a:tc>
                  <a:txBody>
                    <a:bodyPr/>
                    <a:lstStyle/>
                    <a:p>
                      <a:pPr algn="ctr"/>
                      <a:r>
                        <a:rPr lang="en-US" sz="1800" dirty="0">
                          <a:latin typeface="Helvetica" pitchFamily="2" charset="0"/>
                        </a:rPr>
                        <a:t>62*</a:t>
                      </a:r>
                    </a:p>
                    <a:p>
                      <a:pPr algn="ctr"/>
                      <a:r>
                        <a:rPr lang="en-US" sz="1100" dirty="0">
                          <a:latin typeface="Helvetica" pitchFamily="2" charset="0"/>
                        </a:rPr>
                        <a:t>Per question</a:t>
                      </a:r>
                    </a:p>
                  </a:txBody>
                  <a:tcPr anchor="ctr"/>
                </a:tc>
                <a:extLst>
                  <a:ext uri="{0D108BD9-81ED-4DB2-BD59-A6C34878D82A}">
                    <a16:rowId xmlns:a16="http://schemas.microsoft.com/office/drawing/2014/main" val="1040129642"/>
                  </a:ext>
                </a:extLst>
              </a:tr>
            </a:tbl>
          </a:graphicData>
        </a:graphic>
      </p:graphicFrame>
      <p:sp>
        <p:nvSpPr>
          <p:cNvPr id="7" name="Rectangle 6">
            <a:extLst>
              <a:ext uri="{FF2B5EF4-FFF2-40B4-BE49-F238E27FC236}">
                <a16:creationId xmlns:a16="http://schemas.microsoft.com/office/drawing/2014/main" id="{997799A9-E8B8-0F42-A016-FBFF2165E44E}"/>
              </a:ext>
            </a:extLst>
          </p:cNvPr>
          <p:cNvSpPr/>
          <p:nvPr/>
        </p:nvSpPr>
        <p:spPr>
          <a:xfrm>
            <a:off x="6619338" y="1661882"/>
            <a:ext cx="5181600" cy="707886"/>
          </a:xfrm>
          <a:prstGeom prst="rect">
            <a:avLst/>
          </a:prstGeom>
        </p:spPr>
        <p:txBody>
          <a:bodyPr wrap="square">
            <a:spAutoFit/>
          </a:bodyPr>
          <a:lstStyle/>
          <a:p>
            <a:r>
              <a:rPr lang="en-US" sz="2000" b="1" dirty="0">
                <a:solidFill>
                  <a:srgbClr val="3495BA"/>
                </a:solidFill>
                <a:latin typeface="Helvetica" pitchFamily="2" charset="0"/>
                <a:cs typeface="Futura Medium" panose="020B0602020204020303" pitchFamily="34" charset="-79"/>
              </a:rPr>
              <a:t>248</a:t>
            </a:r>
            <a:r>
              <a:rPr lang="en-US" b="1" dirty="0">
                <a:solidFill>
                  <a:srgbClr val="3495BA"/>
                </a:solidFill>
                <a:latin typeface="Helvetica" pitchFamily="2" charset="0"/>
                <a:cs typeface="Futura Medium" panose="020B0602020204020303" pitchFamily="34" charset="-79"/>
              </a:rPr>
              <a:t> </a:t>
            </a:r>
            <a:r>
              <a:rPr lang="en-US" dirty="0">
                <a:latin typeface="Helvetica" pitchFamily="2" charset="0"/>
                <a:cs typeface="Futura Medium" panose="020B0602020204020303" pitchFamily="34" charset="-79"/>
              </a:rPr>
              <a:t>or</a:t>
            </a:r>
            <a:r>
              <a:rPr lang="en-US" dirty="0">
                <a:solidFill>
                  <a:srgbClr val="3495BA"/>
                </a:solidFill>
                <a:latin typeface="Helvetica" pitchFamily="2" charset="0"/>
                <a:cs typeface="Futura Medium" panose="020B0602020204020303" pitchFamily="34" charset="-79"/>
              </a:rPr>
              <a:t> </a:t>
            </a:r>
            <a:r>
              <a:rPr lang="en-US" sz="2000" b="1" dirty="0">
                <a:solidFill>
                  <a:srgbClr val="3495BA"/>
                </a:solidFill>
                <a:latin typeface="Helvetica" pitchFamily="2" charset="0"/>
                <a:cs typeface="Futura Medium" panose="020B0602020204020303" pitchFamily="34" charset="-79"/>
              </a:rPr>
              <a:t>38%</a:t>
            </a:r>
            <a:r>
              <a:rPr lang="en-US" dirty="0">
                <a:solidFill>
                  <a:srgbClr val="3495BA"/>
                </a:solidFill>
                <a:latin typeface="Helvetica" pitchFamily="2" charset="0"/>
                <a:cs typeface="Futura Medium" panose="020B0602020204020303" pitchFamily="34" charset="-79"/>
              </a:rPr>
              <a:t> </a:t>
            </a:r>
            <a:r>
              <a:rPr lang="en-US" dirty="0">
                <a:latin typeface="Helvetica" pitchFamily="2" charset="0"/>
              </a:rPr>
              <a:t>participated in the survey, and </a:t>
            </a:r>
            <a:r>
              <a:rPr lang="en-US" sz="2000" b="1" dirty="0">
                <a:solidFill>
                  <a:srgbClr val="3495BA"/>
                </a:solidFill>
                <a:latin typeface="Helvetica" pitchFamily="2" charset="0"/>
                <a:cs typeface="Futura Medium" panose="020B0602020204020303" pitchFamily="34" charset="-79"/>
              </a:rPr>
              <a:t>155</a:t>
            </a:r>
            <a:r>
              <a:rPr lang="en-US" dirty="0">
                <a:latin typeface="Helvetica" pitchFamily="2" charset="0"/>
              </a:rPr>
              <a:t> or </a:t>
            </a:r>
            <a:r>
              <a:rPr lang="en-US" sz="2000" b="1" dirty="0">
                <a:solidFill>
                  <a:srgbClr val="3495BA"/>
                </a:solidFill>
                <a:latin typeface="Helvetica" pitchFamily="2" charset="0"/>
                <a:cs typeface="Futura Medium" panose="020B0602020204020303" pitchFamily="34" charset="-79"/>
              </a:rPr>
              <a:t>23%</a:t>
            </a:r>
            <a:r>
              <a:rPr lang="en-US" dirty="0">
                <a:latin typeface="Helvetica" pitchFamily="2" charset="0"/>
              </a:rPr>
              <a:t> completed the survey.</a:t>
            </a:r>
          </a:p>
        </p:txBody>
      </p:sp>
      <p:sp>
        <p:nvSpPr>
          <p:cNvPr id="8" name="TextBox 7">
            <a:extLst>
              <a:ext uri="{FF2B5EF4-FFF2-40B4-BE49-F238E27FC236}">
                <a16:creationId xmlns:a16="http://schemas.microsoft.com/office/drawing/2014/main" id="{B1AA926E-2217-FD4A-99F5-07E54D010E5B}"/>
              </a:ext>
            </a:extLst>
          </p:cNvPr>
          <p:cNvSpPr txBox="1"/>
          <p:nvPr/>
        </p:nvSpPr>
        <p:spPr>
          <a:xfrm>
            <a:off x="2793296" y="6296302"/>
            <a:ext cx="6416842" cy="400110"/>
          </a:xfrm>
          <a:prstGeom prst="rect">
            <a:avLst/>
          </a:prstGeom>
          <a:noFill/>
        </p:spPr>
        <p:txBody>
          <a:bodyPr wrap="square" rtlCol="0">
            <a:spAutoFit/>
          </a:bodyPr>
          <a:lstStyle/>
          <a:p>
            <a:r>
              <a:rPr lang="en-US" sz="1000" dirty="0">
                <a:latin typeface="Helvetica" pitchFamily="2" charset="0"/>
              </a:rPr>
              <a:t>* Note: Average of comments based on average of 25 questions and revision based on average of 24 questions. Figures have been rounded to whole numbers. The difference is due to types of questions asked</a:t>
            </a:r>
          </a:p>
        </p:txBody>
      </p:sp>
    </p:spTree>
    <p:extLst>
      <p:ext uri="{BB962C8B-B14F-4D97-AF65-F5344CB8AC3E}">
        <p14:creationId xmlns:p14="http://schemas.microsoft.com/office/powerpoint/2010/main" val="39858305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5" name="Rectangle 134">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26" name="Picture 2" descr="woman sitting on brown wooden chair while using silver laptop computer in room">
            <a:extLst>
              <a:ext uri="{FF2B5EF4-FFF2-40B4-BE49-F238E27FC236}">
                <a16:creationId xmlns:a16="http://schemas.microsoft.com/office/drawing/2014/main" id="{FE3F1FE3-F026-3B46-A172-E8E5DC20BD25}"/>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3047" y="10"/>
            <a:ext cx="12191999" cy="6857990"/>
          </a:xfrm>
          <a:prstGeom prst="rect">
            <a:avLst/>
          </a:prstGeom>
          <a:noFill/>
          <a:extLst>
            <a:ext uri="{909E8E84-426E-40DD-AFC4-6F175D3DCCD1}">
              <a14:hiddenFill xmlns:a14="http://schemas.microsoft.com/office/drawing/2010/main">
                <a:solidFill>
                  <a:srgbClr val="FFFFFF"/>
                </a:solidFill>
              </a14:hiddenFill>
            </a:ext>
          </a:extLst>
        </p:spPr>
      </p:pic>
      <p:sp>
        <p:nvSpPr>
          <p:cNvPr id="137" name="Rectangle 136">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5CF8B4D-4610-3C4C-B7F8-C5A43D85136C}"/>
              </a:ext>
            </a:extLst>
          </p:cNvPr>
          <p:cNvSpPr>
            <a:spLocks noGrp="1"/>
          </p:cNvSpPr>
          <p:nvPr>
            <p:ph type="title"/>
          </p:nvPr>
        </p:nvSpPr>
        <p:spPr>
          <a:xfrm>
            <a:off x="1097280" y="325550"/>
            <a:ext cx="10058400" cy="3574778"/>
          </a:xfrm>
          <a:effectLst>
            <a:outerShdw blurRad="50800" dist="38100" dir="2700000" algn="tl" rotWithShape="0">
              <a:prstClr val="black">
                <a:alpha val="40000"/>
              </a:prstClr>
            </a:outerShdw>
          </a:effectLst>
        </p:spPr>
        <p:txBody>
          <a:bodyPr vert="horz" lIns="91440" tIns="45720" rIns="91440" bIns="45720" rtlCol="0" anchor="b">
            <a:normAutofit/>
          </a:bodyPr>
          <a:lstStyle/>
          <a:p>
            <a:pPr algn="ctr"/>
            <a:r>
              <a:rPr lang="en-US" sz="5200" dirty="0">
                <a:solidFill>
                  <a:srgbClr val="FFFFFF"/>
                </a:solidFill>
              </a:rPr>
              <a:t>The online debate ran from 2 July 2020 – 4 August 2020</a:t>
            </a:r>
          </a:p>
        </p:txBody>
      </p:sp>
      <p:sp>
        <p:nvSpPr>
          <p:cNvPr id="3" name="Slide Number Placeholder 2">
            <a:extLst>
              <a:ext uri="{FF2B5EF4-FFF2-40B4-BE49-F238E27FC236}">
                <a16:creationId xmlns:a16="http://schemas.microsoft.com/office/drawing/2014/main" id="{650D5DAA-C730-E147-97E1-33AD8549BE80}"/>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defRPr/>
            </a:pPr>
            <a:fld id="{A8050745-D873-D947-9203-FD1A681633F9}" type="slidenum">
              <a:rPr lang="en-US">
                <a:solidFill>
                  <a:srgbClr val="FFFFFF"/>
                </a:solidFill>
                <a:latin typeface="Calibri" panose="020F0502020204030204"/>
              </a:rPr>
              <a:pPr>
                <a:spcAft>
                  <a:spcPts val="600"/>
                </a:spcAft>
                <a:defRPr/>
              </a:pPr>
              <a:t>12</a:t>
            </a:fld>
            <a:endParaRPr lang="en-US" dirty="0">
              <a:solidFill>
                <a:srgbClr val="FFFFFF"/>
              </a:solidFill>
              <a:latin typeface="Calibri" panose="020F0502020204030204"/>
            </a:endParaRPr>
          </a:p>
        </p:txBody>
      </p:sp>
    </p:spTree>
    <p:extLst>
      <p:ext uri="{BB962C8B-B14F-4D97-AF65-F5344CB8AC3E}">
        <p14:creationId xmlns:p14="http://schemas.microsoft.com/office/powerpoint/2010/main" val="12173156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96EDB15-35B7-B24F-8115-BCD4BB412224}"/>
              </a:ext>
            </a:extLst>
          </p:cNvPr>
          <p:cNvSpPr/>
          <p:nvPr/>
        </p:nvSpPr>
        <p:spPr>
          <a:xfrm>
            <a:off x="1555788" y="1390298"/>
            <a:ext cx="4343400" cy="4533900"/>
          </a:xfrm>
          <a:prstGeom prst="rect">
            <a:avLst/>
          </a:prstGeom>
          <a:solidFill>
            <a:schemeClr val="bg2"/>
          </a:solidFill>
          <a:ln>
            <a:solidFill>
              <a:schemeClr val="bg2"/>
            </a:solidFill>
          </a:ln>
        </p:spPr>
        <p:style>
          <a:lnRef idx="2">
            <a:schemeClr val="accent4">
              <a:shade val="50000"/>
            </a:schemeClr>
          </a:lnRef>
          <a:fillRef idx="1">
            <a:schemeClr val="accent4"/>
          </a:fillRef>
          <a:effectRef idx="0">
            <a:schemeClr val="accent4"/>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Helvetica" pitchFamily="2" charset="0"/>
                <a:ea typeface="+mn-ea"/>
                <a:cs typeface="+mn-cs"/>
              </a:rPr>
              <a:t>Question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Helvetica" pitchFamily="2" charset="0"/>
              <a:ea typeface="+mn-ea"/>
              <a:cs typeface="+mn-cs"/>
            </a:endParaRPr>
          </a:p>
          <a:p>
            <a:pPr lvl="0"/>
            <a:r>
              <a:rPr lang="en-GB" sz="1200" dirty="0">
                <a:solidFill>
                  <a:prstClr val="black"/>
                </a:solidFill>
                <a:latin typeface="Helvetica" pitchFamily="2" charset="0"/>
              </a:rPr>
              <a:t>In the post-pandemic workplace, technologies to remotely sense the health condition of people in the workplace (e.g. remote temperature and heart rate sensors) will become standard in offices.</a:t>
            </a:r>
            <a:endParaRPr lang="da-DK" sz="1050" dirty="0">
              <a:solidFill>
                <a:prstClr val="black"/>
              </a:solidFill>
              <a:latin typeface="Helvetica"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Helvetica" pitchFamily="2" charset="0"/>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GB" sz="1200" b="0" i="0" u="none" strike="noStrike" kern="1200" cap="none" spc="0" normalizeH="0" baseline="0" noProof="0" dirty="0">
                <a:ln>
                  <a:noFill/>
                </a:ln>
                <a:solidFill>
                  <a:prstClr val="black"/>
                </a:solidFill>
                <a:effectLst/>
                <a:uLnTx/>
                <a:uFillTx/>
                <a:latin typeface="Helvetica" pitchFamily="2" charset="0"/>
                <a:ea typeface="+mn-ea"/>
                <a:cs typeface="+mn-cs"/>
              </a:rPr>
              <a:t>Strongly disagree</a:t>
            </a:r>
          </a:p>
          <a:p>
            <a:pPr marL="171450" marR="0" lvl="0" indent="-1714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GB" sz="1200" b="0" i="0" u="none" strike="noStrike" kern="1200" cap="none" spc="0" normalizeH="0" baseline="0" noProof="0" dirty="0">
                <a:ln>
                  <a:noFill/>
                </a:ln>
                <a:solidFill>
                  <a:prstClr val="black"/>
                </a:solidFill>
                <a:effectLst/>
                <a:uLnTx/>
                <a:uFillTx/>
                <a:latin typeface="Helvetica" pitchFamily="2" charset="0"/>
                <a:ea typeface="+mn-ea"/>
                <a:cs typeface="+mn-cs"/>
              </a:rPr>
              <a:t>Disagree</a:t>
            </a:r>
          </a:p>
          <a:p>
            <a:pPr marL="171450" marR="0" lvl="0" indent="-1714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GB" sz="1200" b="0" i="0" u="none" strike="noStrike" kern="1200" cap="none" spc="0" normalizeH="0" baseline="0" noProof="0" dirty="0">
                <a:ln>
                  <a:noFill/>
                </a:ln>
                <a:solidFill>
                  <a:prstClr val="black"/>
                </a:solidFill>
                <a:effectLst/>
                <a:uLnTx/>
                <a:uFillTx/>
                <a:latin typeface="Helvetica" pitchFamily="2" charset="0"/>
                <a:ea typeface="+mn-ea"/>
                <a:cs typeface="+mn-cs"/>
              </a:rPr>
              <a:t>Neutral</a:t>
            </a:r>
          </a:p>
          <a:p>
            <a:pPr marL="171450" marR="0" lvl="0" indent="-1714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GB" sz="1200" b="1" i="0" u="none" strike="noStrike" kern="1200" cap="none" spc="0" normalizeH="0" baseline="0" noProof="0" dirty="0">
                <a:ln>
                  <a:noFill/>
                </a:ln>
                <a:solidFill>
                  <a:srgbClr val="3495BA"/>
                </a:solidFill>
                <a:effectLst/>
                <a:uLnTx/>
                <a:uFillTx/>
                <a:latin typeface="Helvetica" pitchFamily="2" charset="0"/>
                <a:ea typeface="+mn-ea"/>
                <a:cs typeface="+mn-cs"/>
              </a:rPr>
              <a:t>Agree</a:t>
            </a:r>
          </a:p>
          <a:p>
            <a:pPr marL="171450" marR="0" lvl="0" indent="-1714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GB" sz="1200" b="0" i="0" u="none" strike="noStrike" kern="1200" cap="none" spc="0" normalizeH="0" baseline="0" noProof="0" dirty="0">
                <a:ln>
                  <a:noFill/>
                </a:ln>
                <a:solidFill>
                  <a:prstClr val="black"/>
                </a:solidFill>
                <a:effectLst/>
                <a:uLnTx/>
                <a:uFillTx/>
                <a:latin typeface="Helvetica" pitchFamily="2" charset="0"/>
                <a:ea typeface="+mn-ea"/>
                <a:cs typeface="+mn-cs"/>
              </a:rPr>
              <a:t>Strongly agree</a:t>
            </a:r>
          </a:p>
          <a:p>
            <a:pPr marL="171450" marR="0" lvl="0" indent="-1714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endParaRPr kumimoji="0" lang="en-GB" sz="1200" b="0" i="0" u="none" strike="noStrike" kern="1200" cap="none" spc="0" normalizeH="0" baseline="0" noProof="0" dirty="0">
              <a:ln>
                <a:noFill/>
              </a:ln>
              <a:solidFill>
                <a:prstClr val="black"/>
              </a:solidFill>
              <a:effectLst/>
              <a:uLnTx/>
              <a:uFillTx/>
              <a:latin typeface="Helvetica"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Helvetica" pitchFamily="2" charset="0"/>
                <a:ea typeface="+mn-ea"/>
                <a:cs typeface="+mn-cs"/>
              </a:rPr>
              <a:t>    </a:t>
            </a:r>
            <a:r>
              <a:rPr kumimoji="0" lang="en-GB" sz="1000" b="1" i="0" u="none" strike="noStrike" kern="1200" cap="none" spc="0" normalizeH="0" baseline="0" noProof="0" dirty="0">
                <a:ln>
                  <a:noFill/>
                </a:ln>
                <a:solidFill>
                  <a:prstClr val="black"/>
                </a:solidFill>
                <a:effectLst/>
                <a:uLnTx/>
                <a:uFillTx/>
                <a:latin typeface="Helvetica" pitchFamily="2" charset="0"/>
                <a:ea typeface="+mn-ea"/>
                <a:cs typeface="+mn-cs"/>
              </a:rPr>
              <a:t>Reason / explanation</a:t>
            </a:r>
            <a:endParaRPr kumimoji="0" lang="en-GB" sz="1200" b="1" i="0" u="none" strike="noStrike" kern="1200" cap="none" spc="0" normalizeH="0" baseline="0" noProof="0" dirty="0">
              <a:ln>
                <a:noFill/>
              </a:ln>
              <a:solidFill>
                <a:prstClr val="black"/>
              </a:solidFill>
              <a:effectLst/>
              <a:uLnTx/>
              <a:uFillTx/>
              <a:latin typeface="Helvetica"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Helvetica" pitchFamily="2" charset="0"/>
              <a:ea typeface="+mn-ea"/>
              <a:cs typeface="+mn-cs"/>
            </a:endParaRPr>
          </a:p>
        </p:txBody>
      </p:sp>
      <p:sp>
        <p:nvSpPr>
          <p:cNvPr id="35" name="Rounded Rectangle 34">
            <a:extLst>
              <a:ext uri="{FF2B5EF4-FFF2-40B4-BE49-F238E27FC236}">
                <a16:creationId xmlns:a16="http://schemas.microsoft.com/office/drawing/2014/main" id="{BF4DAB6D-9AB1-A549-B087-E9FED37BA46F}"/>
              </a:ext>
            </a:extLst>
          </p:cNvPr>
          <p:cNvSpPr/>
          <p:nvPr/>
        </p:nvSpPr>
        <p:spPr>
          <a:xfrm>
            <a:off x="1618563" y="3982218"/>
            <a:ext cx="1507069" cy="291291"/>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E314257A-BC4F-7A40-BBC9-166B8EC54D33}"/>
              </a:ext>
            </a:extLst>
          </p:cNvPr>
          <p:cNvSpPr/>
          <p:nvPr/>
        </p:nvSpPr>
        <p:spPr>
          <a:xfrm>
            <a:off x="1620835" y="4222398"/>
            <a:ext cx="4152900" cy="1574800"/>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dirty="0">
                <a:ln>
                  <a:noFill/>
                </a:ln>
                <a:solidFill>
                  <a:prstClr val="black"/>
                </a:solidFill>
                <a:effectLst/>
                <a:uLnTx/>
                <a:uFillTx/>
                <a:latin typeface="Helvetica" pitchFamily="2" charset="0"/>
                <a:ea typeface="+mn-ea"/>
                <a:cs typeface="+mn-cs"/>
              </a:rPr>
              <a:t>Since the virus will be with us for a few years, organizations and employees will want the means to ensure those who are sick do not risk the health and wellbeing of people in the workplace.</a:t>
            </a:r>
          </a:p>
        </p:txBody>
      </p:sp>
      <p:pic>
        <p:nvPicPr>
          <p:cNvPr id="9" name="Graphic 8" descr="Pencil">
            <a:extLst>
              <a:ext uri="{FF2B5EF4-FFF2-40B4-BE49-F238E27FC236}">
                <a16:creationId xmlns:a16="http://schemas.microsoft.com/office/drawing/2014/main" id="{F1C3B400-9C83-014D-9BEA-4F9C34619DDC}"/>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644688" y="4033328"/>
            <a:ext cx="144000" cy="144000"/>
          </a:xfrm>
          <a:prstGeom prst="rect">
            <a:avLst/>
          </a:prstGeom>
        </p:spPr>
      </p:pic>
      <p:pic>
        <p:nvPicPr>
          <p:cNvPr id="13" name="Graphic 12" descr="Gauge">
            <a:extLst>
              <a:ext uri="{FF2B5EF4-FFF2-40B4-BE49-F238E27FC236}">
                <a16:creationId xmlns:a16="http://schemas.microsoft.com/office/drawing/2014/main" id="{2DD93F0E-9AA7-4040-A9CA-FAD0AF9953C9}"/>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3151757" y="4023398"/>
            <a:ext cx="144000" cy="144000"/>
          </a:xfrm>
          <a:prstGeom prst="rect">
            <a:avLst/>
          </a:prstGeom>
        </p:spPr>
      </p:pic>
      <p:sp>
        <p:nvSpPr>
          <p:cNvPr id="14" name="TextBox 13">
            <a:extLst>
              <a:ext uri="{FF2B5EF4-FFF2-40B4-BE49-F238E27FC236}">
                <a16:creationId xmlns:a16="http://schemas.microsoft.com/office/drawing/2014/main" id="{09CCAC09-8783-6049-A3AD-1D88C39552C9}"/>
              </a:ext>
            </a:extLst>
          </p:cNvPr>
          <p:cNvSpPr txBox="1"/>
          <p:nvPr/>
        </p:nvSpPr>
        <p:spPr>
          <a:xfrm>
            <a:off x="3270563" y="3982218"/>
            <a:ext cx="863661"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dirty="0">
                <a:ln>
                  <a:noFill/>
                </a:ln>
                <a:solidFill>
                  <a:prstClr val="black"/>
                </a:solidFill>
                <a:effectLst/>
                <a:uLnTx/>
                <a:uFillTx/>
                <a:latin typeface="Helvetica" pitchFamily="2" charset="0"/>
                <a:ea typeface="+mn-ea"/>
                <a:cs typeface="+mn-cs"/>
              </a:rPr>
              <a:t>Consensus</a:t>
            </a:r>
          </a:p>
        </p:txBody>
      </p:sp>
      <p:pic>
        <p:nvPicPr>
          <p:cNvPr id="16" name="Graphic 15" descr="Upward trend">
            <a:extLst>
              <a:ext uri="{FF2B5EF4-FFF2-40B4-BE49-F238E27FC236}">
                <a16:creationId xmlns:a16="http://schemas.microsoft.com/office/drawing/2014/main" id="{E0F539BB-15DC-2A4B-A5E4-DC00571730F8}"/>
              </a:ext>
            </a:extLst>
          </p:cNvPr>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4168299" y="4033328"/>
            <a:ext cx="144000" cy="144000"/>
          </a:xfrm>
          <a:prstGeom prst="rect">
            <a:avLst/>
          </a:prstGeom>
        </p:spPr>
      </p:pic>
      <p:sp>
        <p:nvSpPr>
          <p:cNvPr id="17" name="TextBox 16">
            <a:extLst>
              <a:ext uri="{FF2B5EF4-FFF2-40B4-BE49-F238E27FC236}">
                <a16:creationId xmlns:a16="http://schemas.microsoft.com/office/drawing/2014/main" id="{BAF63D41-11E4-874E-8A23-CBA196417F7B}"/>
              </a:ext>
            </a:extLst>
          </p:cNvPr>
          <p:cNvSpPr txBox="1"/>
          <p:nvPr/>
        </p:nvSpPr>
        <p:spPr>
          <a:xfrm>
            <a:off x="4346374" y="3982218"/>
            <a:ext cx="490150"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000" b="0" i="0" u="none" strike="noStrike" kern="1200" cap="none" spc="0" normalizeH="0" baseline="0" noProof="0" dirty="0">
                <a:ln>
                  <a:noFill/>
                </a:ln>
                <a:solidFill>
                  <a:prstClr val="black"/>
                </a:solidFill>
                <a:effectLst/>
                <a:uLnTx/>
                <a:uFillTx/>
                <a:latin typeface="Helvetica" pitchFamily="2" charset="0"/>
                <a:ea typeface="+mn-ea"/>
                <a:cs typeface="+mn-cs"/>
              </a:rPr>
              <a:t>Stats</a:t>
            </a:r>
          </a:p>
        </p:txBody>
      </p:sp>
      <p:pic>
        <p:nvPicPr>
          <p:cNvPr id="19" name="Graphic 18" descr="Thought bubble">
            <a:extLst>
              <a:ext uri="{FF2B5EF4-FFF2-40B4-BE49-F238E27FC236}">
                <a16:creationId xmlns:a16="http://schemas.microsoft.com/office/drawing/2014/main" id="{C47FC042-2979-E447-A440-F09C15A16009}"/>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4870599" y="4033328"/>
            <a:ext cx="144000" cy="144000"/>
          </a:xfrm>
          <a:prstGeom prst="rect">
            <a:avLst/>
          </a:prstGeom>
        </p:spPr>
      </p:pic>
      <p:sp>
        <p:nvSpPr>
          <p:cNvPr id="20" name="TextBox 19">
            <a:extLst>
              <a:ext uri="{FF2B5EF4-FFF2-40B4-BE49-F238E27FC236}">
                <a16:creationId xmlns:a16="http://schemas.microsoft.com/office/drawing/2014/main" id="{AFDA3132-EC98-0F4A-9EC7-6303FDA4CE90}"/>
              </a:ext>
            </a:extLst>
          </p:cNvPr>
          <p:cNvSpPr txBox="1"/>
          <p:nvPr/>
        </p:nvSpPr>
        <p:spPr>
          <a:xfrm>
            <a:off x="5048675" y="3982218"/>
            <a:ext cx="817475"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dirty="0">
                <a:ln>
                  <a:noFill/>
                </a:ln>
                <a:solidFill>
                  <a:prstClr val="black"/>
                </a:solidFill>
                <a:effectLst/>
                <a:uLnTx/>
                <a:uFillTx/>
                <a:latin typeface="Helvetica" pitchFamily="2" charset="0"/>
                <a:ea typeface="+mn-ea"/>
                <a:cs typeface="+mn-cs"/>
              </a:rPr>
              <a:t>Comments</a:t>
            </a:r>
          </a:p>
        </p:txBody>
      </p:sp>
      <p:sp>
        <p:nvSpPr>
          <p:cNvPr id="21" name="Rectangle 20">
            <a:extLst>
              <a:ext uri="{FF2B5EF4-FFF2-40B4-BE49-F238E27FC236}">
                <a16:creationId xmlns:a16="http://schemas.microsoft.com/office/drawing/2014/main" id="{56F4AE26-E689-1242-94E2-EEAAF0F0E8E3}"/>
              </a:ext>
            </a:extLst>
          </p:cNvPr>
          <p:cNvSpPr/>
          <p:nvPr/>
        </p:nvSpPr>
        <p:spPr>
          <a:xfrm>
            <a:off x="6292890" y="1390298"/>
            <a:ext cx="4343400" cy="4533900"/>
          </a:xfrm>
          <a:prstGeom prst="rect">
            <a:avLst/>
          </a:prstGeom>
          <a:solidFill>
            <a:schemeClr val="bg2"/>
          </a:solidFill>
          <a:ln>
            <a:solidFill>
              <a:schemeClr val="bg2"/>
            </a:solidFill>
          </a:ln>
        </p:spPr>
        <p:style>
          <a:lnRef idx="2">
            <a:schemeClr val="accent4">
              <a:shade val="50000"/>
            </a:schemeClr>
          </a:lnRef>
          <a:fillRef idx="1">
            <a:schemeClr val="accent4"/>
          </a:fillRef>
          <a:effectRef idx="0">
            <a:schemeClr val="accent4"/>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Helvetica" pitchFamily="2" charset="0"/>
                <a:ea typeface="+mn-ea"/>
                <a:cs typeface="+mn-cs"/>
              </a:rPr>
              <a:t>Question</a:t>
            </a:r>
          </a:p>
          <a:p>
            <a:pPr lvl="0"/>
            <a:endParaRPr lang="en-GB" sz="1200" dirty="0">
              <a:solidFill>
                <a:prstClr val="black"/>
              </a:solidFill>
              <a:latin typeface="Helvetica" pitchFamily="2" charset="0"/>
            </a:endParaRPr>
          </a:p>
          <a:p>
            <a:pPr lvl="0"/>
            <a:r>
              <a:rPr lang="en-GB" sz="1200" dirty="0">
                <a:solidFill>
                  <a:prstClr val="black"/>
                </a:solidFill>
                <a:latin typeface="Helvetica" pitchFamily="2" charset="0"/>
              </a:rPr>
              <a:t>In the post-pandemic workplace, technologies to remotely sense the health condition of people in the workplace (e.g. remote temperature and heart rate sensors) will become standard in offices.</a:t>
            </a:r>
            <a:endParaRPr lang="da-DK" sz="1050" dirty="0">
              <a:solidFill>
                <a:prstClr val="black"/>
              </a:solidFill>
              <a:latin typeface="Helvetica"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Helvetica" pitchFamily="2" charset="0"/>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GB" sz="1200" b="0" i="0" u="none" strike="noStrike" kern="1200" cap="none" spc="0" normalizeH="0" baseline="0" noProof="0" dirty="0">
                <a:ln>
                  <a:noFill/>
                </a:ln>
                <a:solidFill>
                  <a:prstClr val="black"/>
                </a:solidFill>
                <a:effectLst/>
                <a:uLnTx/>
                <a:uFillTx/>
                <a:latin typeface="Helvetica" pitchFamily="2" charset="0"/>
                <a:ea typeface="+mn-ea"/>
                <a:cs typeface="+mn-cs"/>
              </a:rPr>
              <a:t>Strongly disagree</a:t>
            </a:r>
          </a:p>
          <a:p>
            <a:pPr marL="171450" marR="0" lvl="0" indent="-1714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GB" sz="1200" b="0" i="0" u="none" strike="noStrike" kern="1200" cap="none" spc="0" normalizeH="0" baseline="0" noProof="0" dirty="0">
                <a:ln>
                  <a:noFill/>
                </a:ln>
                <a:solidFill>
                  <a:prstClr val="black"/>
                </a:solidFill>
                <a:effectLst/>
                <a:uLnTx/>
                <a:uFillTx/>
                <a:latin typeface="Helvetica" pitchFamily="2" charset="0"/>
                <a:ea typeface="+mn-ea"/>
                <a:cs typeface="+mn-cs"/>
              </a:rPr>
              <a:t>Disagree</a:t>
            </a:r>
          </a:p>
          <a:p>
            <a:pPr marL="171450" marR="0" lvl="0" indent="-1714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GB" sz="1200" b="0" i="0" u="none" strike="noStrike" kern="1200" cap="none" spc="0" normalizeH="0" baseline="0" noProof="0" dirty="0">
                <a:ln>
                  <a:noFill/>
                </a:ln>
                <a:solidFill>
                  <a:prstClr val="black"/>
                </a:solidFill>
                <a:effectLst/>
                <a:uLnTx/>
                <a:uFillTx/>
                <a:latin typeface="Helvetica" pitchFamily="2" charset="0"/>
                <a:ea typeface="+mn-ea"/>
                <a:cs typeface="+mn-cs"/>
              </a:rPr>
              <a:t>Neutral</a:t>
            </a:r>
          </a:p>
          <a:p>
            <a:pPr marL="171450" marR="0" lvl="0" indent="-1714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GB" sz="1200" b="0" i="0" u="none" strike="noStrike" kern="1200" cap="none" spc="0" normalizeH="0" baseline="0" noProof="0" dirty="0">
                <a:ln w="0"/>
                <a:solidFill>
                  <a:srgbClr val="3494BA"/>
                </a:solidFill>
                <a:effectLst>
                  <a:outerShdw blurRad="38100" dist="25400" dir="5400000" algn="ctr" rotWithShape="0">
                    <a:srgbClr val="6E747A">
                      <a:alpha val="43000"/>
                    </a:srgbClr>
                  </a:outerShdw>
                </a:effectLst>
                <a:uLnTx/>
                <a:uFillTx/>
                <a:latin typeface="Helvetica" pitchFamily="2" charset="0"/>
                <a:ea typeface="+mn-ea"/>
                <a:cs typeface="+mn-cs"/>
              </a:rPr>
              <a:t>Agree</a:t>
            </a:r>
          </a:p>
          <a:p>
            <a:pPr marL="171450" marR="0" lvl="0" indent="-1714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GB" sz="1200" b="0" i="0" u="none" strike="noStrike" kern="1200" cap="none" spc="0" normalizeH="0" baseline="0" noProof="0" dirty="0">
                <a:ln>
                  <a:noFill/>
                </a:ln>
                <a:solidFill>
                  <a:prstClr val="black"/>
                </a:solidFill>
                <a:effectLst/>
                <a:uLnTx/>
                <a:uFillTx/>
                <a:latin typeface="Helvetica" pitchFamily="2" charset="0"/>
                <a:ea typeface="+mn-ea"/>
                <a:cs typeface="+mn-cs"/>
              </a:rPr>
              <a:t>Strongly agree</a:t>
            </a:r>
          </a:p>
          <a:p>
            <a:pPr marL="171450" marR="0" lvl="0" indent="-1714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endParaRPr kumimoji="0" lang="en-GB" sz="1200" b="0" i="0" u="none" strike="noStrike" kern="1200" cap="none" spc="0" normalizeH="0" baseline="0" noProof="0" dirty="0">
              <a:ln>
                <a:noFill/>
              </a:ln>
              <a:solidFill>
                <a:prstClr val="black"/>
              </a:solidFill>
              <a:effectLst/>
              <a:uLnTx/>
              <a:uFillTx/>
              <a:latin typeface="Helvetica"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Helvetica" pitchFamily="2" charset="0"/>
                <a:ea typeface="+mn-ea"/>
                <a:cs typeface="+mn-cs"/>
              </a:rPr>
              <a:t>    </a:t>
            </a:r>
            <a:r>
              <a:rPr kumimoji="0" lang="en-GB" sz="1000" b="0" i="0" u="none" strike="noStrike" kern="1200" cap="none" spc="0" normalizeH="0" baseline="0" noProof="0" dirty="0">
                <a:ln>
                  <a:noFill/>
                </a:ln>
                <a:solidFill>
                  <a:prstClr val="black"/>
                </a:solidFill>
                <a:effectLst/>
                <a:uLnTx/>
                <a:uFillTx/>
                <a:latin typeface="Helvetica" pitchFamily="2" charset="0"/>
                <a:ea typeface="+mn-ea"/>
                <a:cs typeface="+mn-cs"/>
              </a:rPr>
              <a:t>Reason / explanation</a:t>
            </a:r>
            <a:endParaRPr kumimoji="0" lang="en-GB" sz="1200" b="0" i="0" u="none" strike="noStrike" kern="1200" cap="none" spc="0" normalizeH="0" baseline="0" noProof="0" dirty="0">
              <a:ln>
                <a:noFill/>
              </a:ln>
              <a:solidFill>
                <a:prstClr val="black"/>
              </a:solidFill>
              <a:effectLst/>
              <a:uLnTx/>
              <a:uFillTx/>
              <a:latin typeface="Helvetica"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Helvetica" pitchFamily="2" charset="0"/>
              <a:ea typeface="+mn-ea"/>
              <a:cs typeface="+mn-cs"/>
            </a:endParaRPr>
          </a:p>
        </p:txBody>
      </p:sp>
      <p:sp>
        <p:nvSpPr>
          <p:cNvPr id="37" name="Rounded Rectangle 36">
            <a:extLst>
              <a:ext uri="{FF2B5EF4-FFF2-40B4-BE49-F238E27FC236}">
                <a16:creationId xmlns:a16="http://schemas.microsoft.com/office/drawing/2014/main" id="{F0CE231E-ABE0-BD4C-92AF-151142397CE9}"/>
              </a:ext>
            </a:extLst>
          </p:cNvPr>
          <p:cNvSpPr/>
          <p:nvPr/>
        </p:nvSpPr>
        <p:spPr>
          <a:xfrm>
            <a:off x="9511163" y="3959252"/>
            <a:ext cx="1023527" cy="314257"/>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2" name="Rectangle 21">
            <a:extLst>
              <a:ext uri="{FF2B5EF4-FFF2-40B4-BE49-F238E27FC236}">
                <a16:creationId xmlns:a16="http://schemas.microsoft.com/office/drawing/2014/main" id="{764E6DDF-2B1A-9147-A59D-43CDE7B90D8D}"/>
              </a:ext>
            </a:extLst>
          </p:cNvPr>
          <p:cNvSpPr/>
          <p:nvPr/>
        </p:nvSpPr>
        <p:spPr>
          <a:xfrm>
            <a:off x="6381790" y="4222398"/>
            <a:ext cx="4152900" cy="1574800"/>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Helvetica"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Helvetica" pitchFamily="2" charset="0"/>
                <a:ea typeface="+mn-ea"/>
                <a:cs typeface="+mn-cs"/>
              </a:rPr>
              <a:t>    </a:t>
            </a:r>
            <a:r>
              <a:rPr kumimoji="0" lang="en-US" sz="1200" b="1" i="0" u="none" strike="noStrike" kern="1200" cap="none" spc="0" normalizeH="0" baseline="0" noProof="0" dirty="0">
                <a:ln>
                  <a:noFill/>
                </a:ln>
                <a:solidFill>
                  <a:prstClr val="black"/>
                </a:solidFill>
                <a:effectLst/>
                <a:uLnTx/>
                <a:uFillTx/>
                <a:latin typeface="Helvetica" pitchFamily="2" charset="0"/>
                <a:ea typeface="+mn-ea"/>
                <a:cs typeface="+mn-cs"/>
              </a:rPr>
              <a:t>Strongly Disagree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Helvetica" pitchFamily="2" charset="0"/>
                <a:ea typeface="+mn-ea"/>
                <a:cs typeface="+mn-cs"/>
              </a:rPr>
              <a:t>Laws, company policies, and workers’ concern for privacy will limit the application of such technologies – regardless of the impact of the Covid19 crisis.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black"/>
              </a:solidFill>
              <a:effectLst/>
              <a:uLnTx/>
              <a:uFillTx/>
              <a:latin typeface="Helvetica"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Helvetica"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Helvetica" pitchFamily="2" charset="0"/>
              <a:ea typeface="+mn-ea"/>
              <a:cs typeface="+mn-cs"/>
            </a:endParaRPr>
          </a:p>
        </p:txBody>
      </p:sp>
      <p:pic>
        <p:nvPicPr>
          <p:cNvPr id="23" name="Graphic 22" descr="Pencil">
            <a:extLst>
              <a:ext uri="{FF2B5EF4-FFF2-40B4-BE49-F238E27FC236}">
                <a16:creationId xmlns:a16="http://schemas.microsoft.com/office/drawing/2014/main" id="{B6B10042-A85F-3346-AEA0-5E4742D9579A}"/>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6381790" y="4033328"/>
            <a:ext cx="144000" cy="144000"/>
          </a:xfrm>
          <a:prstGeom prst="rect">
            <a:avLst/>
          </a:prstGeom>
        </p:spPr>
      </p:pic>
      <p:pic>
        <p:nvPicPr>
          <p:cNvPr id="24" name="Graphic 23" descr="Gauge">
            <a:extLst>
              <a:ext uri="{FF2B5EF4-FFF2-40B4-BE49-F238E27FC236}">
                <a16:creationId xmlns:a16="http://schemas.microsoft.com/office/drawing/2014/main" id="{98B0AFC7-5957-9244-AA35-B72E85352637}"/>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7829590" y="4033328"/>
            <a:ext cx="144000" cy="144000"/>
          </a:xfrm>
          <a:prstGeom prst="rect">
            <a:avLst/>
          </a:prstGeom>
        </p:spPr>
      </p:pic>
      <p:sp>
        <p:nvSpPr>
          <p:cNvPr id="25" name="TextBox 24">
            <a:extLst>
              <a:ext uri="{FF2B5EF4-FFF2-40B4-BE49-F238E27FC236}">
                <a16:creationId xmlns:a16="http://schemas.microsoft.com/office/drawing/2014/main" id="{E2D40C65-FCF2-8B42-AA06-4D9E88A6D972}"/>
              </a:ext>
            </a:extLst>
          </p:cNvPr>
          <p:cNvSpPr txBox="1"/>
          <p:nvPr/>
        </p:nvSpPr>
        <p:spPr>
          <a:xfrm>
            <a:off x="8007665" y="3982218"/>
            <a:ext cx="863661"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dirty="0">
                <a:ln>
                  <a:noFill/>
                </a:ln>
                <a:solidFill>
                  <a:prstClr val="black"/>
                </a:solidFill>
                <a:effectLst/>
                <a:uLnTx/>
                <a:uFillTx/>
                <a:latin typeface="Helvetica" pitchFamily="2" charset="0"/>
                <a:ea typeface="+mn-ea"/>
                <a:cs typeface="+mn-cs"/>
              </a:rPr>
              <a:t>Consensus</a:t>
            </a:r>
          </a:p>
        </p:txBody>
      </p:sp>
      <p:pic>
        <p:nvPicPr>
          <p:cNvPr id="26" name="Graphic 25" descr="Upward trend">
            <a:extLst>
              <a:ext uri="{FF2B5EF4-FFF2-40B4-BE49-F238E27FC236}">
                <a16:creationId xmlns:a16="http://schemas.microsoft.com/office/drawing/2014/main" id="{5D1C7F37-56F5-3047-AAA5-5F604FC5D854}"/>
              </a:ext>
            </a:extLst>
          </p:cNvPr>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8905401" y="4033328"/>
            <a:ext cx="144000" cy="144000"/>
          </a:xfrm>
          <a:prstGeom prst="rect">
            <a:avLst/>
          </a:prstGeom>
        </p:spPr>
      </p:pic>
      <p:sp>
        <p:nvSpPr>
          <p:cNvPr id="27" name="TextBox 26">
            <a:extLst>
              <a:ext uri="{FF2B5EF4-FFF2-40B4-BE49-F238E27FC236}">
                <a16:creationId xmlns:a16="http://schemas.microsoft.com/office/drawing/2014/main" id="{13EDD752-D65E-AC4B-B010-A91D9F0800F4}"/>
              </a:ext>
            </a:extLst>
          </p:cNvPr>
          <p:cNvSpPr txBox="1"/>
          <p:nvPr/>
        </p:nvSpPr>
        <p:spPr>
          <a:xfrm>
            <a:off x="9083476" y="3982218"/>
            <a:ext cx="490150"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000" b="0" i="0" u="none" strike="noStrike" kern="1200" cap="none" spc="0" normalizeH="0" baseline="0" noProof="0" dirty="0">
                <a:ln>
                  <a:noFill/>
                </a:ln>
                <a:solidFill>
                  <a:prstClr val="black"/>
                </a:solidFill>
                <a:effectLst/>
                <a:uLnTx/>
                <a:uFillTx/>
                <a:latin typeface="Helvetica" pitchFamily="2" charset="0"/>
                <a:ea typeface="+mn-ea"/>
                <a:cs typeface="+mn-cs"/>
              </a:rPr>
              <a:t>Stats</a:t>
            </a:r>
          </a:p>
        </p:txBody>
      </p:sp>
      <p:pic>
        <p:nvPicPr>
          <p:cNvPr id="28" name="Graphic 27" descr="Thought bubble">
            <a:extLst>
              <a:ext uri="{FF2B5EF4-FFF2-40B4-BE49-F238E27FC236}">
                <a16:creationId xmlns:a16="http://schemas.microsoft.com/office/drawing/2014/main" id="{1973DED7-687C-EA43-9A78-8CED28B87D44}"/>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9607701" y="4033328"/>
            <a:ext cx="144000" cy="144000"/>
          </a:xfrm>
          <a:prstGeom prst="rect">
            <a:avLst/>
          </a:prstGeom>
        </p:spPr>
      </p:pic>
      <p:sp>
        <p:nvSpPr>
          <p:cNvPr id="29" name="TextBox 28">
            <a:extLst>
              <a:ext uri="{FF2B5EF4-FFF2-40B4-BE49-F238E27FC236}">
                <a16:creationId xmlns:a16="http://schemas.microsoft.com/office/drawing/2014/main" id="{AE2C0634-9A71-8641-AAA8-61B224D89769}"/>
              </a:ext>
            </a:extLst>
          </p:cNvPr>
          <p:cNvSpPr txBox="1"/>
          <p:nvPr/>
        </p:nvSpPr>
        <p:spPr>
          <a:xfrm>
            <a:off x="9688365" y="3982218"/>
            <a:ext cx="914887"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dirty="0">
                <a:ln>
                  <a:noFill/>
                </a:ln>
                <a:solidFill>
                  <a:prstClr val="black"/>
                </a:solidFill>
                <a:effectLst/>
                <a:uLnTx/>
                <a:uFillTx/>
                <a:latin typeface="Helvetica" pitchFamily="2" charset="0"/>
                <a:ea typeface="+mn-ea"/>
                <a:cs typeface="+mn-cs"/>
              </a:rPr>
              <a:t>Comments</a:t>
            </a:r>
          </a:p>
        </p:txBody>
      </p:sp>
      <p:sp>
        <p:nvSpPr>
          <p:cNvPr id="30" name="Oval 29">
            <a:extLst>
              <a:ext uri="{FF2B5EF4-FFF2-40B4-BE49-F238E27FC236}">
                <a16:creationId xmlns:a16="http://schemas.microsoft.com/office/drawing/2014/main" id="{9C284E1A-4A4B-2241-A303-560B9478FDCA}"/>
              </a:ext>
            </a:extLst>
          </p:cNvPr>
          <p:cNvSpPr/>
          <p:nvPr/>
        </p:nvSpPr>
        <p:spPr>
          <a:xfrm>
            <a:off x="6404343" y="3527622"/>
            <a:ext cx="45719" cy="46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32" name="Graphic 31" descr="Wireless">
            <a:extLst>
              <a:ext uri="{FF2B5EF4-FFF2-40B4-BE49-F238E27FC236}">
                <a16:creationId xmlns:a16="http://schemas.microsoft.com/office/drawing/2014/main" id="{54B2F0DC-34F1-4A4D-94E2-15550A5EC6BD}"/>
              </a:ext>
            </a:extLst>
          </p:cNvPr>
          <p:cNvPicPr>
            <a:picLocks noChangeAspect="1"/>
          </p:cNvPicPr>
          <p:nvPr/>
        </p:nvPicPr>
        <p:blipFill>
          <a:blip r:embed="rId10" cstate="email">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flipH="1">
            <a:off x="6450831" y="4467557"/>
            <a:ext cx="144000" cy="144000"/>
          </a:xfrm>
          <a:prstGeom prst="rect">
            <a:avLst/>
          </a:prstGeom>
        </p:spPr>
      </p:pic>
      <p:sp>
        <p:nvSpPr>
          <p:cNvPr id="33" name="Rounded Rectangle 32">
            <a:extLst>
              <a:ext uri="{FF2B5EF4-FFF2-40B4-BE49-F238E27FC236}">
                <a16:creationId xmlns:a16="http://schemas.microsoft.com/office/drawing/2014/main" id="{63C08745-0261-7843-B72A-935D9B640524}"/>
              </a:ext>
            </a:extLst>
          </p:cNvPr>
          <p:cNvSpPr/>
          <p:nvPr/>
        </p:nvSpPr>
        <p:spPr>
          <a:xfrm>
            <a:off x="6450062" y="4262455"/>
            <a:ext cx="424376" cy="188008"/>
          </a:xfrm>
          <a:prstGeom prst="roundRect">
            <a:avLst/>
          </a:prstGeom>
          <a:solidFill>
            <a:schemeClr val="bg2"/>
          </a:solidFill>
          <a:ln>
            <a:solidFill>
              <a:schemeClr val="bg2"/>
            </a:solid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700" b="0" i="0" u="none" strike="noStrike" kern="1200" cap="none" spc="0" normalizeH="0" baseline="0" noProof="0" dirty="0">
              <a:ln>
                <a:noFill/>
              </a:ln>
              <a:solidFill>
                <a:prstClr val="white"/>
              </a:solidFill>
              <a:effectLst/>
              <a:uLnTx/>
              <a:uFillTx/>
              <a:latin typeface="Helvetica" pitchFamily="2" charset="0"/>
              <a:ea typeface="+mn-ea"/>
              <a:cs typeface="+mn-cs"/>
            </a:endParaRPr>
          </a:p>
        </p:txBody>
      </p:sp>
      <p:sp>
        <p:nvSpPr>
          <p:cNvPr id="34" name="Rectangle 33">
            <a:extLst>
              <a:ext uri="{FF2B5EF4-FFF2-40B4-BE49-F238E27FC236}">
                <a16:creationId xmlns:a16="http://schemas.microsoft.com/office/drawing/2014/main" id="{D3DA1B6B-1D1B-BE43-8073-B902F63F6AD6}"/>
              </a:ext>
            </a:extLst>
          </p:cNvPr>
          <p:cNvSpPr/>
          <p:nvPr/>
        </p:nvSpPr>
        <p:spPr>
          <a:xfrm>
            <a:off x="6436599" y="4241043"/>
            <a:ext cx="460382" cy="230832"/>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900" b="1" i="0" u="none" strike="noStrike" kern="1200" cap="none" spc="0" normalizeH="0" baseline="0" noProof="0" dirty="0">
                <a:ln>
                  <a:noFill/>
                </a:ln>
                <a:solidFill>
                  <a:prstClr val="black"/>
                </a:solidFill>
                <a:effectLst/>
                <a:uLnTx/>
                <a:uFillTx/>
                <a:latin typeface="Helvetica" pitchFamily="2" charset="0"/>
                <a:ea typeface="+mn-ea"/>
                <a:cs typeface="+mn-cs"/>
              </a:rPr>
              <a:t>Back</a:t>
            </a:r>
          </a:p>
        </p:txBody>
      </p:sp>
      <p:sp>
        <p:nvSpPr>
          <p:cNvPr id="36" name="Rectangle 35">
            <a:extLst>
              <a:ext uri="{FF2B5EF4-FFF2-40B4-BE49-F238E27FC236}">
                <a16:creationId xmlns:a16="http://schemas.microsoft.com/office/drawing/2014/main" id="{9EB926E0-740C-7E42-94A0-278E7DDF5DE4}"/>
              </a:ext>
            </a:extLst>
          </p:cNvPr>
          <p:cNvSpPr/>
          <p:nvPr/>
        </p:nvSpPr>
        <p:spPr>
          <a:xfrm>
            <a:off x="1755051" y="3963809"/>
            <a:ext cx="1067692" cy="27699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Helvetica" pitchFamily="2" charset="0"/>
                <a:ea typeface="+mn-ea"/>
                <a:cs typeface="+mn-cs"/>
              </a:rPr>
              <a:t>My reason</a:t>
            </a:r>
            <a:endParaRPr kumimoji="0" lang="da-DK" sz="12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8" name="TextBox 37">
            <a:extLst>
              <a:ext uri="{FF2B5EF4-FFF2-40B4-BE49-F238E27FC236}">
                <a16:creationId xmlns:a16="http://schemas.microsoft.com/office/drawing/2014/main" id="{05C636E7-CC7F-4D4B-8271-F60AD0F4A28E}"/>
              </a:ext>
            </a:extLst>
          </p:cNvPr>
          <p:cNvSpPr txBox="1"/>
          <p:nvPr/>
        </p:nvSpPr>
        <p:spPr>
          <a:xfrm>
            <a:off x="8070885" y="5084882"/>
            <a:ext cx="897736"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1" u="none" strike="noStrike" kern="1200" cap="none" spc="0" normalizeH="0" baseline="0" noProof="0" dirty="0">
                <a:ln>
                  <a:noFill/>
                </a:ln>
                <a:solidFill>
                  <a:prstClr val="black"/>
                </a:solidFill>
                <a:effectLst/>
                <a:uLnTx/>
                <a:uFillTx/>
                <a:latin typeface="Helvetica" pitchFamily="2" charset="0"/>
                <a:ea typeface="+mn-ea"/>
                <a:cs typeface="+mn-cs"/>
              </a:rPr>
              <a:t>Unimportant</a:t>
            </a:r>
          </a:p>
        </p:txBody>
      </p:sp>
      <p:sp>
        <p:nvSpPr>
          <p:cNvPr id="39" name="TextBox 38">
            <a:extLst>
              <a:ext uri="{FF2B5EF4-FFF2-40B4-BE49-F238E27FC236}">
                <a16:creationId xmlns:a16="http://schemas.microsoft.com/office/drawing/2014/main" id="{0A7F6950-03D6-5A41-BB2F-CF918A9D4B2E}"/>
              </a:ext>
            </a:extLst>
          </p:cNvPr>
          <p:cNvSpPr txBox="1"/>
          <p:nvPr/>
        </p:nvSpPr>
        <p:spPr>
          <a:xfrm>
            <a:off x="9646474" y="5084882"/>
            <a:ext cx="897736"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1" u="none" strike="noStrike" kern="1200" cap="none" spc="0" normalizeH="0" baseline="0" noProof="0" dirty="0">
                <a:ln>
                  <a:noFill/>
                </a:ln>
                <a:solidFill>
                  <a:prstClr val="black"/>
                </a:solidFill>
                <a:effectLst/>
                <a:uLnTx/>
                <a:uFillTx/>
                <a:latin typeface="Helvetica" pitchFamily="2" charset="0"/>
                <a:ea typeface="+mn-ea"/>
                <a:cs typeface="+mn-cs"/>
              </a:rPr>
              <a:t>Important</a:t>
            </a:r>
          </a:p>
        </p:txBody>
      </p:sp>
      <p:sp>
        <p:nvSpPr>
          <p:cNvPr id="40" name="TextBox 39">
            <a:extLst>
              <a:ext uri="{FF2B5EF4-FFF2-40B4-BE49-F238E27FC236}">
                <a16:creationId xmlns:a16="http://schemas.microsoft.com/office/drawing/2014/main" id="{BF4C3331-CB63-4244-ADEA-1737AFCDD369}"/>
              </a:ext>
            </a:extLst>
          </p:cNvPr>
          <p:cNvSpPr txBox="1"/>
          <p:nvPr/>
        </p:nvSpPr>
        <p:spPr>
          <a:xfrm>
            <a:off x="8070885" y="5351586"/>
            <a:ext cx="897736"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1" u="none" strike="noStrike" kern="1200" cap="none" spc="0" normalizeH="0" baseline="0" noProof="0" dirty="0">
                <a:ln>
                  <a:noFill/>
                </a:ln>
                <a:solidFill>
                  <a:prstClr val="black"/>
                </a:solidFill>
                <a:effectLst/>
                <a:uLnTx/>
                <a:uFillTx/>
                <a:latin typeface="Helvetica" pitchFamily="2" charset="0"/>
                <a:ea typeface="+mn-ea"/>
                <a:cs typeface="+mn-cs"/>
              </a:rPr>
              <a:t>Irrelevant</a:t>
            </a:r>
          </a:p>
        </p:txBody>
      </p:sp>
      <p:sp>
        <p:nvSpPr>
          <p:cNvPr id="41" name="TextBox 40">
            <a:extLst>
              <a:ext uri="{FF2B5EF4-FFF2-40B4-BE49-F238E27FC236}">
                <a16:creationId xmlns:a16="http://schemas.microsoft.com/office/drawing/2014/main" id="{A360A64D-41E3-1C48-925A-B7B484B3BC94}"/>
              </a:ext>
            </a:extLst>
          </p:cNvPr>
          <p:cNvSpPr txBox="1"/>
          <p:nvPr/>
        </p:nvSpPr>
        <p:spPr>
          <a:xfrm>
            <a:off x="9646474" y="5351586"/>
            <a:ext cx="897736"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1" u="none" strike="noStrike" kern="1200" cap="none" spc="0" normalizeH="0" baseline="0" noProof="0" dirty="0">
                <a:ln>
                  <a:noFill/>
                </a:ln>
                <a:solidFill>
                  <a:prstClr val="black"/>
                </a:solidFill>
                <a:effectLst/>
                <a:uLnTx/>
                <a:uFillTx/>
                <a:latin typeface="Helvetica" pitchFamily="2" charset="0"/>
                <a:ea typeface="+mn-ea"/>
                <a:cs typeface="+mn-cs"/>
              </a:rPr>
              <a:t>Relevant</a:t>
            </a:r>
          </a:p>
        </p:txBody>
      </p:sp>
      <p:grpSp>
        <p:nvGrpSpPr>
          <p:cNvPr id="47" name="Group 46">
            <a:extLst>
              <a:ext uri="{FF2B5EF4-FFF2-40B4-BE49-F238E27FC236}">
                <a16:creationId xmlns:a16="http://schemas.microsoft.com/office/drawing/2014/main" id="{713590B2-4C40-6648-B352-E0FB7EECF4EB}"/>
              </a:ext>
            </a:extLst>
          </p:cNvPr>
          <p:cNvGrpSpPr/>
          <p:nvPr/>
        </p:nvGrpSpPr>
        <p:grpSpPr>
          <a:xfrm>
            <a:off x="8920424" y="5164298"/>
            <a:ext cx="681600" cy="72000"/>
            <a:chOff x="6743702" y="6565589"/>
            <a:chExt cx="681600" cy="72000"/>
          </a:xfrm>
        </p:grpSpPr>
        <p:sp>
          <p:nvSpPr>
            <p:cNvPr id="42" name="Oval 41">
              <a:extLst>
                <a:ext uri="{FF2B5EF4-FFF2-40B4-BE49-F238E27FC236}">
                  <a16:creationId xmlns:a16="http://schemas.microsoft.com/office/drawing/2014/main" id="{1E9EB906-8499-B142-B1DD-7773D39A1FDD}"/>
                </a:ext>
              </a:extLst>
            </p:cNvPr>
            <p:cNvSpPr/>
            <p:nvPr/>
          </p:nvSpPr>
          <p:spPr>
            <a:xfrm>
              <a:off x="6743702" y="6565589"/>
              <a:ext cx="72000" cy="72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3" name="Oval 42">
              <a:extLst>
                <a:ext uri="{FF2B5EF4-FFF2-40B4-BE49-F238E27FC236}">
                  <a16:creationId xmlns:a16="http://schemas.microsoft.com/office/drawing/2014/main" id="{2354BEDD-9340-CE46-98D4-F3226C3A2DF0}"/>
                </a:ext>
              </a:extLst>
            </p:cNvPr>
            <p:cNvSpPr/>
            <p:nvPr/>
          </p:nvSpPr>
          <p:spPr>
            <a:xfrm>
              <a:off x="6896102" y="6565589"/>
              <a:ext cx="72000" cy="72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4" name="Oval 43">
              <a:extLst>
                <a:ext uri="{FF2B5EF4-FFF2-40B4-BE49-F238E27FC236}">
                  <a16:creationId xmlns:a16="http://schemas.microsoft.com/office/drawing/2014/main" id="{6C48D4EA-5A8F-9E4D-B5DF-15E2276B4428}"/>
                </a:ext>
              </a:extLst>
            </p:cNvPr>
            <p:cNvSpPr/>
            <p:nvPr/>
          </p:nvSpPr>
          <p:spPr>
            <a:xfrm>
              <a:off x="7048502" y="6565589"/>
              <a:ext cx="72000" cy="72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5" name="Oval 44">
              <a:extLst>
                <a:ext uri="{FF2B5EF4-FFF2-40B4-BE49-F238E27FC236}">
                  <a16:creationId xmlns:a16="http://schemas.microsoft.com/office/drawing/2014/main" id="{12F4C9BD-F491-9F42-898D-F8AD3C406880}"/>
                </a:ext>
              </a:extLst>
            </p:cNvPr>
            <p:cNvSpPr/>
            <p:nvPr/>
          </p:nvSpPr>
          <p:spPr>
            <a:xfrm>
              <a:off x="7200902" y="6565589"/>
              <a:ext cx="72000" cy="72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6" name="Oval 45">
              <a:extLst>
                <a:ext uri="{FF2B5EF4-FFF2-40B4-BE49-F238E27FC236}">
                  <a16:creationId xmlns:a16="http://schemas.microsoft.com/office/drawing/2014/main" id="{12FE3965-CEF0-1B4D-AB5C-3F4B8F9F5A18}"/>
                </a:ext>
              </a:extLst>
            </p:cNvPr>
            <p:cNvSpPr/>
            <p:nvPr/>
          </p:nvSpPr>
          <p:spPr>
            <a:xfrm>
              <a:off x="7353302" y="6565589"/>
              <a:ext cx="72000" cy="72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48" name="Group 47">
            <a:extLst>
              <a:ext uri="{FF2B5EF4-FFF2-40B4-BE49-F238E27FC236}">
                <a16:creationId xmlns:a16="http://schemas.microsoft.com/office/drawing/2014/main" id="{E40469B6-1305-DC4B-9FA8-442F217F89B1}"/>
              </a:ext>
            </a:extLst>
          </p:cNvPr>
          <p:cNvGrpSpPr/>
          <p:nvPr/>
        </p:nvGrpSpPr>
        <p:grpSpPr>
          <a:xfrm>
            <a:off x="8920424" y="5431002"/>
            <a:ext cx="681600" cy="72000"/>
            <a:chOff x="6743702" y="6565589"/>
            <a:chExt cx="681600" cy="72000"/>
          </a:xfrm>
        </p:grpSpPr>
        <p:sp>
          <p:nvSpPr>
            <p:cNvPr id="49" name="Oval 48">
              <a:extLst>
                <a:ext uri="{FF2B5EF4-FFF2-40B4-BE49-F238E27FC236}">
                  <a16:creationId xmlns:a16="http://schemas.microsoft.com/office/drawing/2014/main" id="{73DCDB21-80D1-1248-A98C-A5B1C7E76169}"/>
                </a:ext>
              </a:extLst>
            </p:cNvPr>
            <p:cNvSpPr/>
            <p:nvPr/>
          </p:nvSpPr>
          <p:spPr>
            <a:xfrm>
              <a:off x="6743702" y="6565589"/>
              <a:ext cx="72000" cy="72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0" name="Oval 49">
              <a:extLst>
                <a:ext uri="{FF2B5EF4-FFF2-40B4-BE49-F238E27FC236}">
                  <a16:creationId xmlns:a16="http://schemas.microsoft.com/office/drawing/2014/main" id="{C4902C8B-2FD4-8D4A-8328-7F50A68343AE}"/>
                </a:ext>
              </a:extLst>
            </p:cNvPr>
            <p:cNvSpPr/>
            <p:nvPr/>
          </p:nvSpPr>
          <p:spPr>
            <a:xfrm>
              <a:off x="6896102" y="6565589"/>
              <a:ext cx="72000" cy="72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1" name="Oval 50">
              <a:extLst>
                <a:ext uri="{FF2B5EF4-FFF2-40B4-BE49-F238E27FC236}">
                  <a16:creationId xmlns:a16="http://schemas.microsoft.com/office/drawing/2014/main" id="{3144C2B1-411F-8A45-B649-738467C69CF9}"/>
                </a:ext>
              </a:extLst>
            </p:cNvPr>
            <p:cNvSpPr/>
            <p:nvPr/>
          </p:nvSpPr>
          <p:spPr>
            <a:xfrm>
              <a:off x="7048502" y="6565589"/>
              <a:ext cx="72000" cy="72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2" name="Oval 51">
              <a:extLst>
                <a:ext uri="{FF2B5EF4-FFF2-40B4-BE49-F238E27FC236}">
                  <a16:creationId xmlns:a16="http://schemas.microsoft.com/office/drawing/2014/main" id="{BD51129E-FFDE-1D40-BAC4-2C31CDB42396}"/>
                </a:ext>
              </a:extLst>
            </p:cNvPr>
            <p:cNvSpPr/>
            <p:nvPr/>
          </p:nvSpPr>
          <p:spPr>
            <a:xfrm>
              <a:off x="7200902" y="6565589"/>
              <a:ext cx="72000" cy="72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3" name="Oval 52">
              <a:extLst>
                <a:ext uri="{FF2B5EF4-FFF2-40B4-BE49-F238E27FC236}">
                  <a16:creationId xmlns:a16="http://schemas.microsoft.com/office/drawing/2014/main" id="{91ADCDC8-2F4D-4446-A7CD-98CC512D75AD}"/>
                </a:ext>
              </a:extLst>
            </p:cNvPr>
            <p:cNvSpPr/>
            <p:nvPr/>
          </p:nvSpPr>
          <p:spPr>
            <a:xfrm>
              <a:off x="7353302" y="6565589"/>
              <a:ext cx="72000" cy="72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54" name="Oval 53">
            <a:extLst>
              <a:ext uri="{FF2B5EF4-FFF2-40B4-BE49-F238E27FC236}">
                <a16:creationId xmlns:a16="http://schemas.microsoft.com/office/drawing/2014/main" id="{F1CF532B-DB3F-7E42-B16A-ADFB32D12D9C}"/>
              </a:ext>
            </a:extLst>
          </p:cNvPr>
          <p:cNvSpPr/>
          <p:nvPr/>
        </p:nvSpPr>
        <p:spPr>
          <a:xfrm>
            <a:off x="1666616" y="3534994"/>
            <a:ext cx="45719" cy="46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5" name="Pentagon 54">
            <a:extLst>
              <a:ext uri="{FF2B5EF4-FFF2-40B4-BE49-F238E27FC236}">
                <a16:creationId xmlns:a16="http://schemas.microsoft.com/office/drawing/2014/main" id="{EED95148-97BA-7D4E-A3FD-8DA40A859B24}"/>
              </a:ext>
            </a:extLst>
          </p:cNvPr>
          <p:cNvSpPr/>
          <p:nvPr/>
        </p:nvSpPr>
        <p:spPr>
          <a:xfrm>
            <a:off x="6010016" y="2722163"/>
            <a:ext cx="200599" cy="1146270"/>
          </a:xfrm>
          <a:prstGeom prst="homePlate">
            <a:avLst/>
          </a:prstGeom>
          <a:noFill/>
          <a:ln>
            <a:solidFill>
              <a:srgbClr val="CEDB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AB418BC-D9AA-B740-8CDF-0AD5FB938676}"/>
              </a:ext>
            </a:extLst>
          </p:cNvPr>
          <p:cNvSpPr>
            <a:spLocks noGrp="1"/>
          </p:cNvSpPr>
          <p:nvPr>
            <p:ph type="title"/>
          </p:nvPr>
        </p:nvSpPr>
        <p:spPr/>
        <p:txBody>
          <a:bodyPr/>
          <a:lstStyle/>
          <a:p>
            <a:r>
              <a:rPr lang="da-DK" dirty="0"/>
              <a:t>PLATFORM: RESPONDENT VIEW (EXAMPLE)</a:t>
            </a:r>
          </a:p>
        </p:txBody>
      </p:sp>
      <p:sp>
        <p:nvSpPr>
          <p:cNvPr id="56" name="Rectangular Callout 55">
            <a:extLst>
              <a:ext uri="{FF2B5EF4-FFF2-40B4-BE49-F238E27FC236}">
                <a16:creationId xmlns:a16="http://schemas.microsoft.com/office/drawing/2014/main" id="{5FDFD831-2C82-CE4E-ADAC-494AF8066A84}"/>
              </a:ext>
            </a:extLst>
          </p:cNvPr>
          <p:cNvSpPr/>
          <p:nvPr/>
        </p:nvSpPr>
        <p:spPr>
          <a:xfrm>
            <a:off x="3067125" y="2868851"/>
            <a:ext cx="1067099" cy="836839"/>
          </a:xfrm>
          <a:prstGeom prst="wedgeRectCallout">
            <a:avLst>
              <a:gd name="adj1" fmla="val -124389"/>
              <a:gd name="adj2" fmla="val 29752"/>
            </a:avLst>
          </a:prstGeom>
          <a:solidFill>
            <a:srgbClr val="3597B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40000"/>
              </a:lnSpc>
              <a:spcBef>
                <a:spcPts val="0"/>
              </a:spcBef>
              <a:spcAft>
                <a:spcPts val="900"/>
              </a:spcAft>
              <a:buClrTx/>
              <a:buSzTx/>
              <a:buFontTx/>
              <a:buNone/>
              <a:tabLst/>
              <a:defRPr/>
            </a:pPr>
            <a:r>
              <a:rPr kumimoji="0" lang="en-US" sz="1050" b="0" i="0" u="none" strike="noStrike" kern="1200" cap="none" spc="0" normalizeH="0" baseline="0" noProof="0" dirty="0">
                <a:ln>
                  <a:noFill/>
                </a:ln>
                <a:solidFill>
                  <a:srgbClr val="FFFFFF"/>
                </a:solidFill>
                <a:effectLst/>
                <a:uLnTx/>
                <a:uFillTx/>
                <a:latin typeface="Helvetica Light" panose="020B0403020202020204" pitchFamily="34" charset="0"/>
                <a:ea typeface="Arial" panose="020B0604020202020204" pitchFamily="34" charset="0"/>
                <a:cs typeface="Times New Roman" panose="02020603050405020304" pitchFamily="18" charset="0"/>
              </a:rPr>
              <a:t>1) Respondent A provides answer</a:t>
            </a:r>
            <a:endParaRPr kumimoji="0" lang="en-DK" sz="1400" b="0" i="0" u="none" strike="noStrike" kern="1200" cap="none" spc="0" normalizeH="0" baseline="0" noProof="0">
              <a:ln>
                <a:noFill/>
              </a:ln>
              <a:solidFill>
                <a:srgbClr val="404040"/>
              </a:solidFill>
              <a:effectLst/>
              <a:uLnTx/>
              <a:uFillTx/>
              <a:latin typeface="Helvetica Light" panose="020B0403020202020204" pitchFamily="34" charset="0"/>
              <a:ea typeface="Arial" panose="020B0604020202020204" pitchFamily="34" charset="0"/>
              <a:cs typeface="Times New Roman" panose="02020603050405020304" pitchFamily="18" charset="0"/>
            </a:endParaRPr>
          </a:p>
        </p:txBody>
      </p:sp>
      <p:sp>
        <p:nvSpPr>
          <p:cNvPr id="57" name="Rectangular Callout 56">
            <a:extLst>
              <a:ext uri="{FF2B5EF4-FFF2-40B4-BE49-F238E27FC236}">
                <a16:creationId xmlns:a16="http://schemas.microsoft.com/office/drawing/2014/main" id="{44CCCC6D-F3B1-5342-88B1-7B89A419D407}"/>
              </a:ext>
            </a:extLst>
          </p:cNvPr>
          <p:cNvSpPr/>
          <p:nvPr/>
        </p:nvSpPr>
        <p:spPr>
          <a:xfrm>
            <a:off x="4309482" y="2868851"/>
            <a:ext cx="1082999" cy="836839"/>
          </a:xfrm>
          <a:prstGeom prst="wedgeRectCallout">
            <a:avLst>
              <a:gd name="adj1" fmla="val -79039"/>
              <a:gd name="adj2" fmla="val 115325"/>
            </a:avLst>
          </a:prstGeom>
          <a:solidFill>
            <a:srgbClr val="3597B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40000"/>
              </a:lnSpc>
              <a:spcBef>
                <a:spcPts val="0"/>
              </a:spcBef>
              <a:spcAft>
                <a:spcPts val="900"/>
              </a:spcAft>
              <a:buClrTx/>
              <a:buSzTx/>
              <a:buFontTx/>
              <a:buNone/>
              <a:tabLst/>
              <a:defRPr/>
            </a:pPr>
            <a:r>
              <a:rPr kumimoji="0" lang="en-US" sz="1050" b="0" i="0" u="none" strike="noStrike" kern="1200" cap="none" spc="0" normalizeH="0" baseline="0" noProof="0" dirty="0">
                <a:ln>
                  <a:noFill/>
                </a:ln>
                <a:solidFill>
                  <a:srgbClr val="FFFFFF"/>
                </a:solidFill>
                <a:effectLst/>
                <a:uLnTx/>
                <a:uFillTx/>
                <a:latin typeface="Helvetica Light" panose="020B0403020202020204" pitchFamily="34" charset="0"/>
                <a:ea typeface="Arial" panose="020B0604020202020204" pitchFamily="34" charset="0"/>
                <a:cs typeface="Times New Roman" panose="02020603050405020304" pitchFamily="18" charset="0"/>
              </a:rPr>
              <a:t>Respondent A enter their rationale for their answer</a:t>
            </a:r>
            <a:endParaRPr kumimoji="0" lang="en-DK" sz="1400" b="0" i="0" u="none" strike="noStrike" kern="1200" cap="none" spc="0" normalizeH="0" baseline="0" noProof="0">
              <a:ln>
                <a:noFill/>
              </a:ln>
              <a:solidFill>
                <a:srgbClr val="404040"/>
              </a:solidFill>
              <a:effectLst/>
              <a:uLnTx/>
              <a:uFillTx/>
              <a:latin typeface="Helvetica Light" panose="020B0403020202020204" pitchFamily="34" charset="0"/>
              <a:ea typeface="Arial" panose="020B0604020202020204" pitchFamily="34" charset="0"/>
              <a:cs typeface="Times New Roman" panose="02020603050405020304" pitchFamily="18" charset="0"/>
            </a:endParaRPr>
          </a:p>
        </p:txBody>
      </p:sp>
      <p:sp>
        <p:nvSpPr>
          <p:cNvPr id="58" name="Rectangular Callout 57">
            <a:extLst>
              <a:ext uri="{FF2B5EF4-FFF2-40B4-BE49-F238E27FC236}">
                <a16:creationId xmlns:a16="http://schemas.microsoft.com/office/drawing/2014/main" id="{540D54F1-C2CD-754D-A28B-43833DBD6704}"/>
              </a:ext>
            </a:extLst>
          </p:cNvPr>
          <p:cNvSpPr/>
          <p:nvPr/>
        </p:nvSpPr>
        <p:spPr>
          <a:xfrm>
            <a:off x="7973591" y="2543122"/>
            <a:ext cx="2570620" cy="1295502"/>
          </a:xfrm>
          <a:prstGeom prst="wedgeRectCallout">
            <a:avLst>
              <a:gd name="adj1" fmla="val 20054"/>
              <a:gd name="adj2" fmla="val 62582"/>
            </a:avLst>
          </a:prstGeom>
          <a:solidFill>
            <a:srgbClr val="3597B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40000"/>
              </a:lnSpc>
              <a:spcBef>
                <a:spcPts val="0"/>
              </a:spcBef>
              <a:spcAft>
                <a:spcPts val="900"/>
              </a:spcAft>
              <a:buClrTx/>
              <a:buSzTx/>
              <a:buFontTx/>
              <a:buNone/>
              <a:tabLst/>
              <a:defRPr/>
            </a:pPr>
            <a:r>
              <a:rPr kumimoji="0" lang="en-US" sz="1050" b="0" i="0" u="none" strike="noStrike" kern="1200" cap="none" spc="0" normalizeH="0" baseline="0" noProof="0" dirty="0">
                <a:ln>
                  <a:noFill/>
                </a:ln>
                <a:solidFill>
                  <a:srgbClr val="FFFFFF"/>
                </a:solidFill>
                <a:effectLst/>
                <a:uLnTx/>
                <a:uFillTx/>
                <a:latin typeface="Helvetica Light" panose="020B0403020202020204" pitchFamily="34" charset="0"/>
                <a:ea typeface="Arial" panose="020B0604020202020204" pitchFamily="34" charset="0"/>
                <a:cs typeface="Times New Roman" panose="02020603050405020304" pitchFamily="18" charset="0"/>
              </a:rPr>
              <a:t>Respondent A can  check consensus, check response stats, see other respondents’ comments, and rate other participant answers. They can also change their answer if they want</a:t>
            </a:r>
            <a:endParaRPr kumimoji="0" lang="en-DK" sz="1050" b="0" i="0" u="none" strike="noStrike" kern="1200" cap="none" spc="0" normalizeH="0" baseline="0" noProof="0">
              <a:ln>
                <a:noFill/>
              </a:ln>
              <a:solidFill>
                <a:srgbClr val="404040"/>
              </a:solidFill>
              <a:effectLst/>
              <a:uLnTx/>
              <a:uFillTx/>
              <a:latin typeface="Helvetica Light" panose="020B0403020202020204" pitchFamily="34"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21127784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D0C0E1-0DC1-A245-957D-DB89EF87F009}"/>
              </a:ext>
            </a:extLst>
          </p:cNvPr>
          <p:cNvSpPr>
            <a:spLocks noGrp="1"/>
          </p:cNvSpPr>
          <p:nvPr>
            <p:ph type="title"/>
          </p:nvPr>
        </p:nvSpPr>
        <p:spPr/>
        <p:txBody>
          <a:bodyPr>
            <a:normAutofit/>
          </a:bodyPr>
          <a:lstStyle/>
          <a:p>
            <a:r>
              <a:rPr lang="da-DK"/>
              <a:t>CONSENSUS MEASURES</a:t>
            </a:r>
          </a:p>
        </p:txBody>
      </p:sp>
      <p:sp>
        <p:nvSpPr>
          <p:cNvPr id="5" name="Content Placeholder 4">
            <a:extLst>
              <a:ext uri="{FF2B5EF4-FFF2-40B4-BE49-F238E27FC236}">
                <a16:creationId xmlns:a16="http://schemas.microsoft.com/office/drawing/2014/main" id="{C35084F9-C01E-E54D-94C9-FA8E9290B0D6}"/>
              </a:ext>
            </a:extLst>
          </p:cNvPr>
          <p:cNvSpPr>
            <a:spLocks noGrp="1"/>
          </p:cNvSpPr>
          <p:nvPr>
            <p:ph sz="half" idx="1"/>
          </p:nvPr>
        </p:nvSpPr>
        <p:spPr/>
        <p:txBody>
          <a:bodyPr>
            <a:normAutofit lnSpcReduction="10000"/>
          </a:bodyPr>
          <a:lstStyle/>
          <a:p>
            <a:endParaRPr lang="da-DK"/>
          </a:p>
        </p:txBody>
      </p:sp>
      <p:sp>
        <p:nvSpPr>
          <p:cNvPr id="7" name="Content Placeholder 6">
            <a:extLst>
              <a:ext uri="{FF2B5EF4-FFF2-40B4-BE49-F238E27FC236}">
                <a16:creationId xmlns:a16="http://schemas.microsoft.com/office/drawing/2014/main" id="{B14B6E86-7BD1-5C45-BFBF-904B6CB2C9F6}"/>
              </a:ext>
            </a:extLst>
          </p:cNvPr>
          <p:cNvSpPr>
            <a:spLocks noGrp="1"/>
          </p:cNvSpPr>
          <p:nvPr>
            <p:ph sz="half" idx="2"/>
          </p:nvPr>
        </p:nvSpPr>
        <p:spPr>
          <a:xfrm>
            <a:off x="6560456" y="935555"/>
            <a:ext cx="4793343" cy="5241408"/>
          </a:xfrm>
        </p:spPr>
        <p:txBody>
          <a:bodyPr>
            <a:normAutofit lnSpcReduction="10000"/>
          </a:bodyPr>
          <a:lstStyle/>
          <a:p>
            <a:pPr marL="0" indent="0">
              <a:buNone/>
            </a:pPr>
            <a:r>
              <a:rPr lang="en-US" sz="1600" spc="0" dirty="0"/>
              <a:t>SME consensus is measured in two different ways, depending on the question type. </a:t>
            </a:r>
          </a:p>
          <a:p>
            <a:pPr marL="0" indent="0">
              <a:buNone/>
            </a:pPr>
            <a:r>
              <a:rPr lang="en-US" sz="1600" spc="0" dirty="0"/>
              <a:t>If the question response categories followed a </a:t>
            </a:r>
            <a:r>
              <a:rPr lang="en-US" sz="1600" b="1" spc="0" dirty="0"/>
              <a:t>Likert scale</a:t>
            </a:r>
            <a:r>
              <a:rPr lang="en-US" sz="1600" spc="0" dirty="0"/>
              <a:t>, the platform calculates the consensus measure using </a:t>
            </a:r>
            <a:r>
              <a:rPr lang="en-US" sz="1600" u="sng" spc="0" dirty="0"/>
              <a:t>the arithmetic mean</a:t>
            </a:r>
            <a:r>
              <a:rPr lang="en-US" sz="1600" spc="0" dirty="0"/>
              <a:t>. </a:t>
            </a:r>
          </a:p>
          <a:p>
            <a:pPr marL="0" indent="0">
              <a:buNone/>
            </a:pPr>
            <a:r>
              <a:rPr lang="en-US" sz="1600" spc="0" dirty="0"/>
              <a:t>In the case of </a:t>
            </a:r>
            <a:r>
              <a:rPr lang="en-US" sz="1600" b="1" spc="0" dirty="0"/>
              <a:t>non-Likert scales</a:t>
            </a:r>
            <a:r>
              <a:rPr lang="en-US" sz="1600" spc="0" dirty="0"/>
              <a:t>, the platform calculates the consensus measure using he response that received </a:t>
            </a:r>
            <a:r>
              <a:rPr lang="en-US" sz="1600" u="sng" spc="0" dirty="0"/>
              <a:t>the majority of SME responses</a:t>
            </a:r>
            <a:r>
              <a:rPr lang="en-US" sz="1600" spc="0" dirty="0"/>
              <a:t>.</a:t>
            </a:r>
          </a:p>
          <a:p>
            <a:pPr marL="0" indent="0">
              <a:buNone/>
            </a:pPr>
            <a:r>
              <a:rPr lang="en-US" sz="1600" spc="0" dirty="0"/>
              <a:t>The consensus threshold is set at 55%. Thus, the group stability measure, whether coefficient of variance or percentage function, needs to exceed 55% to achieve a "consensus" ranking.</a:t>
            </a:r>
          </a:p>
          <a:p>
            <a:pPr marL="0" indent="0">
              <a:buNone/>
            </a:pPr>
            <a:r>
              <a:rPr lang="en-US" sz="1600" spc="0" dirty="0"/>
              <a:t>Group stability is the strength of the consensus measure. </a:t>
            </a:r>
          </a:p>
          <a:p>
            <a:pPr marL="0" indent="0">
              <a:buNone/>
            </a:pPr>
            <a:r>
              <a:rPr lang="en-US" sz="1600" spc="0" dirty="0"/>
              <a:t>For </a:t>
            </a:r>
            <a:r>
              <a:rPr lang="en-US" sz="1600" b="1" spc="0" dirty="0"/>
              <a:t>Likert scale questions</a:t>
            </a:r>
            <a:r>
              <a:rPr lang="en-US" sz="1600" spc="0" dirty="0"/>
              <a:t>, the platform measures group stability using the </a:t>
            </a:r>
            <a:r>
              <a:rPr lang="en-US" sz="1600" u="sng" spc="0" dirty="0"/>
              <a:t>coefficient of variation</a:t>
            </a:r>
            <a:r>
              <a:rPr lang="en-US" sz="1600" spc="0" dirty="0"/>
              <a:t>.</a:t>
            </a:r>
          </a:p>
          <a:p>
            <a:pPr marL="0" indent="0">
              <a:buNone/>
            </a:pPr>
            <a:r>
              <a:rPr lang="en-US" sz="1600" spc="0" dirty="0"/>
              <a:t>For </a:t>
            </a:r>
            <a:r>
              <a:rPr lang="en-US" sz="1600" b="1" spc="0" dirty="0"/>
              <a:t>non-Likert scale questions</a:t>
            </a:r>
            <a:r>
              <a:rPr lang="en-US" sz="1600" spc="0" dirty="0"/>
              <a:t>, the platform measures group stability using </a:t>
            </a:r>
            <a:r>
              <a:rPr lang="en-US" sz="1600" u="sng" spc="0" dirty="0"/>
              <a:t>a percentage function</a:t>
            </a:r>
            <a:r>
              <a:rPr lang="en-US" sz="1600" spc="0" dirty="0"/>
              <a:t>. </a:t>
            </a:r>
          </a:p>
        </p:txBody>
      </p:sp>
      <p:sp>
        <p:nvSpPr>
          <p:cNvPr id="4" name="Slide Number Placeholder 3">
            <a:extLst>
              <a:ext uri="{FF2B5EF4-FFF2-40B4-BE49-F238E27FC236}">
                <a16:creationId xmlns:a16="http://schemas.microsoft.com/office/drawing/2014/main" id="{4D14AAAD-15E4-5E49-AD4F-5785258212E5}"/>
              </a:ext>
            </a:extLst>
          </p:cNvPr>
          <p:cNvSpPr>
            <a:spLocks noGrp="1"/>
          </p:cNvSpPr>
          <p:nvPr>
            <p:ph type="sldNum" sz="quarter" idx="12"/>
          </p:nvPr>
        </p:nvSpPr>
        <p:spPr/>
        <p:txBody>
          <a:bodyPr/>
          <a:lstStyle/>
          <a:p>
            <a:fld id="{A8050745-D873-D947-9203-FD1A681633F9}" type="slidenum">
              <a:rPr lang="da-DK" smtClean="0"/>
              <a:t>14</a:t>
            </a:fld>
            <a:endParaRPr lang="da-DK"/>
          </a:p>
        </p:txBody>
      </p:sp>
      <p:pic>
        <p:nvPicPr>
          <p:cNvPr id="6" name="Picture 5">
            <a:extLst>
              <a:ext uri="{FF2B5EF4-FFF2-40B4-BE49-F238E27FC236}">
                <a16:creationId xmlns:a16="http://schemas.microsoft.com/office/drawing/2014/main" id="{ECDE5DF4-4E10-8341-8082-44F500306164}"/>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838200" y="935555"/>
            <a:ext cx="5221288" cy="4986889"/>
          </a:xfrm>
          <a:prstGeom prst="rect">
            <a:avLst/>
          </a:prstGeom>
        </p:spPr>
      </p:pic>
      <p:sp>
        <p:nvSpPr>
          <p:cNvPr id="8" name="Oval 7">
            <a:extLst>
              <a:ext uri="{FF2B5EF4-FFF2-40B4-BE49-F238E27FC236}">
                <a16:creationId xmlns:a16="http://schemas.microsoft.com/office/drawing/2014/main" id="{16DB6377-72DC-BE41-875F-63A977580A67}"/>
              </a:ext>
            </a:extLst>
          </p:cNvPr>
          <p:cNvSpPr/>
          <p:nvPr/>
        </p:nvSpPr>
        <p:spPr>
          <a:xfrm>
            <a:off x="3864429" y="4410301"/>
            <a:ext cx="348343" cy="36285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a:latin typeface="FUTURA MEDIUM" panose="020B0602020204020303" pitchFamily="34" charset="-79"/>
                <a:cs typeface="FUTURA MEDIUM" panose="020B0602020204020303" pitchFamily="34" charset="-79"/>
              </a:rPr>
              <a:t>A</a:t>
            </a:r>
          </a:p>
        </p:txBody>
      </p:sp>
      <p:sp>
        <p:nvSpPr>
          <p:cNvPr id="9" name="Oval 8">
            <a:extLst>
              <a:ext uri="{FF2B5EF4-FFF2-40B4-BE49-F238E27FC236}">
                <a16:creationId xmlns:a16="http://schemas.microsoft.com/office/drawing/2014/main" id="{3DDA7662-13A2-A741-BA4F-435FD5B4200C}"/>
              </a:ext>
            </a:extLst>
          </p:cNvPr>
          <p:cNvSpPr/>
          <p:nvPr/>
        </p:nvSpPr>
        <p:spPr>
          <a:xfrm>
            <a:off x="3864429" y="5218193"/>
            <a:ext cx="348343" cy="36285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a:latin typeface="FUTURA MEDIUM" panose="020B0602020204020303" pitchFamily="34" charset="-79"/>
                <a:cs typeface="FUTURA MEDIUM" panose="020B0602020204020303" pitchFamily="34" charset="-79"/>
              </a:rPr>
              <a:t>A</a:t>
            </a:r>
          </a:p>
        </p:txBody>
      </p:sp>
      <p:sp>
        <p:nvSpPr>
          <p:cNvPr id="10" name="Oval 9">
            <a:extLst>
              <a:ext uri="{FF2B5EF4-FFF2-40B4-BE49-F238E27FC236}">
                <a16:creationId xmlns:a16="http://schemas.microsoft.com/office/drawing/2014/main" id="{79659DDA-8080-994C-8EF6-602FB75A4D95}"/>
              </a:ext>
            </a:extLst>
          </p:cNvPr>
          <p:cNvSpPr/>
          <p:nvPr/>
        </p:nvSpPr>
        <p:spPr>
          <a:xfrm>
            <a:off x="6212113" y="935555"/>
            <a:ext cx="348343" cy="36285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a:latin typeface="FUTURA MEDIUM" panose="020B0602020204020303" pitchFamily="34" charset="-79"/>
                <a:cs typeface="FUTURA MEDIUM" panose="020B0602020204020303" pitchFamily="34" charset="-79"/>
              </a:rPr>
              <a:t>A</a:t>
            </a:r>
          </a:p>
        </p:txBody>
      </p:sp>
      <p:sp>
        <p:nvSpPr>
          <p:cNvPr id="11" name="Oval 10">
            <a:extLst>
              <a:ext uri="{FF2B5EF4-FFF2-40B4-BE49-F238E27FC236}">
                <a16:creationId xmlns:a16="http://schemas.microsoft.com/office/drawing/2014/main" id="{5066C9DE-D1F9-474A-BE0D-4EF56A0518FD}"/>
              </a:ext>
            </a:extLst>
          </p:cNvPr>
          <p:cNvSpPr/>
          <p:nvPr/>
        </p:nvSpPr>
        <p:spPr>
          <a:xfrm>
            <a:off x="6233659" y="4047444"/>
            <a:ext cx="348343" cy="36285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a:latin typeface="FUTURA MEDIUM" panose="020B0602020204020303" pitchFamily="34" charset="-79"/>
                <a:cs typeface="FUTURA MEDIUM" panose="020B0602020204020303" pitchFamily="34" charset="-79"/>
              </a:rPr>
              <a:t>B</a:t>
            </a:r>
          </a:p>
        </p:txBody>
      </p:sp>
      <p:sp>
        <p:nvSpPr>
          <p:cNvPr id="13" name="Oval 12">
            <a:extLst>
              <a:ext uri="{FF2B5EF4-FFF2-40B4-BE49-F238E27FC236}">
                <a16:creationId xmlns:a16="http://schemas.microsoft.com/office/drawing/2014/main" id="{84C4EAE0-9BB3-1C4D-92A3-23D8D96D5E8F}"/>
              </a:ext>
            </a:extLst>
          </p:cNvPr>
          <p:cNvSpPr/>
          <p:nvPr/>
        </p:nvSpPr>
        <p:spPr>
          <a:xfrm>
            <a:off x="3864429" y="4814247"/>
            <a:ext cx="348343" cy="36285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a:latin typeface="FUTURA MEDIUM" panose="020B0602020204020303" pitchFamily="34" charset="-79"/>
                <a:cs typeface="FUTURA MEDIUM" panose="020B0602020204020303" pitchFamily="34" charset="-79"/>
              </a:rPr>
              <a:t>B</a:t>
            </a:r>
          </a:p>
        </p:txBody>
      </p:sp>
    </p:spTree>
    <p:extLst>
      <p:ext uri="{BB962C8B-B14F-4D97-AF65-F5344CB8AC3E}">
        <p14:creationId xmlns:p14="http://schemas.microsoft.com/office/powerpoint/2010/main" val="21058958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Picture 7">
            <a:extLst>
              <a:ext uri="{FF2B5EF4-FFF2-40B4-BE49-F238E27FC236}">
                <a16:creationId xmlns:a16="http://schemas.microsoft.com/office/drawing/2014/main" id="{829D1ADF-123F-FC41-961B-4A3A36BFBE86}"/>
              </a:ext>
            </a:extLst>
          </p:cNvPr>
          <p:cNvPicPr>
            <a:picLocks noChangeAspect="1"/>
          </p:cNvPicPr>
          <p:nvPr/>
        </p:nvPicPr>
        <p:blipFill rotWithShape="1">
          <a:blip r:embed="rId2" cstate="email">
            <a:alphaModFix amt="50000"/>
            <a:extLst>
              <a:ext uri="{28A0092B-C50C-407E-A947-70E740481C1C}">
                <a14:useLocalDpi xmlns:a14="http://schemas.microsoft.com/office/drawing/2010/main"/>
              </a:ext>
            </a:extLst>
          </a:blip>
          <a:srcRect/>
          <a:stretch/>
        </p:blipFill>
        <p:spPr>
          <a:xfrm>
            <a:off x="20" y="1"/>
            <a:ext cx="12191980" cy="6857999"/>
          </a:xfrm>
          <a:prstGeom prst="rect">
            <a:avLst/>
          </a:prstGeom>
        </p:spPr>
      </p:pic>
      <p:sp>
        <p:nvSpPr>
          <p:cNvPr id="6" name="Title 5">
            <a:extLst>
              <a:ext uri="{FF2B5EF4-FFF2-40B4-BE49-F238E27FC236}">
                <a16:creationId xmlns:a16="http://schemas.microsoft.com/office/drawing/2014/main" id="{8451C158-0EB7-D045-96DD-649F01D93212}"/>
              </a:ext>
            </a:extLst>
          </p:cNvPr>
          <p:cNvSpPr>
            <a:spLocks noGrp="1"/>
          </p:cNvSpPr>
          <p:nvPr>
            <p:ph type="ctrTitle"/>
          </p:nvPr>
        </p:nvSpPr>
        <p:spPr>
          <a:xfrm>
            <a:off x="1524000" y="1122362"/>
            <a:ext cx="9144000" cy="2900518"/>
          </a:xfrm>
        </p:spPr>
        <p:txBody>
          <a:bodyPr>
            <a:normAutofit/>
          </a:bodyPr>
          <a:lstStyle/>
          <a:p>
            <a:r>
              <a:rPr lang="da-DK" sz="5400">
                <a:solidFill>
                  <a:srgbClr val="FFFFFF"/>
                </a:solidFill>
              </a:rPr>
              <a:t>PARTICIPANT DEMOGRAPHICS</a:t>
            </a:r>
          </a:p>
        </p:txBody>
      </p:sp>
      <p:sp>
        <p:nvSpPr>
          <p:cNvPr id="7" name="Subtitle 6">
            <a:extLst>
              <a:ext uri="{FF2B5EF4-FFF2-40B4-BE49-F238E27FC236}">
                <a16:creationId xmlns:a16="http://schemas.microsoft.com/office/drawing/2014/main" id="{C857883B-75E9-284A-A2C8-2EB084E1A4E5}"/>
              </a:ext>
            </a:extLst>
          </p:cNvPr>
          <p:cNvSpPr>
            <a:spLocks noGrp="1"/>
          </p:cNvSpPr>
          <p:nvPr>
            <p:ph type="subTitle" idx="1"/>
          </p:nvPr>
        </p:nvSpPr>
        <p:spPr>
          <a:xfrm>
            <a:off x="1524000" y="4159404"/>
            <a:ext cx="9144000" cy="1098395"/>
          </a:xfrm>
        </p:spPr>
        <p:txBody>
          <a:bodyPr>
            <a:normAutofit/>
          </a:bodyPr>
          <a:lstStyle/>
          <a:p>
            <a:endParaRPr lang="da-DK">
              <a:solidFill>
                <a:srgbClr val="FFFFFF"/>
              </a:solidFill>
            </a:endParaRPr>
          </a:p>
        </p:txBody>
      </p:sp>
      <p:sp>
        <p:nvSpPr>
          <p:cNvPr id="5" name="Slide Number Placeholder 4">
            <a:extLst>
              <a:ext uri="{FF2B5EF4-FFF2-40B4-BE49-F238E27FC236}">
                <a16:creationId xmlns:a16="http://schemas.microsoft.com/office/drawing/2014/main" id="{329403D1-E7B4-6744-BCF1-F019D10E44B9}"/>
              </a:ext>
            </a:extLst>
          </p:cNvPr>
          <p:cNvSpPr>
            <a:spLocks noGrp="1"/>
          </p:cNvSpPr>
          <p:nvPr>
            <p:ph type="sldNum" sz="quarter" idx="12"/>
          </p:nvPr>
        </p:nvSpPr>
        <p:spPr>
          <a:xfrm>
            <a:off x="8610600" y="6356350"/>
            <a:ext cx="2743200" cy="365125"/>
          </a:xfrm>
        </p:spPr>
        <p:txBody>
          <a:bodyP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A8050745-D873-D947-9203-FD1A681633F9}" type="slidenum">
              <a:rPr kumimoji="0" lang="da-DK" sz="1200" b="0" i="0" u="none" strike="noStrike" kern="1200" cap="none" spc="0" normalizeH="0" baseline="0" noProof="0">
                <a:ln>
                  <a:noFill/>
                </a:ln>
                <a:solidFill>
                  <a:srgbClr val="FFFFFF"/>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15</a:t>
            </a:fld>
            <a:endParaRPr kumimoji="0" lang="da-DK" sz="12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32213918"/>
      </p:ext>
    </p:extLst>
  </p:cSld>
  <p:clrMapOvr>
    <a:overrideClrMapping bg1="dk1" tx1="lt1" bg2="dk2" tx2="lt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DC7111-60F1-9B4A-9EDE-CF26777D892A}"/>
              </a:ext>
            </a:extLst>
          </p:cNvPr>
          <p:cNvSpPr>
            <a:spLocks noGrp="1"/>
          </p:cNvSpPr>
          <p:nvPr>
            <p:ph type="title"/>
          </p:nvPr>
        </p:nvSpPr>
        <p:spPr/>
        <p:txBody>
          <a:bodyPr>
            <a:normAutofit/>
          </a:bodyPr>
          <a:lstStyle/>
          <a:p>
            <a:r>
              <a:rPr lang="da-DK"/>
              <a:t>PARTICIPANT DEMOGRAPHY*</a:t>
            </a:r>
          </a:p>
        </p:txBody>
      </p:sp>
      <p:sp>
        <p:nvSpPr>
          <p:cNvPr id="4" name="Slide Number Placeholder 3">
            <a:extLst>
              <a:ext uri="{FF2B5EF4-FFF2-40B4-BE49-F238E27FC236}">
                <a16:creationId xmlns:a16="http://schemas.microsoft.com/office/drawing/2014/main" id="{AA8592D4-01D4-3C4F-98A3-DD74FFE0EC04}"/>
              </a:ext>
            </a:extLst>
          </p:cNvPr>
          <p:cNvSpPr>
            <a:spLocks noGrp="1"/>
          </p:cNvSpPr>
          <p:nvPr>
            <p:ph type="sldNum" sz="quarter" idx="12"/>
          </p:nvPr>
        </p:nvSpPr>
        <p:spPr/>
        <p:txBody>
          <a:bodyPr/>
          <a:lstStyle/>
          <a:p>
            <a:fld id="{A8050745-D873-D947-9203-FD1A681633F9}" type="slidenum">
              <a:rPr lang="da-DK" smtClean="0"/>
              <a:t>16</a:t>
            </a:fld>
            <a:endParaRPr lang="da-DK"/>
          </a:p>
        </p:txBody>
      </p:sp>
      <p:graphicFrame>
        <p:nvGraphicFramePr>
          <p:cNvPr id="10" name="Chart 9">
            <a:extLst>
              <a:ext uri="{FF2B5EF4-FFF2-40B4-BE49-F238E27FC236}">
                <a16:creationId xmlns:a16="http://schemas.microsoft.com/office/drawing/2014/main" id="{E2EF1734-0B7F-A04A-A048-9762C1E53994}"/>
              </a:ext>
            </a:extLst>
          </p:cNvPr>
          <p:cNvGraphicFramePr/>
          <p:nvPr/>
        </p:nvGraphicFramePr>
        <p:xfrm>
          <a:off x="711200" y="1356047"/>
          <a:ext cx="5544457" cy="2072953"/>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a:extLst>
              <a:ext uri="{FF2B5EF4-FFF2-40B4-BE49-F238E27FC236}">
                <a16:creationId xmlns:a16="http://schemas.microsoft.com/office/drawing/2014/main" id="{B462CBDD-E559-D646-9DC3-29F08C1065E5}"/>
              </a:ext>
            </a:extLst>
          </p:cNvPr>
          <p:cNvSpPr txBox="1"/>
          <p:nvPr/>
        </p:nvSpPr>
        <p:spPr>
          <a:xfrm>
            <a:off x="1173192" y="1052559"/>
            <a:ext cx="3800739" cy="307777"/>
          </a:xfrm>
          <a:prstGeom prst="rect">
            <a:avLst/>
          </a:prstGeom>
          <a:noFill/>
        </p:spPr>
        <p:txBody>
          <a:bodyPr wrap="square" rtlCol="0">
            <a:spAutoFit/>
          </a:bodyPr>
          <a:lstStyle/>
          <a:p>
            <a:pPr algn="ctr"/>
            <a:r>
              <a:rPr lang="da-DK" sz="1400">
                <a:latin typeface="Futura Medium" panose="020B0602020204020303" pitchFamily="34" charset="-79"/>
                <a:cs typeface="Futura Medium" panose="020B0602020204020303" pitchFamily="34" charset="-79"/>
              </a:rPr>
              <a:t>AGE</a:t>
            </a:r>
          </a:p>
        </p:txBody>
      </p:sp>
      <p:sp>
        <p:nvSpPr>
          <p:cNvPr id="12" name="TextBox 11">
            <a:extLst>
              <a:ext uri="{FF2B5EF4-FFF2-40B4-BE49-F238E27FC236}">
                <a16:creationId xmlns:a16="http://schemas.microsoft.com/office/drawing/2014/main" id="{51E13EBD-F647-7444-BF55-D007BCB10BD6}"/>
              </a:ext>
            </a:extLst>
          </p:cNvPr>
          <p:cNvSpPr txBox="1"/>
          <p:nvPr/>
        </p:nvSpPr>
        <p:spPr>
          <a:xfrm>
            <a:off x="8621945" y="1048270"/>
            <a:ext cx="1567543" cy="307777"/>
          </a:xfrm>
          <a:prstGeom prst="rect">
            <a:avLst/>
          </a:prstGeom>
          <a:noFill/>
        </p:spPr>
        <p:txBody>
          <a:bodyPr wrap="square" rtlCol="0">
            <a:spAutoFit/>
          </a:bodyPr>
          <a:lstStyle/>
          <a:p>
            <a:pPr algn="ctr"/>
            <a:r>
              <a:rPr lang="da-DK" sz="1400">
                <a:latin typeface="Futura Medium" panose="020B0602020204020303" pitchFamily="34" charset="-79"/>
                <a:cs typeface="Futura Medium" panose="020B0602020204020303" pitchFamily="34" charset="-79"/>
              </a:rPr>
              <a:t>GENDER</a:t>
            </a:r>
          </a:p>
        </p:txBody>
      </p:sp>
      <p:pic>
        <p:nvPicPr>
          <p:cNvPr id="16" name="Graphic 15" descr="Male">
            <a:extLst>
              <a:ext uri="{FF2B5EF4-FFF2-40B4-BE49-F238E27FC236}">
                <a16:creationId xmlns:a16="http://schemas.microsoft.com/office/drawing/2014/main" id="{AEF2D980-3F79-8742-B3B3-617D61ECF71D}"/>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6602083" y="1288340"/>
            <a:ext cx="720000" cy="720000"/>
          </a:xfrm>
          <a:prstGeom prst="rect">
            <a:avLst/>
          </a:prstGeom>
        </p:spPr>
      </p:pic>
      <p:pic>
        <p:nvPicPr>
          <p:cNvPr id="18" name="Graphic 17" descr="Female">
            <a:extLst>
              <a:ext uri="{FF2B5EF4-FFF2-40B4-BE49-F238E27FC236}">
                <a16:creationId xmlns:a16="http://schemas.microsoft.com/office/drawing/2014/main" id="{AFBAFDAE-3B6F-B747-B34C-4B5B15A45DBE}"/>
              </a:ext>
            </a:extLst>
          </p:cNvPr>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6602083" y="2008340"/>
            <a:ext cx="720000" cy="720000"/>
          </a:xfrm>
          <a:prstGeom prst="rect">
            <a:avLst/>
          </a:prstGeom>
        </p:spPr>
      </p:pic>
      <p:sp>
        <p:nvSpPr>
          <p:cNvPr id="19" name="TextBox 18">
            <a:extLst>
              <a:ext uri="{FF2B5EF4-FFF2-40B4-BE49-F238E27FC236}">
                <a16:creationId xmlns:a16="http://schemas.microsoft.com/office/drawing/2014/main" id="{86F6A05F-B912-A840-A0A5-9F365CC50B68}"/>
              </a:ext>
            </a:extLst>
          </p:cNvPr>
          <p:cNvSpPr txBox="1"/>
          <p:nvPr/>
        </p:nvSpPr>
        <p:spPr>
          <a:xfrm>
            <a:off x="7385792" y="1478525"/>
            <a:ext cx="1567543" cy="369332"/>
          </a:xfrm>
          <a:prstGeom prst="rect">
            <a:avLst/>
          </a:prstGeom>
          <a:noFill/>
        </p:spPr>
        <p:txBody>
          <a:bodyPr wrap="square" rtlCol="0">
            <a:spAutoFit/>
          </a:bodyPr>
          <a:lstStyle/>
          <a:p>
            <a:r>
              <a:rPr lang="da-DK">
                <a:latin typeface="Helvetica" pitchFamily="2" charset="0"/>
                <a:cs typeface="Futura Medium" panose="020B0602020204020303" pitchFamily="34" charset="-79"/>
              </a:rPr>
              <a:t>56 %</a:t>
            </a:r>
          </a:p>
        </p:txBody>
      </p:sp>
      <p:sp>
        <p:nvSpPr>
          <p:cNvPr id="20" name="TextBox 19">
            <a:extLst>
              <a:ext uri="{FF2B5EF4-FFF2-40B4-BE49-F238E27FC236}">
                <a16:creationId xmlns:a16="http://schemas.microsoft.com/office/drawing/2014/main" id="{83CF6A9F-929B-D64A-A7A2-3A0329B7ED71}"/>
              </a:ext>
            </a:extLst>
          </p:cNvPr>
          <p:cNvSpPr txBox="1"/>
          <p:nvPr/>
        </p:nvSpPr>
        <p:spPr>
          <a:xfrm>
            <a:off x="7379804" y="2198525"/>
            <a:ext cx="1567543" cy="369332"/>
          </a:xfrm>
          <a:prstGeom prst="rect">
            <a:avLst/>
          </a:prstGeom>
          <a:noFill/>
        </p:spPr>
        <p:txBody>
          <a:bodyPr wrap="square" rtlCol="0">
            <a:spAutoFit/>
          </a:bodyPr>
          <a:lstStyle/>
          <a:p>
            <a:r>
              <a:rPr lang="da-DK">
                <a:latin typeface="Helvetica" pitchFamily="2" charset="0"/>
                <a:cs typeface="Futura Medium" panose="020B0602020204020303" pitchFamily="34" charset="-79"/>
              </a:rPr>
              <a:t>43 %</a:t>
            </a:r>
          </a:p>
        </p:txBody>
      </p:sp>
      <p:sp>
        <p:nvSpPr>
          <p:cNvPr id="24" name="TextBox 23">
            <a:extLst>
              <a:ext uri="{FF2B5EF4-FFF2-40B4-BE49-F238E27FC236}">
                <a16:creationId xmlns:a16="http://schemas.microsoft.com/office/drawing/2014/main" id="{8B22A623-91BA-E248-913A-876DB065B103}"/>
              </a:ext>
            </a:extLst>
          </p:cNvPr>
          <p:cNvSpPr txBox="1"/>
          <p:nvPr/>
        </p:nvSpPr>
        <p:spPr>
          <a:xfrm>
            <a:off x="9419734" y="1461546"/>
            <a:ext cx="2622430" cy="461665"/>
          </a:xfrm>
          <a:prstGeom prst="rect">
            <a:avLst/>
          </a:prstGeom>
          <a:noFill/>
        </p:spPr>
        <p:txBody>
          <a:bodyPr wrap="square" rtlCol="0">
            <a:spAutoFit/>
          </a:bodyPr>
          <a:lstStyle/>
          <a:p>
            <a:r>
              <a:rPr lang="en-US" sz="1200">
                <a:latin typeface="Helvetica" pitchFamily="2" charset="0"/>
              </a:rPr>
              <a:t>Prefers not </a:t>
            </a:r>
            <a:br>
              <a:rPr lang="en-US" sz="1200">
                <a:latin typeface="Helvetica" pitchFamily="2" charset="0"/>
              </a:rPr>
            </a:br>
            <a:r>
              <a:rPr lang="en-US" sz="1200">
                <a:latin typeface="Helvetica" pitchFamily="2" charset="0"/>
              </a:rPr>
              <a:t>to say</a:t>
            </a:r>
          </a:p>
        </p:txBody>
      </p:sp>
      <p:sp>
        <p:nvSpPr>
          <p:cNvPr id="25" name="TextBox 24">
            <a:extLst>
              <a:ext uri="{FF2B5EF4-FFF2-40B4-BE49-F238E27FC236}">
                <a16:creationId xmlns:a16="http://schemas.microsoft.com/office/drawing/2014/main" id="{2CBB1701-1B12-7946-BE0E-91832C9A4ACA}"/>
              </a:ext>
            </a:extLst>
          </p:cNvPr>
          <p:cNvSpPr txBox="1"/>
          <p:nvPr/>
        </p:nvSpPr>
        <p:spPr>
          <a:xfrm>
            <a:off x="10203579" y="1463674"/>
            <a:ext cx="1567543" cy="369332"/>
          </a:xfrm>
          <a:prstGeom prst="rect">
            <a:avLst/>
          </a:prstGeom>
          <a:noFill/>
        </p:spPr>
        <p:txBody>
          <a:bodyPr wrap="square" rtlCol="0">
            <a:spAutoFit/>
          </a:bodyPr>
          <a:lstStyle/>
          <a:p>
            <a:r>
              <a:rPr lang="da-DK">
                <a:latin typeface="Helvetica" pitchFamily="2" charset="0"/>
                <a:cs typeface="Futura Medium" panose="020B0602020204020303" pitchFamily="34" charset="-79"/>
              </a:rPr>
              <a:t>1 %</a:t>
            </a:r>
          </a:p>
        </p:txBody>
      </p:sp>
      <p:pic>
        <p:nvPicPr>
          <p:cNvPr id="1026" name="Picture 2" descr="World Map, Earth, Global, Continents, World">
            <a:extLst>
              <a:ext uri="{FF2B5EF4-FFF2-40B4-BE49-F238E27FC236}">
                <a16:creationId xmlns:a16="http://schemas.microsoft.com/office/drawing/2014/main" id="{D2B432B0-FE21-324D-99B9-66B199C482F3}"/>
              </a:ext>
            </a:extLst>
          </p:cNvPr>
          <p:cNvPicPr>
            <a:picLocks noChangeAspect="1" noChangeArrowheads="1"/>
          </p:cNvPicPr>
          <p:nvPr/>
        </p:nvPicPr>
        <p:blipFill>
          <a:blip r:embed="rId8" cstate="email">
            <a:duotone>
              <a:prstClr val="black"/>
              <a:schemeClr val="accent1">
                <a:tint val="45000"/>
                <a:satMod val="400000"/>
              </a:schemeClr>
            </a:duotone>
            <a:extLst>
              <a:ext uri="{28A0092B-C50C-407E-A947-70E740481C1C}">
                <a14:useLocalDpi xmlns:a14="http://schemas.microsoft.com/office/drawing/2010/main"/>
              </a:ext>
            </a:extLst>
          </a:blip>
          <a:srcRect/>
          <a:stretch>
            <a:fillRect/>
          </a:stretch>
        </p:blipFill>
        <p:spPr bwMode="auto">
          <a:xfrm>
            <a:off x="923902" y="3728693"/>
            <a:ext cx="5137577" cy="2627657"/>
          </a:xfrm>
          <a:prstGeom prst="rect">
            <a:avLst/>
          </a:prstGeom>
          <a:noFill/>
          <a:extLst>
            <a:ext uri="{909E8E84-426E-40DD-AFC4-6F175D3DCCD1}">
              <a14:hiddenFill xmlns:a14="http://schemas.microsoft.com/office/drawing/2010/main">
                <a:solidFill>
                  <a:srgbClr val="FFFFFF"/>
                </a:solidFill>
              </a14:hiddenFill>
            </a:ext>
          </a:extLst>
        </p:spPr>
      </p:pic>
      <p:sp>
        <p:nvSpPr>
          <p:cNvPr id="41" name="Rectangle 40">
            <a:extLst>
              <a:ext uri="{FF2B5EF4-FFF2-40B4-BE49-F238E27FC236}">
                <a16:creationId xmlns:a16="http://schemas.microsoft.com/office/drawing/2014/main" id="{FC38453A-86CF-1742-B715-C3322D738753}"/>
              </a:ext>
            </a:extLst>
          </p:cNvPr>
          <p:cNvSpPr/>
          <p:nvPr/>
        </p:nvSpPr>
        <p:spPr>
          <a:xfrm>
            <a:off x="1707161" y="3429000"/>
            <a:ext cx="2732799" cy="307777"/>
          </a:xfrm>
          <a:prstGeom prst="rect">
            <a:avLst/>
          </a:prstGeom>
        </p:spPr>
        <p:txBody>
          <a:bodyPr wrap="none">
            <a:spAutoFit/>
          </a:bodyPr>
          <a:lstStyle/>
          <a:p>
            <a:r>
              <a:rPr lang="da-DK" sz="1400">
                <a:latin typeface="Futura Medium" panose="020B0602020204020303" pitchFamily="34" charset="-79"/>
                <a:cs typeface="Futura Medium" panose="020B0602020204020303" pitchFamily="34" charset="-79"/>
              </a:rPr>
              <a:t>GEOGRAPHIC DISTRIBUTION </a:t>
            </a:r>
            <a:endParaRPr lang="da-DK" sz="1400"/>
          </a:p>
        </p:txBody>
      </p:sp>
      <p:sp>
        <p:nvSpPr>
          <p:cNvPr id="42" name="TextBox 41">
            <a:extLst>
              <a:ext uri="{FF2B5EF4-FFF2-40B4-BE49-F238E27FC236}">
                <a16:creationId xmlns:a16="http://schemas.microsoft.com/office/drawing/2014/main" id="{1C003A46-4339-BE40-93B7-347105A26275}"/>
              </a:ext>
            </a:extLst>
          </p:cNvPr>
          <p:cNvSpPr txBox="1"/>
          <p:nvPr/>
        </p:nvSpPr>
        <p:spPr>
          <a:xfrm>
            <a:off x="3362658" y="4902799"/>
            <a:ext cx="621102" cy="307777"/>
          </a:xfrm>
          <a:prstGeom prst="rect">
            <a:avLst/>
          </a:prstGeom>
          <a:noFill/>
        </p:spPr>
        <p:txBody>
          <a:bodyPr wrap="square" rtlCol="0">
            <a:spAutoFit/>
          </a:bodyPr>
          <a:lstStyle/>
          <a:p>
            <a:pPr algn="ctr"/>
            <a:r>
              <a:rPr lang="da-DK" sz="1400">
                <a:solidFill>
                  <a:schemeClr val="bg1"/>
                </a:solidFill>
                <a:latin typeface="Helvetica" pitchFamily="2" charset="0"/>
              </a:rPr>
              <a:t>2%</a:t>
            </a:r>
          </a:p>
        </p:txBody>
      </p:sp>
      <p:sp>
        <p:nvSpPr>
          <p:cNvPr id="44" name="TextBox 43">
            <a:extLst>
              <a:ext uri="{FF2B5EF4-FFF2-40B4-BE49-F238E27FC236}">
                <a16:creationId xmlns:a16="http://schemas.microsoft.com/office/drawing/2014/main" id="{021800AB-CEB6-E146-A86A-CAE9365D8245}"/>
              </a:ext>
            </a:extLst>
          </p:cNvPr>
          <p:cNvSpPr txBox="1"/>
          <p:nvPr/>
        </p:nvSpPr>
        <p:spPr>
          <a:xfrm>
            <a:off x="4788789" y="4396490"/>
            <a:ext cx="621102" cy="307777"/>
          </a:xfrm>
          <a:prstGeom prst="rect">
            <a:avLst/>
          </a:prstGeom>
          <a:noFill/>
        </p:spPr>
        <p:txBody>
          <a:bodyPr wrap="square" rtlCol="0">
            <a:spAutoFit/>
          </a:bodyPr>
          <a:lstStyle/>
          <a:p>
            <a:pPr algn="ctr"/>
            <a:r>
              <a:rPr lang="da-DK" sz="1400">
                <a:solidFill>
                  <a:schemeClr val="bg1"/>
                </a:solidFill>
                <a:latin typeface="Helvetica" pitchFamily="2" charset="0"/>
              </a:rPr>
              <a:t>7%</a:t>
            </a:r>
          </a:p>
        </p:txBody>
      </p:sp>
      <p:sp>
        <p:nvSpPr>
          <p:cNvPr id="45" name="TextBox 44">
            <a:extLst>
              <a:ext uri="{FF2B5EF4-FFF2-40B4-BE49-F238E27FC236}">
                <a16:creationId xmlns:a16="http://schemas.microsoft.com/office/drawing/2014/main" id="{3B0869BD-E34B-424E-BCE4-2FA204679A45}"/>
              </a:ext>
            </a:extLst>
          </p:cNvPr>
          <p:cNvSpPr txBox="1"/>
          <p:nvPr/>
        </p:nvSpPr>
        <p:spPr>
          <a:xfrm>
            <a:off x="3216645" y="4165899"/>
            <a:ext cx="621102" cy="307777"/>
          </a:xfrm>
          <a:prstGeom prst="rect">
            <a:avLst/>
          </a:prstGeom>
          <a:noFill/>
        </p:spPr>
        <p:txBody>
          <a:bodyPr wrap="square" rtlCol="0">
            <a:spAutoFit/>
          </a:bodyPr>
          <a:lstStyle/>
          <a:p>
            <a:pPr algn="ctr"/>
            <a:r>
              <a:rPr lang="da-DK" sz="1400">
                <a:solidFill>
                  <a:schemeClr val="bg1"/>
                </a:solidFill>
                <a:latin typeface="Helvetica" pitchFamily="2" charset="0"/>
              </a:rPr>
              <a:t>29%</a:t>
            </a:r>
          </a:p>
        </p:txBody>
      </p:sp>
      <p:sp>
        <p:nvSpPr>
          <p:cNvPr id="46" name="TextBox 45">
            <a:extLst>
              <a:ext uri="{FF2B5EF4-FFF2-40B4-BE49-F238E27FC236}">
                <a16:creationId xmlns:a16="http://schemas.microsoft.com/office/drawing/2014/main" id="{D71D9C07-C40F-5647-93A2-2923E23A4FFE}"/>
              </a:ext>
            </a:extLst>
          </p:cNvPr>
          <p:cNvSpPr txBox="1"/>
          <p:nvPr/>
        </p:nvSpPr>
        <p:spPr>
          <a:xfrm>
            <a:off x="1396610" y="4266433"/>
            <a:ext cx="621102" cy="307777"/>
          </a:xfrm>
          <a:prstGeom prst="rect">
            <a:avLst/>
          </a:prstGeom>
          <a:noFill/>
        </p:spPr>
        <p:txBody>
          <a:bodyPr wrap="square" rtlCol="0">
            <a:spAutoFit/>
          </a:bodyPr>
          <a:lstStyle/>
          <a:p>
            <a:pPr algn="ctr"/>
            <a:r>
              <a:rPr lang="da-DK" sz="1400">
                <a:solidFill>
                  <a:schemeClr val="bg1"/>
                </a:solidFill>
                <a:latin typeface="Helvetica" pitchFamily="2" charset="0"/>
              </a:rPr>
              <a:t>57%</a:t>
            </a:r>
          </a:p>
        </p:txBody>
      </p:sp>
      <p:sp>
        <p:nvSpPr>
          <p:cNvPr id="47" name="TextBox 46">
            <a:extLst>
              <a:ext uri="{FF2B5EF4-FFF2-40B4-BE49-F238E27FC236}">
                <a16:creationId xmlns:a16="http://schemas.microsoft.com/office/drawing/2014/main" id="{81B9A0E2-A37F-634E-8137-70E194E3B2F6}"/>
              </a:ext>
            </a:extLst>
          </p:cNvPr>
          <p:cNvSpPr txBox="1"/>
          <p:nvPr/>
        </p:nvSpPr>
        <p:spPr>
          <a:xfrm>
            <a:off x="5425500" y="5634639"/>
            <a:ext cx="621102" cy="307777"/>
          </a:xfrm>
          <a:prstGeom prst="rect">
            <a:avLst/>
          </a:prstGeom>
          <a:noFill/>
        </p:spPr>
        <p:txBody>
          <a:bodyPr wrap="square" rtlCol="0">
            <a:spAutoFit/>
          </a:bodyPr>
          <a:lstStyle/>
          <a:p>
            <a:pPr algn="ctr"/>
            <a:r>
              <a:rPr lang="da-DK" sz="1400">
                <a:solidFill>
                  <a:schemeClr val="bg1"/>
                </a:solidFill>
                <a:latin typeface="Helvetica" pitchFamily="2" charset="0"/>
              </a:rPr>
              <a:t>2%</a:t>
            </a:r>
          </a:p>
        </p:txBody>
      </p:sp>
      <p:sp>
        <p:nvSpPr>
          <p:cNvPr id="48" name="TextBox 47">
            <a:extLst>
              <a:ext uri="{FF2B5EF4-FFF2-40B4-BE49-F238E27FC236}">
                <a16:creationId xmlns:a16="http://schemas.microsoft.com/office/drawing/2014/main" id="{4BAE4A4F-E62F-EA4B-9A2E-92E24BBD8D03}"/>
              </a:ext>
            </a:extLst>
          </p:cNvPr>
          <p:cNvSpPr txBox="1"/>
          <p:nvPr/>
        </p:nvSpPr>
        <p:spPr>
          <a:xfrm>
            <a:off x="1912810" y="5439468"/>
            <a:ext cx="621102" cy="307777"/>
          </a:xfrm>
          <a:prstGeom prst="rect">
            <a:avLst/>
          </a:prstGeom>
          <a:noFill/>
        </p:spPr>
        <p:txBody>
          <a:bodyPr wrap="square" rtlCol="0">
            <a:spAutoFit/>
          </a:bodyPr>
          <a:lstStyle/>
          <a:p>
            <a:pPr algn="ctr"/>
            <a:r>
              <a:rPr lang="da-DK" sz="1400">
                <a:solidFill>
                  <a:schemeClr val="bg1"/>
                </a:solidFill>
                <a:latin typeface="Helvetica" pitchFamily="2" charset="0"/>
              </a:rPr>
              <a:t>1%</a:t>
            </a:r>
          </a:p>
        </p:txBody>
      </p:sp>
      <p:sp>
        <p:nvSpPr>
          <p:cNvPr id="49" name="TextBox 48">
            <a:extLst>
              <a:ext uri="{FF2B5EF4-FFF2-40B4-BE49-F238E27FC236}">
                <a16:creationId xmlns:a16="http://schemas.microsoft.com/office/drawing/2014/main" id="{2C1720B1-0093-5440-95E7-B71E8DDEF8E9}"/>
              </a:ext>
            </a:extLst>
          </p:cNvPr>
          <p:cNvSpPr txBox="1"/>
          <p:nvPr/>
        </p:nvSpPr>
        <p:spPr>
          <a:xfrm>
            <a:off x="4142733" y="6415801"/>
            <a:ext cx="3906533" cy="246221"/>
          </a:xfrm>
          <a:prstGeom prst="rect">
            <a:avLst/>
          </a:prstGeom>
          <a:noFill/>
        </p:spPr>
        <p:txBody>
          <a:bodyPr wrap="square" rtlCol="0">
            <a:spAutoFit/>
          </a:bodyPr>
          <a:lstStyle/>
          <a:p>
            <a:r>
              <a:rPr lang="en-US" sz="1000">
                <a:latin typeface="Helvetica" pitchFamily="2" charset="0"/>
              </a:rPr>
              <a:t>* Note: Figures may not add to 100% due to rounding</a:t>
            </a:r>
          </a:p>
        </p:txBody>
      </p:sp>
      <p:sp>
        <p:nvSpPr>
          <p:cNvPr id="51" name="TextBox 50">
            <a:extLst>
              <a:ext uri="{FF2B5EF4-FFF2-40B4-BE49-F238E27FC236}">
                <a16:creationId xmlns:a16="http://schemas.microsoft.com/office/drawing/2014/main" id="{04A926F5-442B-7941-BF71-A68A08BF329B}"/>
              </a:ext>
            </a:extLst>
          </p:cNvPr>
          <p:cNvSpPr txBox="1"/>
          <p:nvPr/>
        </p:nvSpPr>
        <p:spPr>
          <a:xfrm>
            <a:off x="8675422" y="3429000"/>
            <a:ext cx="1567543" cy="307777"/>
          </a:xfrm>
          <a:prstGeom prst="rect">
            <a:avLst/>
          </a:prstGeom>
          <a:noFill/>
        </p:spPr>
        <p:txBody>
          <a:bodyPr wrap="square" rtlCol="0">
            <a:spAutoFit/>
          </a:bodyPr>
          <a:lstStyle/>
          <a:p>
            <a:pPr algn="ctr"/>
            <a:r>
              <a:rPr lang="da-DK" sz="1400">
                <a:latin typeface="Futura Medium" panose="020B0602020204020303" pitchFamily="34" charset="-79"/>
                <a:cs typeface="Futura Medium" panose="020B0602020204020303" pitchFamily="34" charset="-79"/>
              </a:rPr>
              <a:t>EDUCATION</a:t>
            </a:r>
          </a:p>
        </p:txBody>
      </p:sp>
      <p:graphicFrame>
        <p:nvGraphicFramePr>
          <p:cNvPr id="50" name="Chart 49">
            <a:extLst>
              <a:ext uri="{FF2B5EF4-FFF2-40B4-BE49-F238E27FC236}">
                <a16:creationId xmlns:a16="http://schemas.microsoft.com/office/drawing/2014/main" id="{32FAF9BB-C765-9C48-A374-90B74AEBC6F5}"/>
              </a:ext>
            </a:extLst>
          </p:cNvPr>
          <p:cNvGraphicFramePr/>
          <p:nvPr/>
        </p:nvGraphicFramePr>
        <p:xfrm>
          <a:off x="6633545" y="3770355"/>
          <a:ext cx="5137577" cy="2340160"/>
        </p:xfrm>
        <a:graphic>
          <a:graphicData uri="http://schemas.openxmlformats.org/drawingml/2006/chart">
            <c:chart xmlns:c="http://schemas.openxmlformats.org/drawingml/2006/chart" xmlns:r="http://schemas.openxmlformats.org/officeDocument/2006/relationships" r:id="rId9"/>
          </a:graphicData>
        </a:graphic>
      </p:graphicFrame>
      <p:pic>
        <p:nvPicPr>
          <p:cNvPr id="53" name="Graphic 52" descr="Male">
            <a:extLst>
              <a:ext uri="{FF2B5EF4-FFF2-40B4-BE49-F238E27FC236}">
                <a16:creationId xmlns:a16="http://schemas.microsoft.com/office/drawing/2014/main" id="{F5400126-1C84-0E4D-AA23-9521AB63C84A}"/>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775763" y="1295461"/>
            <a:ext cx="720000" cy="720000"/>
          </a:xfrm>
          <a:prstGeom prst="rect">
            <a:avLst/>
          </a:prstGeom>
        </p:spPr>
      </p:pic>
      <p:pic>
        <p:nvPicPr>
          <p:cNvPr id="54" name="Graphic 53" descr="Female">
            <a:extLst>
              <a:ext uri="{FF2B5EF4-FFF2-40B4-BE49-F238E27FC236}">
                <a16:creationId xmlns:a16="http://schemas.microsoft.com/office/drawing/2014/main" id="{8271CE91-72C0-6F47-8CF7-0DCAF7638C4E}"/>
              </a:ext>
            </a:extLst>
          </p:cNvPr>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8740737" y="1417707"/>
            <a:ext cx="720000" cy="720000"/>
          </a:xfrm>
          <a:prstGeom prst="rect">
            <a:avLst/>
          </a:prstGeom>
        </p:spPr>
      </p:pic>
    </p:spTree>
    <p:extLst>
      <p:ext uri="{BB962C8B-B14F-4D97-AF65-F5344CB8AC3E}">
        <p14:creationId xmlns:p14="http://schemas.microsoft.com/office/powerpoint/2010/main" val="28672917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589865-1428-FA4B-9695-7FAD85FD06D9}"/>
              </a:ext>
            </a:extLst>
          </p:cNvPr>
          <p:cNvSpPr>
            <a:spLocks noGrp="1"/>
          </p:cNvSpPr>
          <p:nvPr>
            <p:ph type="title"/>
          </p:nvPr>
        </p:nvSpPr>
        <p:spPr/>
        <p:txBody>
          <a:bodyPr>
            <a:normAutofit/>
          </a:bodyPr>
          <a:lstStyle/>
          <a:p>
            <a:r>
              <a:rPr lang="da-DK"/>
              <a:t>PARTICIPANT DEMOGRAPHY*</a:t>
            </a:r>
          </a:p>
        </p:txBody>
      </p:sp>
      <p:sp>
        <p:nvSpPr>
          <p:cNvPr id="4" name="Slide Number Placeholder 3">
            <a:extLst>
              <a:ext uri="{FF2B5EF4-FFF2-40B4-BE49-F238E27FC236}">
                <a16:creationId xmlns:a16="http://schemas.microsoft.com/office/drawing/2014/main" id="{3CEA99D3-68F7-044F-B4CB-FC73946CDE82}"/>
              </a:ext>
            </a:extLst>
          </p:cNvPr>
          <p:cNvSpPr>
            <a:spLocks noGrp="1"/>
          </p:cNvSpPr>
          <p:nvPr>
            <p:ph type="sldNum" sz="quarter" idx="12"/>
          </p:nvPr>
        </p:nvSpPr>
        <p:spPr/>
        <p:txBody>
          <a:bodyPr/>
          <a:lstStyle/>
          <a:p>
            <a:fld id="{A8050745-D873-D947-9203-FD1A681633F9}" type="slidenum">
              <a:rPr lang="da-DK" smtClean="0"/>
              <a:t>17</a:t>
            </a:fld>
            <a:endParaRPr lang="da-DK"/>
          </a:p>
        </p:txBody>
      </p:sp>
      <p:sp>
        <p:nvSpPr>
          <p:cNvPr id="6" name="TextBox 5">
            <a:extLst>
              <a:ext uri="{FF2B5EF4-FFF2-40B4-BE49-F238E27FC236}">
                <a16:creationId xmlns:a16="http://schemas.microsoft.com/office/drawing/2014/main" id="{33750FC5-3131-7F48-AAE7-44FB735C468D}"/>
              </a:ext>
            </a:extLst>
          </p:cNvPr>
          <p:cNvSpPr txBox="1"/>
          <p:nvPr/>
        </p:nvSpPr>
        <p:spPr>
          <a:xfrm>
            <a:off x="4195630" y="968573"/>
            <a:ext cx="3800739" cy="307777"/>
          </a:xfrm>
          <a:prstGeom prst="rect">
            <a:avLst/>
          </a:prstGeom>
          <a:noFill/>
        </p:spPr>
        <p:txBody>
          <a:bodyPr wrap="square" rtlCol="0">
            <a:spAutoFit/>
          </a:bodyPr>
          <a:lstStyle/>
          <a:p>
            <a:pPr algn="ctr"/>
            <a:r>
              <a:rPr lang="da-DK" sz="1400">
                <a:latin typeface="Futura Medium" panose="020B0602020204020303" pitchFamily="34" charset="-79"/>
                <a:cs typeface="Futura Medium" panose="020B0602020204020303" pitchFamily="34" charset="-79"/>
              </a:rPr>
              <a:t>PROFESSION</a:t>
            </a:r>
          </a:p>
        </p:txBody>
      </p:sp>
      <p:graphicFrame>
        <p:nvGraphicFramePr>
          <p:cNvPr id="7" name="Chart 6">
            <a:extLst>
              <a:ext uri="{FF2B5EF4-FFF2-40B4-BE49-F238E27FC236}">
                <a16:creationId xmlns:a16="http://schemas.microsoft.com/office/drawing/2014/main" id="{B045B116-0117-4D4F-866C-8DCD4585641A}"/>
              </a:ext>
            </a:extLst>
          </p:cNvPr>
          <p:cNvGraphicFramePr/>
          <p:nvPr/>
        </p:nvGraphicFramePr>
        <p:xfrm>
          <a:off x="838200" y="1276350"/>
          <a:ext cx="10515600" cy="218951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a:extLst>
              <a:ext uri="{FF2B5EF4-FFF2-40B4-BE49-F238E27FC236}">
                <a16:creationId xmlns:a16="http://schemas.microsoft.com/office/drawing/2014/main" id="{5C35AA93-3AC8-5F42-BDBD-3619FE5CFA40}"/>
              </a:ext>
            </a:extLst>
          </p:cNvPr>
          <p:cNvGraphicFramePr/>
          <p:nvPr/>
        </p:nvGraphicFramePr>
        <p:xfrm>
          <a:off x="838199" y="3927709"/>
          <a:ext cx="10515600" cy="2189517"/>
        </p:xfrm>
        <a:graphic>
          <a:graphicData uri="http://schemas.openxmlformats.org/drawingml/2006/chart">
            <c:chart xmlns:c="http://schemas.openxmlformats.org/drawingml/2006/chart" xmlns:r="http://schemas.openxmlformats.org/officeDocument/2006/relationships" r:id="rId4"/>
          </a:graphicData>
        </a:graphic>
      </p:graphicFrame>
      <p:sp>
        <p:nvSpPr>
          <p:cNvPr id="9" name="TextBox 8">
            <a:extLst>
              <a:ext uri="{FF2B5EF4-FFF2-40B4-BE49-F238E27FC236}">
                <a16:creationId xmlns:a16="http://schemas.microsoft.com/office/drawing/2014/main" id="{24203D6A-70D0-A944-B7D3-E0D03CC4A982}"/>
              </a:ext>
            </a:extLst>
          </p:cNvPr>
          <p:cNvSpPr txBox="1"/>
          <p:nvPr/>
        </p:nvSpPr>
        <p:spPr>
          <a:xfrm>
            <a:off x="4195630" y="3615721"/>
            <a:ext cx="3800739" cy="307777"/>
          </a:xfrm>
          <a:prstGeom prst="rect">
            <a:avLst/>
          </a:prstGeom>
          <a:noFill/>
        </p:spPr>
        <p:txBody>
          <a:bodyPr wrap="square" rtlCol="0">
            <a:spAutoFit/>
          </a:bodyPr>
          <a:lstStyle/>
          <a:p>
            <a:pPr algn="ctr"/>
            <a:r>
              <a:rPr lang="da-DK" sz="1400">
                <a:latin typeface="Futura Medium" panose="020B0602020204020303" pitchFamily="34" charset="-79"/>
                <a:cs typeface="Futura Medium" panose="020B0602020204020303" pitchFamily="34" charset="-79"/>
              </a:rPr>
              <a:t>DISCIPLINE</a:t>
            </a:r>
          </a:p>
        </p:txBody>
      </p:sp>
      <p:sp>
        <p:nvSpPr>
          <p:cNvPr id="10" name="TextBox 9">
            <a:extLst>
              <a:ext uri="{FF2B5EF4-FFF2-40B4-BE49-F238E27FC236}">
                <a16:creationId xmlns:a16="http://schemas.microsoft.com/office/drawing/2014/main" id="{BFF68065-D399-9A49-A942-60F89C178CF0}"/>
              </a:ext>
            </a:extLst>
          </p:cNvPr>
          <p:cNvSpPr txBox="1"/>
          <p:nvPr/>
        </p:nvSpPr>
        <p:spPr>
          <a:xfrm>
            <a:off x="4142733" y="6415801"/>
            <a:ext cx="3906533" cy="246221"/>
          </a:xfrm>
          <a:prstGeom prst="rect">
            <a:avLst/>
          </a:prstGeom>
          <a:noFill/>
        </p:spPr>
        <p:txBody>
          <a:bodyPr wrap="square" rtlCol="0">
            <a:spAutoFit/>
          </a:bodyPr>
          <a:lstStyle/>
          <a:p>
            <a:r>
              <a:rPr lang="da-DK" sz="1000">
                <a:latin typeface="Helvetica" pitchFamily="2" charset="0"/>
              </a:rPr>
              <a:t>* Note: Figures may not add to 100% due to rounding</a:t>
            </a:r>
          </a:p>
        </p:txBody>
      </p:sp>
    </p:spTree>
    <p:extLst>
      <p:ext uri="{BB962C8B-B14F-4D97-AF65-F5344CB8AC3E}">
        <p14:creationId xmlns:p14="http://schemas.microsoft.com/office/powerpoint/2010/main" val="23586198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B1BEAAF-0996-5D41-8C07-EF615C486931}"/>
              </a:ext>
            </a:extLst>
          </p:cNvPr>
          <p:cNvSpPr>
            <a:spLocks noGrp="1"/>
          </p:cNvSpPr>
          <p:nvPr>
            <p:ph type="title"/>
          </p:nvPr>
        </p:nvSpPr>
        <p:spPr/>
        <p:txBody>
          <a:bodyPr>
            <a:normAutofit/>
          </a:bodyPr>
          <a:lstStyle/>
          <a:p>
            <a:r>
              <a:rPr lang="da-DK"/>
              <a:t>EXAMPLE OF INSTITUTIONS RESPRESENTED</a:t>
            </a:r>
          </a:p>
        </p:txBody>
      </p:sp>
      <p:sp>
        <p:nvSpPr>
          <p:cNvPr id="4" name="Slide Number Placeholder 3">
            <a:extLst>
              <a:ext uri="{FF2B5EF4-FFF2-40B4-BE49-F238E27FC236}">
                <a16:creationId xmlns:a16="http://schemas.microsoft.com/office/drawing/2014/main" id="{BB233E4A-21BA-E044-BDCB-105F8AA8E05A}"/>
              </a:ext>
            </a:extLst>
          </p:cNvPr>
          <p:cNvSpPr>
            <a:spLocks noGrp="1"/>
          </p:cNvSpPr>
          <p:nvPr>
            <p:ph type="sldNum" sz="quarter" idx="12"/>
          </p:nvPr>
        </p:nvSpPr>
        <p:spPr/>
        <p:txBody>
          <a:bodyPr/>
          <a:lstStyle/>
          <a:p>
            <a:fld id="{A8050745-D873-D947-9203-FD1A681633F9}" type="slidenum">
              <a:rPr lang="da-DK" smtClean="0"/>
              <a:t>18</a:t>
            </a:fld>
            <a:endParaRPr lang="da-DK"/>
          </a:p>
        </p:txBody>
      </p:sp>
      <p:pic>
        <p:nvPicPr>
          <p:cNvPr id="1034" name="Picture 10" descr="Civil Rights Complaint Alleges NYU's Negligence Allows Anti ...">
            <a:extLst>
              <a:ext uri="{FF2B5EF4-FFF2-40B4-BE49-F238E27FC236}">
                <a16:creationId xmlns:a16="http://schemas.microsoft.com/office/drawing/2014/main" id="{42DB2215-36F1-1648-83E6-C75065785D59}"/>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3100521" y="2559434"/>
            <a:ext cx="880852" cy="1033098"/>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Sodexo – Logos Download">
            <a:extLst>
              <a:ext uri="{FF2B5EF4-FFF2-40B4-BE49-F238E27FC236}">
                <a16:creationId xmlns:a16="http://schemas.microsoft.com/office/drawing/2014/main" id="{35E6266C-DAE8-B641-BB3C-78434556BBD5}"/>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112831" y="1379406"/>
            <a:ext cx="1859886" cy="623158"/>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Colliers International – LoKnow">
            <a:extLst>
              <a:ext uri="{FF2B5EF4-FFF2-40B4-BE49-F238E27FC236}">
                <a16:creationId xmlns:a16="http://schemas.microsoft.com/office/drawing/2014/main" id="{63271CC5-3BB2-6345-83A5-D8341F213E68}"/>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3256085" y="1264187"/>
            <a:ext cx="1485463" cy="1052691"/>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a:extLst>
              <a:ext uri="{FF2B5EF4-FFF2-40B4-BE49-F238E27FC236}">
                <a16:creationId xmlns:a16="http://schemas.microsoft.com/office/drawing/2014/main" id="{C63033F9-B61F-9443-914E-F7C445510D23}"/>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700915" y="1379406"/>
            <a:ext cx="1871475" cy="835480"/>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Tenant &amp; Partner - Performing workplaces®">
            <a:extLst>
              <a:ext uri="{FF2B5EF4-FFF2-40B4-BE49-F238E27FC236}">
                <a16:creationId xmlns:a16="http://schemas.microsoft.com/office/drawing/2014/main" id="{6A58012C-FC5E-D944-A8E1-606873F00E66}"/>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9139127" y="1148792"/>
            <a:ext cx="2080594" cy="1296708"/>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a:extLst>
              <a:ext uri="{FF2B5EF4-FFF2-40B4-BE49-F238E27FC236}">
                <a16:creationId xmlns:a16="http://schemas.microsoft.com/office/drawing/2014/main" id="{50545724-EF49-7F43-8A5A-E224D2054016}"/>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5334077" y="3507085"/>
            <a:ext cx="1390761" cy="342121"/>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Rand Worldwide | Brands of the World™ | Download vector logos and ...">
            <a:extLst>
              <a:ext uri="{FF2B5EF4-FFF2-40B4-BE49-F238E27FC236}">
                <a16:creationId xmlns:a16="http://schemas.microsoft.com/office/drawing/2014/main" id="{6F175BC1-3176-C54C-B108-C869B76CF197}"/>
              </a:ext>
            </a:extLst>
          </p:cNvPr>
          <p:cNvPicPr>
            <a:picLocks noChangeAspect="1" noChangeArrowheads="1"/>
          </p:cNvPicPr>
          <p:nvPr/>
        </p:nvPicPr>
        <p:blipFill rotWithShape="1">
          <a:blip r:embed="rId8" cstate="email">
            <a:extLst>
              <a:ext uri="{28A0092B-C50C-407E-A947-70E740481C1C}">
                <a14:useLocalDpi xmlns:a14="http://schemas.microsoft.com/office/drawing/2010/main"/>
              </a:ext>
            </a:extLst>
          </a:blip>
          <a:srcRect t="27714" b="22357"/>
          <a:stretch/>
        </p:blipFill>
        <p:spPr bwMode="auto">
          <a:xfrm>
            <a:off x="7192949" y="2353041"/>
            <a:ext cx="1390760" cy="694387"/>
          </a:xfrm>
          <a:prstGeom prst="rect">
            <a:avLst/>
          </a:prstGeom>
          <a:noFill/>
          <a:extLst>
            <a:ext uri="{909E8E84-426E-40DD-AFC4-6F175D3DCCD1}">
              <a14:hiddenFill xmlns:a14="http://schemas.microsoft.com/office/drawing/2010/main">
                <a:solidFill>
                  <a:srgbClr val="FFFFFF"/>
                </a:solidFill>
              </a14:hiddenFill>
            </a:ext>
          </a:extLst>
        </p:spPr>
      </p:pic>
      <p:pic>
        <p:nvPicPr>
          <p:cNvPr id="1048" name="Picture 24" descr="HOK Logo">
            <a:extLst>
              <a:ext uri="{FF2B5EF4-FFF2-40B4-BE49-F238E27FC236}">
                <a16:creationId xmlns:a16="http://schemas.microsoft.com/office/drawing/2014/main" id="{EB0BA7C2-AAAD-AC46-9B2A-C89A8F65126D}"/>
              </a:ext>
            </a:extLst>
          </p:cNvPr>
          <p:cNvPicPr>
            <a:picLocks noChangeAspect="1" noChangeArrowheads="1"/>
          </p:cNvPicPr>
          <p:nvPr/>
        </p:nvPicPr>
        <p:blipFill rotWithShape="1">
          <a:blip r:embed="rId9" cstate="email">
            <a:extLst>
              <a:ext uri="{28A0092B-C50C-407E-A947-70E740481C1C}">
                <a14:useLocalDpi xmlns:a14="http://schemas.microsoft.com/office/drawing/2010/main"/>
              </a:ext>
            </a:extLst>
          </a:blip>
          <a:srcRect l="24276" t="10969" r="26142" b="5381"/>
          <a:stretch/>
        </p:blipFill>
        <p:spPr bwMode="auto">
          <a:xfrm>
            <a:off x="9364865" y="2471667"/>
            <a:ext cx="880852" cy="832218"/>
          </a:xfrm>
          <a:prstGeom prst="rect">
            <a:avLst/>
          </a:prstGeom>
          <a:noFill/>
          <a:extLst>
            <a:ext uri="{909E8E84-426E-40DD-AFC4-6F175D3DCCD1}">
              <a14:hiddenFill xmlns:a14="http://schemas.microsoft.com/office/drawing/2010/main">
                <a:solidFill>
                  <a:srgbClr val="FFFFFF"/>
                </a:solidFill>
              </a14:hiddenFill>
            </a:ext>
          </a:extLst>
        </p:spPr>
      </p:pic>
      <p:pic>
        <p:nvPicPr>
          <p:cNvPr id="1050" name="Picture 26" descr="Ernst &amp; Young - Wikipedia">
            <a:extLst>
              <a:ext uri="{FF2B5EF4-FFF2-40B4-BE49-F238E27FC236}">
                <a16:creationId xmlns:a16="http://schemas.microsoft.com/office/drawing/2014/main" id="{4585C8F3-B97C-4245-BB04-F2B8E86F28A5}"/>
              </a:ext>
            </a:extLst>
          </p:cNvPr>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2312388" y="2703006"/>
            <a:ext cx="685145" cy="685145"/>
          </a:xfrm>
          <a:prstGeom prst="rect">
            <a:avLst/>
          </a:prstGeom>
          <a:noFill/>
          <a:extLst>
            <a:ext uri="{909E8E84-426E-40DD-AFC4-6F175D3DCCD1}">
              <a14:hiddenFill xmlns:a14="http://schemas.microsoft.com/office/drawing/2010/main">
                <a:solidFill>
                  <a:srgbClr val="FFFFFF"/>
                </a:solidFill>
              </a14:hiddenFill>
            </a:ext>
          </a:extLst>
        </p:spPr>
      </p:pic>
      <p:pic>
        <p:nvPicPr>
          <p:cNvPr id="1052" name="Picture 28" descr="M. Moser Associates Ltd. - AmCham Taipei">
            <a:extLst>
              <a:ext uri="{FF2B5EF4-FFF2-40B4-BE49-F238E27FC236}">
                <a16:creationId xmlns:a16="http://schemas.microsoft.com/office/drawing/2014/main" id="{9591ED44-DD9F-BB41-8BEF-E7FE8018CDDC}"/>
              </a:ext>
            </a:extLst>
          </p:cNvPr>
          <p:cNvPicPr>
            <a:picLocks noChangeAspect="1" noChangeArrowheads="1"/>
          </p:cNvPicPr>
          <p:nvPr/>
        </p:nvPicPr>
        <p:blipFill rotWithShape="1">
          <a:blip r:embed="rId11" cstate="email">
            <a:extLst>
              <a:ext uri="{28A0092B-C50C-407E-A947-70E740481C1C}">
                <a14:useLocalDpi xmlns:a14="http://schemas.microsoft.com/office/drawing/2010/main"/>
              </a:ext>
            </a:extLst>
          </a:blip>
          <a:srcRect/>
          <a:stretch/>
        </p:blipFill>
        <p:spPr bwMode="auto">
          <a:xfrm>
            <a:off x="801592" y="3842626"/>
            <a:ext cx="3608874" cy="536033"/>
          </a:xfrm>
          <a:prstGeom prst="rect">
            <a:avLst/>
          </a:prstGeom>
          <a:noFill/>
          <a:extLst>
            <a:ext uri="{909E8E84-426E-40DD-AFC4-6F175D3DCCD1}">
              <a14:hiddenFill xmlns:a14="http://schemas.microsoft.com/office/drawing/2010/main">
                <a:solidFill>
                  <a:srgbClr val="FFFFFF"/>
                </a:solidFill>
              </a14:hiddenFill>
            </a:ext>
          </a:extLst>
        </p:spPr>
      </p:pic>
      <p:pic>
        <p:nvPicPr>
          <p:cNvPr id="1054" name="Picture 30" descr="H&amp;R Block - Startside | Facebook">
            <a:extLst>
              <a:ext uri="{FF2B5EF4-FFF2-40B4-BE49-F238E27FC236}">
                <a16:creationId xmlns:a16="http://schemas.microsoft.com/office/drawing/2014/main" id="{E34E7200-0662-2B40-931E-0D16B8F30F9A}"/>
              </a:ext>
            </a:extLst>
          </p:cNvPr>
          <p:cNvPicPr>
            <a:picLocks noChangeAspect="1" noChangeArrowheads="1"/>
          </p:cNvPicPr>
          <p:nvPr/>
        </p:nvPicPr>
        <p:blipFill>
          <a:blip r:embed="rId12" cstate="email">
            <a:extLst>
              <a:ext uri="{28A0092B-C50C-407E-A947-70E740481C1C}">
                <a14:useLocalDpi xmlns:a14="http://schemas.microsoft.com/office/drawing/2010/main"/>
              </a:ext>
            </a:extLst>
          </a:blip>
          <a:srcRect/>
          <a:stretch>
            <a:fillRect/>
          </a:stretch>
        </p:blipFill>
        <p:spPr bwMode="auto">
          <a:xfrm>
            <a:off x="4187348" y="2609375"/>
            <a:ext cx="940754" cy="940754"/>
          </a:xfrm>
          <a:prstGeom prst="rect">
            <a:avLst/>
          </a:prstGeom>
          <a:noFill/>
          <a:extLst>
            <a:ext uri="{909E8E84-426E-40DD-AFC4-6F175D3DCCD1}">
              <a14:hiddenFill xmlns:a14="http://schemas.microsoft.com/office/drawing/2010/main">
                <a:solidFill>
                  <a:srgbClr val="FFFFFF"/>
                </a:solidFill>
              </a14:hiddenFill>
            </a:ext>
          </a:extLst>
        </p:spPr>
      </p:pic>
      <p:pic>
        <p:nvPicPr>
          <p:cNvPr id="1058" name="Picture 34" descr="Interspec Furniture Solutions :: Allseating">
            <a:extLst>
              <a:ext uri="{FF2B5EF4-FFF2-40B4-BE49-F238E27FC236}">
                <a16:creationId xmlns:a16="http://schemas.microsoft.com/office/drawing/2014/main" id="{3FCB3171-B2DE-6147-9FC3-8C6912A8FF55}"/>
              </a:ext>
            </a:extLst>
          </p:cNvPr>
          <p:cNvPicPr>
            <a:picLocks noChangeAspect="1" noChangeArrowheads="1"/>
          </p:cNvPicPr>
          <p:nvPr/>
        </p:nvPicPr>
        <p:blipFill>
          <a:blip r:embed="rId13">
            <a:extLst>
              <a:ext uri="{28A0092B-C50C-407E-A947-70E740481C1C}">
                <a14:useLocalDpi xmlns:a14="http://schemas.microsoft.com/office/drawing/2010/main"/>
              </a:ext>
            </a:extLst>
          </a:blip>
          <a:srcRect/>
          <a:stretch>
            <a:fillRect/>
          </a:stretch>
        </p:blipFill>
        <p:spPr bwMode="auto">
          <a:xfrm>
            <a:off x="4804555" y="4127459"/>
            <a:ext cx="2509865" cy="923630"/>
          </a:xfrm>
          <a:prstGeom prst="rect">
            <a:avLst/>
          </a:prstGeom>
          <a:noFill/>
          <a:extLst>
            <a:ext uri="{909E8E84-426E-40DD-AFC4-6F175D3DCCD1}">
              <a14:hiddenFill xmlns:a14="http://schemas.microsoft.com/office/drawing/2010/main">
                <a:solidFill>
                  <a:srgbClr val="FFFFFF"/>
                </a:solidFill>
              </a14:hiddenFill>
            </a:ext>
          </a:extLst>
        </p:spPr>
      </p:pic>
      <p:pic>
        <p:nvPicPr>
          <p:cNvPr id="1060" name="Picture 36" descr="Institute for Public Relations Unveils New Logo | Institute for ...">
            <a:extLst>
              <a:ext uri="{FF2B5EF4-FFF2-40B4-BE49-F238E27FC236}">
                <a16:creationId xmlns:a16="http://schemas.microsoft.com/office/drawing/2014/main" id="{24C4378B-BD37-244A-A507-24746F861BD3}"/>
              </a:ext>
            </a:extLst>
          </p:cNvPr>
          <p:cNvPicPr>
            <a:picLocks noChangeAspect="1" noChangeArrowheads="1"/>
          </p:cNvPicPr>
          <p:nvPr/>
        </p:nvPicPr>
        <p:blipFill>
          <a:blip r:embed="rId14" cstate="email">
            <a:extLst>
              <a:ext uri="{28A0092B-C50C-407E-A947-70E740481C1C}">
                <a14:useLocalDpi xmlns:a14="http://schemas.microsoft.com/office/drawing/2010/main"/>
              </a:ext>
            </a:extLst>
          </a:blip>
          <a:srcRect/>
          <a:stretch>
            <a:fillRect/>
          </a:stretch>
        </p:blipFill>
        <p:spPr bwMode="auto">
          <a:xfrm>
            <a:off x="8652987" y="4293526"/>
            <a:ext cx="3052873" cy="928980"/>
          </a:xfrm>
          <a:prstGeom prst="rect">
            <a:avLst/>
          </a:prstGeom>
          <a:noFill/>
          <a:extLst>
            <a:ext uri="{909E8E84-426E-40DD-AFC4-6F175D3DCCD1}">
              <a14:hiddenFill xmlns:a14="http://schemas.microsoft.com/office/drawing/2010/main">
                <a:solidFill>
                  <a:srgbClr val="FFFFFF"/>
                </a:solidFill>
              </a14:hiddenFill>
            </a:ext>
          </a:extLst>
        </p:spPr>
      </p:pic>
      <p:pic>
        <p:nvPicPr>
          <p:cNvPr id="1062" name="Picture 38" descr="i-FM.net - Daily FM News and Information for the Workplace ...">
            <a:extLst>
              <a:ext uri="{FF2B5EF4-FFF2-40B4-BE49-F238E27FC236}">
                <a16:creationId xmlns:a16="http://schemas.microsoft.com/office/drawing/2014/main" id="{7F3580BA-0E8B-E140-837B-F677E1398A69}"/>
              </a:ext>
            </a:extLst>
          </p:cNvPr>
          <p:cNvPicPr>
            <a:picLocks noChangeAspect="1" noChangeArrowheads="1"/>
          </p:cNvPicPr>
          <p:nvPr/>
        </p:nvPicPr>
        <p:blipFill>
          <a:blip r:embed="rId15" cstate="email">
            <a:extLst>
              <a:ext uri="{28A0092B-C50C-407E-A947-70E740481C1C}">
                <a14:useLocalDpi xmlns:a14="http://schemas.microsoft.com/office/drawing/2010/main"/>
              </a:ext>
            </a:extLst>
          </a:blip>
          <a:srcRect/>
          <a:stretch>
            <a:fillRect/>
          </a:stretch>
        </p:blipFill>
        <p:spPr bwMode="auto">
          <a:xfrm>
            <a:off x="6317881" y="5266295"/>
            <a:ext cx="1258576" cy="694387"/>
          </a:xfrm>
          <a:prstGeom prst="rect">
            <a:avLst/>
          </a:prstGeom>
          <a:noFill/>
          <a:extLst>
            <a:ext uri="{909E8E84-426E-40DD-AFC4-6F175D3DCCD1}">
              <a14:hiddenFill xmlns:a14="http://schemas.microsoft.com/office/drawing/2010/main">
                <a:solidFill>
                  <a:srgbClr val="FFFFFF"/>
                </a:solidFill>
              </a14:hiddenFill>
            </a:ext>
          </a:extLst>
        </p:spPr>
      </p:pic>
      <p:pic>
        <p:nvPicPr>
          <p:cNvPr id="1064" name="Picture 40">
            <a:extLst>
              <a:ext uri="{FF2B5EF4-FFF2-40B4-BE49-F238E27FC236}">
                <a16:creationId xmlns:a16="http://schemas.microsoft.com/office/drawing/2014/main" id="{360C893E-5A02-9544-85AD-4D15F7260338}"/>
              </a:ext>
            </a:extLst>
          </p:cNvPr>
          <p:cNvPicPr>
            <a:picLocks noChangeAspect="1" noChangeArrowheads="1"/>
          </p:cNvPicPr>
          <p:nvPr/>
        </p:nvPicPr>
        <p:blipFill>
          <a:blip r:embed="rId16" cstate="email">
            <a:extLst>
              <a:ext uri="{28A0092B-C50C-407E-A947-70E740481C1C}">
                <a14:useLocalDpi xmlns:a14="http://schemas.microsoft.com/office/drawing/2010/main"/>
              </a:ext>
            </a:extLst>
          </a:blip>
          <a:srcRect/>
          <a:stretch>
            <a:fillRect/>
          </a:stretch>
        </p:blipFill>
        <p:spPr bwMode="auto">
          <a:xfrm>
            <a:off x="7440435" y="4314791"/>
            <a:ext cx="1092213" cy="694387"/>
          </a:xfrm>
          <a:prstGeom prst="rect">
            <a:avLst/>
          </a:prstGeom>
          <a:noFill/>
          <a:extLst>
            <a:ext uri="{909E8E84-426E-40DD-AFC4-6F175D3DCCD1}">
              <a14:hiddenFill xmlns:a14="http://schemas.microsoft.com/office/drawing/2010/main">
                <a:solidFill>
                  <a:srgbClr val="FFFFFF"/>
                </a:solidFill>
              </a14:hiddenFill>
            </a:ext>
          </a:extLst>
        </p:spPr>
      </p:pic>
      <p:pic>
        <p:nvPicPr>
          <p:cNvPr id="1066" name="Picture 42" descr="Image result for facebook logo">
            <a:extLst>
              <a:ext uri="{FF2B5EF4-FFF2-40B4-BE49-F238E27FC236}">
                <a16:creationId xmlns:a16="http://schemas.microsoft.com/office/drawing/2014/main" id="{BF44413E-1010-D945-AC5D-82038A1D6365}"/>
              </a:ext>
            </a:extLst>
          </p:cNvPr>
          <p:cNvPicPr>
            <a:picLocks noChangeAspect="1" noChangeArrowheads="1"/>
          </p:cNvPicPr>
          <p:nvPr/>
        </p:nvPicPr>
        <p:blipFill>
          <a:blip r:embed="rId17" cstate="email">
            <a:extLst>
              <a:ext uri="{28A0092B-C50C-407E-A947-70E740481C1C}">
                <a14:useLocalDpi xmlns:a14="http://schemas.microsoft.com/office/drawing/2010/main"/>
              </a:ext>
            </a:extLst>
          </a:blip>
          <a:srcRect/>
          <a:stretch>
            <a:fillRect/>
          </a:stretch>
        </p:blipFill>
        <p:spPr bwMode="auto">
          <a:xfrm>
            <a:off x="10757249" y="3455774"/>
            <a:ext cx="924944" cy="671685"/>
          </a:xfrm>
          <a:prstGeom prst="rect">
            <a:avLst/>
          </a:prstGeom>
          <a:noFill/>
          <a:extLst>
            <a:ext uri="{909E8E84-426E-40DD-AFC4-6F175D3DCCD1}">
              <a14:hiddenFill xmlns:a14="http://schemas.microsoft.com/office/drawing/2010/main">
                <a:solidFill>
                  <a:srgbClr val="FFFFFF"/>
                </a:solidFill>
              </a14:hiddenFill>
            </a:ext>
          </a:extLst>
        </p:spPr>
      </p:pic>
      <p:pic>
        <p:nvPicPr>
          <p:cNvPr id="1068" name="Picture 44" descr="State of Vermont Logo - VECAN">
            <a:extLst>
              <a:ext uri="{FF2B5EF4-FFF2-40B4-BE49-F238E27FC236}">
                <a16:creationId xmlns:a16="http://schemas.microsoft.com/office/drawing/2014/main" id="{12D8959F-6AA6-E042-8669-8611332721E5}"/>
              </a:ext>
            </a:extLst>
          </p:cNvPr>
          <p:cNvPicPr>
            <a:picLocks noChangeAspect="1" noChangeArrowheads="1"/>
          </p:cNvPicPr>
          <p:nvPr/>
        </p:nvPicPr>
        <p:blipFill>
          <a:blip r:embed="rId18" cstate="email">
            <a:extLst>
              <a:ext uri="{28A0092B-C50C-407E-A947-70E740481C1C}">
                <a14:useLocalDpi xmlns:a14="http://schemas.microsoft.com/office/drawing/2010/main"/>
              </a:ext>
            </a:extLst>
          </a:blip>
          <a:srcRect/>
          <a:stretch>
            <a:fillRect/>
          </a:stretch>
        </p:blipFill>
        <p:spPr bwMode="auto">
          <a:xfrm>
            <a:off x="7838261" y="5260343"/>
            <a:ext cx="1388774" cy="694387"/>
          </a:xfrm>
          <a:prstGeom prst="rect">
            <a:avLst/>
          </a:prstGeom>
          <a:noFill/>
          <a:extLst>
            <a:ext uri="{909E8E84-426E-40DD-AFC4-6F175D3DCCD1}">
              <a14:hiddenFill xmlns:a14="http://schemas.microsoft.com/office/drawing/2010/main">
                <a:solidFill>
                  <a:srgbClr val="FFFFFF"/>
                </a:solidFill>
              </a14:hiddenFill>
            </a:ext>
          </a:extLst>
        </p:spPr>
      </p:pic>
      <p:pic>
        <p:nvPicPr>
          <p:cNvPr id="1070" name="Picture 46" descr="TPG completes $2B acquisition of brokerage Cushman &amp; Wakefield">
            <a:extLst>
              <a:ext uri="{FF2B5EF4-FFF2-40B4-BE49-F238E27FC236}">
                <a16:creationId xmlns:a16="http://schemas.microsoft.com/office/drawing/2014/main" id="{5EB56BE0-9A1E-B84F-8EEC-A58B602E8FD1}"/>
              </a:ext>
            </a:extLst>
          </p:cNvPr>
          <p:cNvPicPr>
            <a:picLocks noChangeAspect="1" noChangeArrowheads="1"/>
          </p:cNvPicPr>
          <p:nvPr/>
        </p:nvPicPr>
        <p:blipFill rotWithShape="1">
          <a:blip r:embed="rId19" cstate="email">
            <a:extLst>
              <a:ext uri="{28A0092B-C50C-407E-A947-70E740481C1C}">
                <a14:useLocalDpi xmlns:a14="http://schemas.microsoft.com/office/drawing/2010/main"/>
              </a:ext>
            </a:extLst>
          </a:blip>
          <a:srcRect/>
          <a:stretch/>
        </p:blipFill>
        <p:spPr bwMode="auto">
          <a:xfrm>
            <a:off x="9657904" y="5454989"/>
            <a:ext cx="1928376" cy="482104"/>
          </a:xfrm>
          <a:prstGeom prst="rect">
            <a:avLst/>
          </a:prstGeom>
          <a:noFill/>
          <a:extLst>
            <a:ext uri="{909E8E84-426E-40DD-AFC4-6F175D3DCCD1}">
              <a14:hiddenFill xmlns:a14="http://schemas.microsoft.com/office/drawing/2010/main">
                <a:solidFill>
                  <a:srgbClr val="FFFFFF"/>
                </a:solidFill>
              </a14:hiddenFill>
            </a:ext>
          </a:extLst>
        </p:spPr>
      </p:pic>
      <p:pic>
        <p:nvPicPr>
          <p:cNvPr id="1072" name="Picture 48" descr="Transamerica | Brands of the World™ | Download vector logos and ...">
            <a:extLst>
              <a:ext uri="{FF2B5EF4-FFF2-40B4-BE49-F238E27FC236}">
                <a16:creationId xmlns:a16="http://schemas.microsoft.com/office/drawing/2014/main" id="{8ACE8F3B-F0CC-0D43-A3E9-1B4DAE70180B}"/>
              </a:ext>
            </a:extLst>
          </p:cNvPr>
          <p:cNvPicPr>
            <a:picLocks noChangeAspect="1" noChangeArrowheads="1"/>
          </p:cNvPicPr>
          <p:nvPr/>
        </p:nvPicPr>
        <p:blipFill rotWithShape="1">
          <a:blip r:embed="rId20" cstate="email">
            <a:extLst>
              <a:ext uri="{28A0092B-C50C-407E-A947-70E740481C1C}">
                <a14:useLocalDpi xmlns:a14="http://schemas.microsoft.com/office/drawing/2010/main"/>
              </a:ext>
            </a:extLst>
          </a:blip>
          <a:srcRect t="37423" b="27623"/>
          <a:stretch/>
        </p:blipFill>
        <p:spPr bwMode="auto">
          <a:xfrm>
            <a:off x="734765" y="4489717"/>
            <a:ext cx="1747676" cy="610869"/>
          </a:xfrm>
          <a:prstGeom prst="rect">
            <a:avLst/>
          </a:prstGeom>
          <a:noFill/>
          <a:extLst>
            <a:ext uri="{909E8E84-426E-40DD-AFC4-6F175D3DCCD1}">
              <a14:hiddenFill xmlns:a14="http://schemas.microsoft.com/office/drawing/2010/main">
                <a:solidFill>
                  <a:srgbClr val="FFFFFF"/>
                </a:solidFill>
              </a14:hiddenFill>
            </a:ext>
          </a:extLst>
        </p:spPr>
      </p:pic>
      <p:pic>
        <p:nvPicPr>
          <p:cNvPr id="1074" name="Picture 50">
            <a:extLst>
              <a:ext uri="{FF2B5EF4-FFF2-40B4-BE49-F238E27FC236}">
                <a16:creationId xmlns:a16="http://schemas.microsoft.com/office/drawing/2014/main" id="{0FA5B8FF-E0AC-D84F-9BD3-AE62DB5CBC5B}"/>
              </a:ext>
            </a:extLst>
          </p:cNvPr>
          <p:cNvPicPr>
            <a:picLocks noChangeAspect="1" noChangeArrowheads="1"/>
          </p:cNvPicPr>
          <p:nvPr/>
        </p:nvPicPr>
        <p:blipFill rotWithShape="1">
          <a:blip r:embed="rId21" cstate="email">
            <a:extLst>
              <a:ext uri="{28A0092B-C50C-407E-A947-70E740481C1C}">
                <a14:useLocalDpi xmlns:a14="http://schemas.microsoft.com/office/drawing/2010/main"/>
              </a:ext>
            </a:extLst>
          </a:blip>
          <a:srcRect/>
          <a:stretch/>
        </p:blipFill>
        <p:spPr bwMode="auto">
          <a:xfrm>
            <a:off x="2807020" y="4487109"/>
            <a:ext cx="1934528" cy="668897"/>
          </a:xfrm>
          <a:prstGeom prst="rect">
            <a:avLst/>
          </a:prstGeom>
          <a:noFill/>
          <a:extLst>
            <a:ext uri="{909E8E84-426E-40DD-AFC4-6F175D3DCCD1}">
              <a14:hiddenFill xmlns:a14="http://schemas.microsoft.com/office/drawing/2010/main">
                <a:solidFill>
                  <a:srgbClr val="FFFFFF"/>
                </a:solidFill>
              </a14:hiddenFill>
            </a:ext>
          </a:extLst>
        </p:spPr>
      </p:pic>
      <p:pic>
        <p:nvPicPr>
          <p:cNvPr id="1076" name="Picture 52" descr="Nike Vector Logo - Download Free SVG Icon | Worldvectorlogo">
            <a:extLst>
              <a:ext uri="{FF2B5EF4-FFF2-40B4-BE49-F238E27FC236}">
                <a16:creationId xmlns:a16="http://schemas.microsoft.com/office/drawing/2014/main" id="{9B5AAA50-DEE6-3B44-A448-268E349F41E2}"/>
              </a:ext>
            </a:extLst>
          </p:cNvPr>
          <p:cNvPicPr>
            <a:picLocks noChangeAspect="1" noChangeArrowheads="1"/>
          </p:cNvPicPr>
          <p:nvPr/>
        </p:nvPicPr>
        <p:blipFill rotWithShape="1">
          <a:blip r:embed="rId22" cstate="email">
            <a:extLst>
              <a:ext uri="{28A0092B-C50C-407E-A947-70E740481C1C}">
                <a14:useLocalDpi xmlns:a14="http://schemas.microsoft.com/office/drawing/2010/main"/>
              </a:ext>
            </a:extLst>
          </a:blip>
          <a:srcRect t="15069" b="22701"/>
          <a:stretch/>
        </p:blipFill>
        <p:spPr bwMode="auto">
          <a:xfrm>
            <a:off x="4596312" y="5245954"/>
            <a:ext cx="1390762" cy="865469"/>
          </a:xfrm>
          <a:prstGeom prst="rect">
            <a:avLst/>
          </a:prstGeom>
          <a:noFill/>
          <a:extLst>
            <a:ext uri="{909E8E84-426E-40DD-AFC4-6F175D3DCCD1}">
              <a14:hiddenFill xmlns:a14="http://schemas.microsoft.com/office/drawing/2010/main">
                <a:solidFill>
                  <a:srgbClr val="FFFFFF"/>
                </a:solidFill>
              </a14:hiddenFill>
            </a:ext>
          </a:extLst>
        </p:spPr>
      </p:pic>
      <p:pic>
        <p:nvPicPr>
          <p:cNvPr id="1078" name="Picture 54" descr="HydroTech Solutions LLC | LinkedIn">
            <a:extLst>
              <a:ext uri="{FF2B5EF4-FFF2-40B4-BE49-F238E27FC236}">
                <a16:creationId xmlns:a16="http://schemas.microsoft.com/office/drawing/2014/main" id="{10A427C0-38C0-4F41-AE47-9B642A6D9CC3}"/>
              </a:ext>
            </a:extLst>
          </p:cNvPr>
          <p:cNvPicPr>
            <a:picLocks noChangeAspect="1" noChangeArrowheads="1"/>
          </p:cNvPicPr>
          <p:nvPr/>
        </p:nvPicPr>
        <p:blipFill rotWithShape="1">
          <a:blip r:embed="rId23" cstate="email">
            <a:extLst>
              <a:ext uri="{28A0092B-C50C-407E-A947-70E740481C1C}">
                <a14:useLocalDpi xmlns:a14="http://schemas.microsoft.com/office/drawing/2010/main"/>
              </a:ext>
            </a:extLst>
          </a:blip>
          <a:srcRect t="37738" b="33715"/>
          <a:stretch/>
        </p:blipFill>
        <p:spPr bwMode="auto">
          <a:xfrm>
            <a:off x="1400089" y="5357565"/>
            <a:ext cx="2540000" cy="725096"/>
          </a:xfrm>
          <a:prstGeom prst="rect">
            <a:avLst/>
          </a:prstGeom>
          <a:noFill/>
          <a:extLst>
            <a:ext uri="{909E8E84-426E-40DD-AFC4-6F175D3DCCD1}">
              <a14:hiddenFill xmlns:a14="http://schemas.microsoft.com/office/drawing/2010/main">
                <a:solidFill>
                  <a:srgbClr val="FFFFFF"/>
                </a:solidFill>
              </a14:hiddenFill>
            </a:ext>
          </a:extLst>
        </p:spPr>
      </p:pic>
      <p:pic>
        <p:nvPicPr>
          <p:cNvPr id="1080" name="Picture 56" descr="HNI Corporation - Wikipedia">
            <a:extLst>
              <a:ext uri="{FF2B5EF4-FFF2-40B4-BE49-F238E27FC236}">
                <a16:creationId xmlns:a16="http://schemas.microsoft.com/office/drawing/2014/main" id="{E534B139-2D5B-2E40-872E-7D68A087E995}"/>
              </a:ext>
            </a:extLst>
          </p:cNvPr>
          <p:cNvPicPr>
            <a:picLocks noChangeAspect="1" noChangeArrowheads="1"/>
          </p:cNvPicPr>
          <p:nvPr/>
        </p:nvPicPr>
        <p:blipFill>
          <a:blip r:embed="rId24" cstate="email">
            <a:extLst>
              <a:ext uri="{28A0092B-C50C-407E-A947-70E740481C1C}">
                <a14:useLocalDpi xmlns:a14="http://schemas.microsoft.com/office/drawing/2010/main"/>
              </a:ext>
            </a:extLst>
          </a:blip>
          <a:srcRect/>
          <a:stretch>
            <a:fillRect/>
          </a:stretch>
        </p:blipFill>
        <p:spPr bwMode="auto">
          <a:xfrm>
            <a:off x="808777" y="2590938"/>
            <a:ext cx="1033098" cy="1033098"/>
          </a:xfrm>
          <a:prstGeom prst="rect">
            <a:avLst/>
          </a:prstGeom>
          <a:noFill/>
          <a:extLst>
            <a:ext uri="{909E8E84-426E-40DD-AFC4-6F175D3DCCD1}">
              <a14:hiddenFill xmlns:a14="http://schemas.microsoft.com/office/drawing/2010/main">
                <a:solidFill>
                  <a:srgbClr val="FFFFFF"/>
                </a:solidFill>
              </a14:hiddenFill>
            </a:ext>
          </a:extLst>
        </p:spPr>
      </p:pic>
      <p:pic>
        <p:nvPicPr>
          <p:cNvPr id="1082" name="Picture 58" descr="Leaders in Activity Based Working | Veldhoen + Company">
            <a:extLst>
              <a:ext uri="{FF2B5EF4-FFF2-40B4-BE49-F238E27FC236}">
                <a16:creationId xmlns:a16="http://schemas.microsoft.com/office/drawing/2014/main" id="{78CFC41A-6281-024C-B1A6-F0888EC30A67}"/>
              </a:ext>
            </a:extLst>
          </p:cNvPr>
          <p:cNvPicPr>
            <a:picLocks noChangeAspect="1" noChangeArrowheads="1"/>
          </p:cNvPicPr>
          <p:nvPr/>
        </p:nvPicPr>
        <p:blipFill>
          <a:blip r:embed="rId25" cstate="email">
            <a:extLst>
              <a:ext uri="{28A0092B-C50C-407E-A947-70E740481C1C}">
                <a14:useLocalDpi xmlns:a14="http://schemas.microsoft.com/office/drawing/2010/main"/>
              </a:ext>
            </a:extLst>
          </a:blip>
          <a:srcRect/>
          <a:stretch>
            <a:fillRect/>
          </a:stretch>
        </p:blipFill>
        <p:spPr bwMode="auto">
          <a:xfrm>
            <a:off x="5083978" y="1301720"/>
            <a:ext cx="1092449" cy="1092449"/>
          </a:xfrm>
          <a:prstGeom prst="rect">
            <a:avLst/>
          </a:prstGeom>
          <a:noFill/>
          <a:extLst>
            <a:ext uri="{909E8E84-426E-40DD-AFC4-6F175D3DCCD1}">
              <a14:hiddenFill xmlns:a14="http://schemas.microsoft.com/office/drawing/2010/main">
                <a:solidFill>
                  <a:srgbClr val="FFFFFF"/>
                </a:solidFill>
              </a14:hiddenFill>
            </a:ext>
          </a:extLst>
        </p:spPr>
      </p:pic>
      <p:pic>
        <p:nvPicPr>
          <p:cNvPr id="1084" name="Picture 60" descr="rev NREL Logo square - EYE Applied Optix">
            <a:extLst>
              <a:ext uri="{FF2B5EF4-FFF2-40B4-BE49-F238E27FC236}">
                <a16:creationId xmlns:a16="http://schemas.microsoft.com/office/drawing/2014/main" id="{68CEF539-E138-7A48-817B-C3A9C125177C}"/>
              </a:ext>
            </a:extLst>
          </p:cNvPr>
          <p:cNvPicPr>
            <a:picLocks noChangeAspect="1" noChangeArrowheads="1"/>
          </p:cNvPicPr>
          <p:nvPr/>
        </p:nvPicPr>
        <p:blipFill rotWithShape="1">
          <a:blip r:embed="rId26" cstate="email">
            <a:extLst>
              <a:ext uri="{28A0092B-C50C-407E-A947-70E740481C1C}">
                <a14:useLocalDpi xmlns:a14="http://schemas.microsoft.com/office/drawing/2010/main"/>
              </a:ext>
            </a:extLst>
          </a:blip>
          <a:srcRect/>
          <a:stretch/>
        </p:blipFill>
        <p:spPr bwMode="auto">
          <a:xfrm>
            <a:off x="5267598" y="2608331"/>
            <a:ext cx="1624619" cy="644323"/>
          </a:xfrm>
          <a:prstGeom prst="rect">
            <a:avLst/>
          </a:prstGeom>
          <a:noFill/>
          <a:extLst>
            <a:ext uri="{909E8E84-426E-40DD-AFC4-6F175D3DCCD1}">
              <a14:hiddenFill xmlns:a14="http://schemas.microsoft.com/office/drawing/2010/main">
                <a:solidFill>
                  <a:srgbClr val="FFFFFF"/>
                </a:solidFill>
              </a14:hiddenFill>
            </a:ext>
          </a:extLst>
        </p:spPr>
      </p:pic>
      <p:pic>
        <p:nvPicPr>
          <p:cNvPr id="1086" name="Picture 62" descr="U.S. General Services Administration | 2030 Districts Project Portal">
            <a:extLst>
              <a:ext uri="{FF2B5EF4-FFF2-40B4-BE49-F238E27FC236}">
                <a16:creationId xmlns:a16="http://schemas.microsoft.com/office/drawing/2014/main" id="{845960FA-BE3D-524C-AC1A-215881589E4B}"/>
              </a:ext>
            </a:extLst>
          </p:cNvPr>
          <p:cNvPicPr>
            <a:picLocks noChangeAspect="1" noChangeArrowheads="1"/>
          </p:cNvPicPr>
          <p:nvPr/>
        </p:nvPicPr>
        <p:blipFill>
          <a:blip r:embed="rId27" cstate="email">
            <a:extLst>
              <a:ext uri="{28A0092B-C50C-407E-A947-70E740481C1C}">
                <a14:useLocalDpi xmlns:a14="http://schemas.microsoft.com/office/drawing/2010/main"/>
              </a:ext>
            </a:extLst>
          </a:blip>
          <a:srcRect/>
          <a:stretch>
            <a:fillRect/>
          </a:stretch>
        </p:blipFill>
        <p:spPr bwMode="auto">
          <a:xfrm>
            <a:off x="7584935" y="3201340"/>
            <a:ext cx="1146729" cy="979932"/>
          </a:xfrm>
          <a:prstGeom prst="rect">
            <a:avLst/>
          </a:prstGeom>
          <a:noFill/>
          <a:extLst>
            <a:ext uri="{909E8E84-426E-40DD-AFC4-6F175D3DCCD1}">
              <a14:hiddenFill xmlns:a14="http://schemas.microsoft.com/office/drawing/2010/main">
                <a:solidFill>
                  <a:srgbClr val="FFFFFF"/>
                </a:solidFill>
              </a14:hiddenFill>
            </a:ext>
          </a:extLst>
        </p:spPr>
      </p:pic>
      <p:pic>
        <p:nvPicPr>
          <p:cNvPr id="1088" name="Picture 64" descr="Newmark Grubb Knight Frank Recognized by IAOP® as &quot;Super Star&quot; for ...">
            <a:extLst>
              <a:ext uri="{FF2B5EF4-FFF2-40B4-BE49-F238E27FC236}">
                <a16:creationId xmlns:a16="http://schemas.microsoft.com/office/drawing/2014/main" id="{1B26BB1D-99D1-5946-BFC0-D58E2C7458CE}"/>
              </a:ext>
            </a:extLst>
          </p:cNvPr>
          <p:cNvPicPr>
            <a:picLocks noChangeAspect="1" noChangeArrowheads="1"/>
          </p:cNvPicPr>
          <p:nvPr/>
        </p:nvPicPr>
        <p:blipFill>
          <a:blip r:embed="rId28" cstate="email">
            <a:extLst>
              <a:ext uri="{28A0092B-C50C-407E-A947-70E740481C1C}">
                <a14:useLocalDpi xmlns:a14="http://schemas.microsoft.com/office/drawing/2010/main"/>
              </a:ext>
            </a:extLst>
          </a:blip>
          <a:srcRect/>
          <a:stretch>
            <a:fillRect/>
          </a:stretch>
        </p:blipFill>
        <p:spPr bwMode="auto">
          <a:xfrm>
            <a:off x="8387717" y="3370375"/>
            <a:ext cx="2408087" cy="5004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48335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1DCEFECB-5FA3-5849-BDDE-E888503492A9}"/>
              </a:ext>
            </a:extLst>
          </p:cNvPr>
          <p:cNvPicPr>
            <a:picLocks noChangeAspect="1"/>
          </p:cNvPicPr>
          <p:nvPr/>
        </p:nvPicPr>
        <p:blipFill rotWithShape="1">
          <a:blip r:embed="rId2" cstate="email">
            <a:alphaModFix amt="50000"/>
            <a:extLst>
              <a:ext uri="{28A0092B-C50C-407E-A947-70E740481C1C}">
                <a14:useLocalDpi xmlns:a14="http://schemas.microsoft.com/office/drawing/2010/main"/>
              </a:ext>
            </a:extLst>
          </a:blip>
          <a:srcRect/>
          <a:stretch/>
        </p:blipFill>
        <p:spPr>
          <a:xfrm>
            <a:off x="20" y="1"/>
            <a:ext cx="12191980" cy="6857999"/>
          </a:xfrm>
          <a:prstGeom prst="rect">
            <a:avLst/>
          </a:prstGeom>
        </p:spPr>
      </p:pic>
      <p:sp>
        <p:nvSpPr>
          <p:cNvPr id="6" name="Title 5">
            <a:extLst>
              <a:ext uri="{FF2B5EF4-FFF2-40B4-BE49-F238E27FC236}">
                <a16:creationId xmlns:a16="http://schemas.microsoft.com/office/drawing/2014/main" id="{8451C158-0EB7-D045-96DD-649F01D93212}"/>
              </a:ext>
            </a:extLst>
          </p:cNvPr>
          <p:cNvSpPr>
            <a:spLocks noGrp="1"/>
          </p:cNvSpPr>
          <p:nvPr>
            <p:ph type="ctrTitle"/>
          </p:nvPr>
        </p:nvSpPr>
        <p:spPr>
          <a:xfrm>
            <a:off x="1524000" y="1122362"/>
            <a:ext cx="9144000" cy="2900518"/>
          </a:xfrm>
        </p:spPr>
        <p:txBody>
          <a:bodyPr>
            <a:normAutofit/>
          </a:bodyPr>
          <a:lstStyle/>
          <a:p>
            <a:r>
              <a:rPr lang="da-DK">
                <a:solidFill>
                  <a:srgbClr val="FFFFFF"/>
                </a:solidFill>
              </a:rPr>
              <a:t>THEMATIC SECTIONS &amp;</a:t>
            </a:r>
            <a:br>
              <a:rPr lang="da-DK">
                <a:solidFill>
                  <a:srgbClr val="FFFFFF"/>
                </a:solidFill>
              </a:rPr>
            </a:br>
            <a:r>
              <a:rPr lang="da-DK">
                <a:solidFill>
                  <a:srgbClr val="FFFFFF"/>
                </a:solidFill>
              </a:rPr>
              <a:t>KEY FINDINGS</a:t>
            </a:r>
          </a:p>
        </p:txBody>
      </p:sp>
      <p:sp>
        <p:nvSpPr>
          <p:cNvPr id="7" name="Subtitle 6">
            <a:extLst>
              <a:ext uri="{FF2B5EF4-FFF2-40B4-BE49-F238E27FC236}">
                <a16:creationId xmlns:a16="http://schemas.microsoft.com/office/drawing/2014/main" id="{C857883B-75E9-284A-A2C8-2EB084E1A4E5}"/>
              </a:ext>
            </a:extLst>
          </p:cNvPr>
          <p:cNvSpPr>
            <a:spLocks noGrp="1"/>
          </p:cNvSpPr>
          <p:nvPr>
            <p:ph type="subTitle" idx="1"/>
          </p:nvPr>
        </p:nvSpPr>
        <p:spPr>
          <a:xfrm>
            <a:off x="1524000" y="4159404"/>
            <a:ext cx="9144000" cy="1098395"/>
          </a:xfrm>
        </p:spPr>
        <p:txBody>
          <a:bodyPr>
            <a:normAutofit/>
          </a:bodyPr>
          <a:lstStyle/>
          <a:p>
            <a:endParaRPr lang="da-DK">
              <a:solidFill>
                <a:srgbClr val="FFFFFF"/>
              </a:solidFill>
            </a:endParaRPr>
          </a:p>
        </p:txBody>
      </p:sp>
      <p:sp>
        <p:nvSpPr>
          <p:cNvPr id="5" name="Slide Number Placeholder 4">
            <a:extLst>
              <a:ext uri="{FF2B5EF4-FFF2-40B4-BE49-F238E27FC236}">
                <a16:creationId xmlns:a16="http://schemas.microsoft.com/office/drawing/2014/main" id="{329403D1-E7B4-6744-BCF1-F019D10E44B9}"/>
              </a:ext>
            </a:extLst>
          </p:cNvPr>
          <p:cNvSpPr>
            <a:spLocks noGrp="1"/>
          </p:cNvSpPr>
          <p:nvPr>
            <p:ph type="sldNum" sz="quarter" idx="12"/>
          </p:nvPr>
        </p:nvSpPr>
        <p:spPr>
          <a:xfrm>
            <a:off x="8610600" y="6356350"/>
            <a:ext cx="2743200" cy="365125"/>
          </a:xfrm>
        </p:spPr>
        <p:txBody>
          <a:bodyP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A8050745-D873-D947-9203-FD1A681633F9}" type="slidenum">
              <a:rPr kumimoji="0" lang="da-DK" sz="1200" b="0" i="0" u="none" strike="noStrike" kern="1200" cap="none" spc="0" normalizeH="0" baseline="0" noProof="0">
                <a:ln>
                  <a:noFill/>
                </a:ln>
                <a:solidFill>
                  <a:srgbClr val="FFFFFF"/>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19</a:t>
            </a:fld>
            <a:endParaRPr kumimoji="0" lang="da-DK" sz="12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25573357"/>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rot="5400000">
            <a:off x="-1008579" y="1049711"/>
            <a:ext cx="2648125" cy="190337"/>
            <a:chOff x="-854287" y="113927"/>
            <a:chExt cx="2112679" cy="82527"/>
          </a:xfrm>
        </p:grpSpPr>
        <p:sp>
          <p:nvSpPr>
            <p:cNvPr id="2" name="Freeform 2"/>
            <p:cNvSpPr/>
            <p:nvPr/>
          </p:nvSpPr>
          <p:spPr>
            <a:xfrm>
              <a:off x="-854287" y="113927"/>
              <a:ext cx="2112679" cy="82527"/>
            </a:xfrm>
            <a:custGeom>
              <a:avLst/>
              <a:gdLst/>
              <a:ahLst/>
              <a:cxnLst/>
              <a:rect l="0" t="0" r="0" b="0"/>
              <a:pathLst>
                <a:path w="304809" h="12201">
                  <a:moveTo>
                    <a:pt x="2076" y="12201"/>
                  </a:moveTo>
                  <a:cubicBezTo>
                    <a:pt x="1581" y="12201"/>
                    <a:pt x="1076" y="12020"/>
                    <a:pt x="676" y="11658"/>
                  </a:cubicBezTo>
                  <a:cubicBezTo>
                    <a:pt x="-172" y="10887"/>
                    <a:pt x="-229" y="9572"/>
                    <a:pt x="543" y="8734"/>
                  </a:cubicBezTo>
                  <a:lnTo>
                    <a:pt x="7915" y="676"/>
                  </a:lnTo>
                  <a:cubicBezTo>
                    <a:pt x="8687" y="-172"/>
                    <a:pt x="10001" y="-229"/>
                    <a:pt x="10839" y="543"/>
                  </a:cubicBezTo>
                  <a:cubicBezTo>
                    <a:pt x="11687" y="1314"/>
                    <a:pt x="11744" y="2629"/>
                    <a:pt x="10973" y="3467"/>
                  </a:cubicBezTo>
                  <a:lnTo>
                    <a:pt x="3610" y="11525"/>
                  </a:lnTo>
                  <a:cubicBezTo>
                    <a:pt x="3200" y="11973"/>
                    <a:pt x="2638" y="12201"/>
                    <a:pt x="2076" y="12201"/>
                  </a:cubicBezTo>
                  <a:close/>
                  <a:moveTo>
                    <a:pt x="15344" y="11525"/>
                  </a:moveTo>
                  <a:lnTo>
                    <a:pt x="22717" y="3467"/>
                  </a:lnTo>
                  <a:cubicBezTo>
                    <a:pt x="23488" y="2619"/>
                    <a:pt x="23431" y="1314"/>
                    <a:pt x="22583" y="543"/>
                  </a:cubicBezTo>
                  <a:cubicBezTo>
                    <a:pt x="21736" y="-229"/>
                    <a:pt x="20431" y="-172"/>
                    <a:pt x="19659" y="676"/>
                  </a:cubicBezTo>
                  <a:lnTo>
                    <a:pt x="12287" y="8734"/>
                  </a:lnTo>
                  <a:cubicBezTo>
                    <a:pt x="11515" y="9582"/>
                    <a:pt x="11573" y="10887"/>
                    <a:pt x="12420" y="11658"/>
                  </a:cubicBezTo>
                  <a:cubicBezTo>
                    <a:pt x="12820" y="12020"/>
                    <a:pt x="13316" y="12201"/>
                    <a:pt x="13820" y="12201"/>
                  </a:cubicBezTo>
                  <a:cubicBezTo>
                    <a:pt x="14373" y="12201"/>
                    <a:pt x="14935" y="11973"/>
                    <a:pt x="15344" y="11525"/>
                  </a:cubicBezTo>
                  <a:close/>
                  <a:moveTo>
                    <a:pt x="27070" y="11525"/>
                  </a:moveTo>
                  <a:lnTo>
                    <a:pt x="34442" y="3467"/>
                  </a:lnTo>
                  <a:cubicBezTo>
                    <a:pt x="35214" y="2619"/>
                    <a:pt x="35156" y="1314"/>
                    <a:pt x="34309" y="543"/>
                  </a:cubicBezTo>
                  <a:cubicBezTo>
                    <a:pt x="33461" y="-229"/>
                    <a:pt x="32156" y="-172"/>
                    <a:pt x="31385" y="676"/>
                  </a:cubicBezTo>
                  <a:lnTo>
                    <a:pt x="24012" y="8725"/>
                  </a:lnTo>
                  <a:cubicBezTo>
                    <a:pt x="23241" y="9572"/>
                    <a:pt x="23298" y="10877"/>
                    <a:pt x="24146" y="11649"/>
                  </a:cubicBezTo>
                  <a:cubicBezTo>
                    <a:pt x="24546" y="12011"/>
                    <a:pt x="25041" y="12192"/>
                    <a:pt x="25546" y="12192"/>
                  </a:cubicBezTo>
                  <a:cubicBezTo>
                    <a:pt x="26108" y="12201"/>
                    <a:pt x="26660" y="11973"/>
                    <a:pt x="27070" y="11525"/>
                  </a:cubicBezTo>
                  <a:close/>
                  <a:moveTo>
                    <a:pt x="38805" y="11525"/>
                  </a:moveTo>
                  <a:lnTo>
                    <a:pt x="46177" y="3467"/>
                  </a:lnTo>
                  <a:cubicBezTo>
                    <a:pt x="46948" y="2619"/>
                    <a:pt x="46891" y="1314"/>
                    <a:pt x="46044" y="543"/>
                  </a:cubicBezTo>
                  <a:cubicBezTo>
                    <a:pt x="45196" y="-229"/>
                    <a:pt x="43891" y="-172"/>
                    <a:pt x="43119" y="676"/>
                  </a:cubicBezTo>
                  <a:lnTo>
                    <a:pt x="35747" y="8734"/>
                  </a:lnTo>
                  <a:cubicBezTo>
                    <a:pt x="34976" y="9582"/>
                    <a:pt x="35033" y="10887"/>
                    <a:pt x="35880" y="11658"/>
                  </a:cubicBezTo>
                  <a:cubicBezTo>
                    <a:pt x="36280" y="12020"/>
                    <a:pt x="36776" y="12201"/>
                    <a:pt x="37281" y="12201"/>
                  </a:cubicBezTo>
                  <a:cubicBezTo>
                    <a:pt x="37833" y="12201"/>
                    <a:pt x="38395" y="11973"/>
                    <a:pt x="38805" y="11525"/>
                  </a:cubicBezTo>
                  <a:close/>
                  <a:moveTo>
                    <a:pt x="50539" y="11525"/>
                  </a:moveTo>
                  <a:lnTo>
                    <a:pt x="57912" y="3467"/>
                  </a:lnTo>
                  <a:cubicBezTo>
                    <a:pt x="58683" y="2619"/>
                    <a:pt x="58626" y="1314"/>
                    <a:pt x="57778" y="543"/>
                  </a:cubicBezTo>
                  <a:cubicBezTo>
                    <a:pt x="56931" y="-229"/>
                    <a:pt x="55626" y="-172"/>
                    <a:pt x="54854" y="676"/>
                  </a:cubicBezTo>
                  <a:lnTo>
                    <a:pt x="47482" y="8734"/>
                  </a:lnTo>
                  <a:cubicBezTo>
                    <a:pt x="46710" y="9582"/>
                    <a:pt x="46767" y="10887"/>
                    <a:pt x="47615" y="11658"/>
                  </a:cubicBezTo>
                  <a:cubicBezTo>
                    <a:pt x="48015" y="12020"/>
                    <a:pt x="48511" y="12201"/>
                    <a:pt x="49015" y="12201"/>
                  </a:cubicBezTo>
                  <a:cubicBezTo>
                    <a:pt x="49568" y="12201"/>
                    <a:pt x="50130" y="11973"/>
                    <a:pt x="50539" y="11525"/>
                  </a:cubicBezTo>
                  <a:close/>
                  <a:moveTo>
                    <a:pt x="62265" y="11525"/>
                  </a:moveTo>
                  <a:lnTo>
                    <a:pt x="69637" y="3467"/>
                  </a:lnTo>
                  <a:cubicBezTo>
                    <a:pt x="70409" y="2619"/>
                    <a:pt x="70351" y="1314"/>
                    <a:pt x="69504" y="543"/>
                  </a:cubicBezTo>
                  <a:cubicBezTo>
                    <a:pt x="68656" y="-229"/>
                    <a:pt x="67351" y="-172"/>
                    <a:pt x="66579" y="676"/>
                  </a:cubicBezTo>
                  <a:lnTo>
                    <a:pt x="59207" y="8734"/>
                  </a:lnTo>
                  <a:cubicBezTo>
                    <a:pt x="58436" y="9582"/>
                    <a:pt x="58493" y="10887"/>
                    <a:pt x="59340" y="11658"/>
                  </a:cubicBezTo>
                  <a:cubicBezTo>
                    <a:pt x="59741" y="12020"/>
                    <a:pt x="60236" y="12201"/>
                    <a:pt x="60741" y="12201"/>
                  </a:cubicBezTo>
                  <a:cubicBezTo>
                    <a:pt x="61303" y="12201"/>
                    <a:pt x="61855" y="11973"/>
                    <a:pt x="62265" y="11525"/>
                  </a:cubicBezTo>
                  <a:close/>
                  <a:moveTo>
                    <a:pt x="73999" y="11525"/>
                  </a:moveTo>
                  <a:lnTo>
                    <a:pt x="81372" y="3467"/>
                  </a:lnTo>
                  <a:cubicBezTo>
                    <a:pt x="82143" y="2619"/>
                    <a:pt x="82086" y="1314"/>
                    <a:pt x="81238" y="543"/>
                  </a:cubicBezTo>
                  <a:cubicBezTo>
                    <a:pt x="80391" y="-229"/>
                    <a:pt x="79086" y="-172"/>
                    <a:pt x="78314" y="676"/>
                  </a:cubicBezTo>
                  <a:lnTo>
                    <a:pt x="70942" y="8734"/>
                  </a:lnTo>
                  <a:cubicBezTo>
                    <a:pt x="70170" y="9582"/>
                    <a:pt x="70228" y="10887"/>
                    <a:pt x="71075" y="11658"/>
                  </a:cubicBezTo>
                  <a:cubicBezTo>
                    <a:pt x="71475" y="12020"/>
                    <a:pt x="71971" y="12201"/>
                    <a:pt x="72475" y="12201"/>
                  </a:cubicBezTo>
                  <a:cubicBezTo>
                    <a:pt x="73028" y="12201"/>
                    <a:pt x="73590" y="11973"/>
                    <a:pt x="73999" y="11525"/>
                  </a:cubicBezTo>
                  <a:close/>
                  <a:moveTo>
                    <a:pt x="85734" y="11525"/>
                  </a:moveTo>
                  <a:lnTo>
                    <a:pt x="93107" y="3467"/>
                  </a:lnTo>
                  <a:cubicBezTo>
                    <a:pt x="93878" y="2619"/>
                    <a:pt x="93821" y="1314"/>
                    <a:pt x="92973" y="543"/>
                  </a:cubicBezTo>
                  <a:cubicBezTo>
                    <a:pt x="92126" y="-229"/>
                    <a:pt x="90821" y="-172"/>
                    <a:pt x="90049" y="676"/>
                  </a:cubicBezTo>
                  <a:lnTo>
                    <a:pt x="82677" y="8734"/>
                  </a:lnTo>
                  <a:cubicBezTo>
                    <a:pt x="81905" y="9582"/>
                    <a:pt x="81962" y="10887"/>
                    <a:pt x="82810" y="11658"/>
                  </a:cubicBezTo>
                  <a:cubicBezTo>
                    <a:pt x="83210" y="12020"/>
                    <a:pt x="83705" y="12201"/>
                    <a:pt x="84210" y="12201"/>
                  </a:cubicBezTo>
                  <a:cubicBezTo>
                    <a:pt x="84763" y="12201"/>
                    <a:pt x="85325" y="11973"/>
                    <a:pt x="85734" y="11525"/>
                  </a:cubicBezTo>
                  <a:close/>
                  <a:moveTo>
                    <a:pt x="97460" y="11525"/>
                  </a:moveTo>
                  <a:lnTo>
                    <a:pt x="104832" y="3467"/>
                  </a:lnTo>
                  <a:cubicBezTo>
                    <a:pt x="105603" y="2619"/>
                    <a:pt x="105546" y="1314"/>
                    <a:pt x="104699" y="543"/>
                  </a:cubicBezTo>
                  <a:cubicBezTo>
                    <a:pt x="103851" y="-229"/>
                    <a:pt x="102546" y="-172"/>
                    <a:pt x="101774" y="676"/>
                  </a:cubicBezTo>
                  <a:lnTo>
                    <a:pt x="94402" y="8725"/>
                  </a:lnTo>
                  <a:cubicBezTo>
                    <a:pt x="93630" y="9572"/>
                    <a:pt x="93688" y="10877"/>
                    <a:pt x="94535" y="11649"/>
                  </a:cubicBezTo>
                  <a:cubicBezTo>
                    <a:pt x="94935" y="12011"/>
                    <a:pt x="95431" y="12192"/>
                    <a:pt x="95936" y="12192"/>
                  </a:cubicBezTo>
                  <a:cubicBezTo>
                    <a:pt x="96497" y="12201"/>
                    <a:pt x="97050" y="11973"/>
                    <a:pt x="97460" y="11525"/>
                  </a:cubicBezTo>
                  <a:close/>
                  <a:moveTo>
                    <a:pt x="109194" y="11525"/>
                  </a:moveTo>
                  <a:lnTo>
                    <a:pt x="116567" y="3467"/>
                  </a:lnTo>
                  <a:cubicBezTo>
                    <a:pt x="117338" y="2619"/>
                    <a:pt x="117281" y="1314"/>
                    <a:pt x="116433" y="543"/>
                  </a:cubicBezTo>
                  <a:cubicBezTo>
                    <a:pt x="115586" y="-229"/>
                    <a:pt x="114281" y="-172"/>
                    <a:pt x="113509" y="676"/>
                  </a:cubicBezTo>
                  <a:lnTo>
                    <a:pt x="106137" y="8734"/>
                  </a:lnTo>
                  <a:cubicBezTo>
                    <a:pt x="105365" y="9582"/>
                    <a:pt x="105422" y="10887"/>
                    <a:pt x="106270" y="11658"/>
                  </a:cubicBezTo>
                  <a:cubicBezTo>
                    <a:pt x="106670" y="12020"/>
                    <a:pt x="107165" y="12201"/>
                    <a:pt x="107670" y="12201"/>
                  </a:cubicBezTo>
                  <a:cubicBezTo>
                    <a:pt x="108223" y="12201"/>
                    <a:pt x="108785" y="11973"/>
                    <a:pt x="109194" y="11525"/>
                  </a:cubicBezTo>
                  <a:close/>
                  <a:moveTo>
                    <a:pt x="120920" y="11525"/>
                  </a:moveTo>
                  <a:lnTo>
                    <a:pt x="128292" y="3467"/>
                  </a:lnTo>
                  <a:cubicBezTo>
                    <a:pt x="129063" y="2619"/>
                    <a:pt x="129006" y="1314"/>
                    <a:pt x="128159" y="543"/>
                  </a:cubicBezTo>
                  <a:cubicBezTo>
                    <a:pt x="127311" y="-229"/>
                    <a:pt x="126006" y="-172"/>
                    <a:pt x="125234" y="676"/>
                  </a:cubicBezTo>
                  <a:lnTo>
                    <a:pt x="117862" y="8734"/>
                  </a:lnTo>
                  <a:cubicBezTo>
                    <a:pt x="117091" y="9582"/>
                    <a:pt x="117148" y="10887"/>
                    <a:pt x="117995" y="11658"/>
                  </a:cubicBezTo>
                  <a:cubicBezTo>
                    <a:pt x="118395" y="12020"/>
                    <a:pt x="118891" y="12201"/>
                    <a:pt x="119396" y="12201"/>
                  </a:cubicBezTo>
                  <a:cubicBezTo>
                    <a:pt x="119958" y="12201"/>
                    <a:pt x="120520" y="11973"/>
                    <a:pt x="120920" y="11525"/>
                  </a:cubicBezTo>
                  <a:close/>
                  <a:moveTo>
                    <a:pt x="132654" y="11525"/>
                  </a:moveTo>
                  <a:lnTo>
                    <a:pt x="140027" y="3467"/>
                  </a:lnTo>
                  <a:cubicBezTo>
                    <a:pt x="140798" y="2619"/>
                    <a:pt x="140741" y="1314"/>
                    <a:pt x="139893" y="543"/>
                  </a:cubicBezTo>
                  <a:cubicBezTo>
                    <a:pt x="139046" y="-229"/>
                    <a:pt x="137741" y="-172"/>
                    <a:pt x="136969" y="676"/>
                  </a:cubicBezTo>
                  <a:lnTo>
                    <a:pt x="129597" y="8734"/>
                  </a:lnTo>
                  <a:cubicBezTo>
                    <a:pt x="128825" y="9582"/>
                    <a:pt x="128882" y="10887"/>
                    <a:pt x="129730" y="11658"/>
                  </a:cubicBezTo>
                  <a:cubicBezTo>
                    <a:pt x="130130" y="12020"/>
                    <a:pt x="130626" y="12201"/>
                    <a:pt x="131130" y="12201"/>
                  </a:cubicBezTo>
                  <a:cubicBezTo>
                    <a:pt x="131692" y="12201"/>
                    <a:pt x="132245" y="11973"/>
                    <a:pt x="132654" y="11525"/>
                  </a:cubicBezTo>
                  <a:close/>
                  <a:moveTo>
                    <a:pt x="144389" y="11525"/>
                  </a:moveTo>
                  <a:lnTo>
                    <a:pt x="151762" y="3467"/>
                  </a:lnTo>
                  <a:cubicBezTo>
                    <a:pt x="152533" y="2619"/>
                    <a:pt x="152476" y="1314"/>
                    <a:pt x="151628" y="543"/>
                  </a:cubicBezTo>
                  <a:cubicBezTo>
                    <a:pt x="150780" y="-229"/>
                    <a:pt x="149476" y="-172"/>
                    <a:pt x="148704" y="676"/>
                  </a:cubicBezTo>
                  <a:lnTo>
                    <a:pt x="141332" y="8734"/>
                  </a:lnTo>
                  <a:cubicBezTo>
                    <a:pt x="140560" y="9582"/>
                    <a:pt x="140617" y="10887"/>
                    <a:pt x="141465" y="11658"/>
                  </a:cubicBezTo>
                  <a:cubicBezTo>
                    <a:pt x="141865" y="12020"/>
                    <a:pt x="142360" y="12201"/>
                    <a:pt x="142865" y="12201"/>
                  </a:cubicBezTo>
                  <a:cubicBezTo>
                    <a:pt x="143418" y="12201"/>
                    <a:pt x="143980" y="11973"/>
                    <a:pt x="144389" y="11525"/>
                  </a:cubicBezTo>
                  <a:close/>
                  <a:moveTo>
                    <a:pt x="156114" y="11525"/>
                  </a:moveTo>
                  <a:lnTo>
                    <a:pt x="163487" y="3467"/>
                  </a:lnTo>
                  <a:cubicBezTo>
                    <a:pt x="164258" y="2619"/>
                    <a:pt x="164201" y="1314"/>
                    <a:pt x="163353" y="543"/>
                  </a:cubicBezTo>
                  <a:cubicBezTo>
                    <a:pt x="162506" y="-229"/>
                    <a:pt x="161201" y="-172"/>
                    <a:pt x="160429" y="676"/>
                  </a:cubicBezTo>
                  <a:lnTo>
                    <a:pt x="153057" y="8734"/>
                  </a:lnTo>
                  <a:cubicBezTo>
                    <a:pt x="152285" y="9582"/>
                    <a:pt x="152343" y="10887"/>
                    <a:pt x="153190" y="11658"/>
                  </a:cubicBezTo>
                  <a:cubicBezTo>
                    <a:pt x="153590" y="12020"/>
                    <a:pt x="154086" y="12201"/>
                    <a:pt x="154590" y="12201"/>
                  </a:cubicBezTo>
                  <a:cubicBezTo>
                    <a:pt x="155152" y="12201"/>
                    <a:pt x="155714" y="11973"/>
                    <a:pt x="156114" y="11525"/>
                  </a:cubicBezTo>
                  <a:close/>
                  <a:moveTo>
                    <a:pt x="167849" y="11525"/>
                  </a:moveTo>
                  <a:lnTo>
                    <a:pt x="175222" y="3467"/>
                  </a:lnTo>
                  <a:cubicBezTo>
                    <a:pt x="175993" y="2619"/>
                    <a:pt x="175936" y="1314"/>
                    <a:pt x="175088" y="543"/>
                  </a:cubicBezTo>
                  <a:cubicBezTo>
                    <a:pt x="174241" y="-229"/>
                    <a:pt x="172936" y="-172"/>
                    <a:pt x="172164" y="676"/>
                  </a:cubicBezTo>
                  <a:lnTo>
                    <a:pt x="164792" y="8725"/>
                  </a:lnTo>
                  <a:cubicBezTo>
                    <a:pt x="164020" y="9572"/>
                    <a:pt x="164077" y="10877"/>
                    <a:pt x="164925" y="11649"/>
                  </a:cubicBezTo>
                  <a:cubicBezTo>
                    <a:pt x="165325" y="12011"/>
                    <a:pt x="165820" y="12192"/>
                    <a:pt x="166325" y="12192"/>
                  </a:cubicBezTo>
                  <a:cubicBezTo>
                    <a:pt x="166878" y="12201"/>
                    <a:pt x="167440" y="11973"/>
                    <a:pt x="167849" y="11525"/>
                  </a:cubicBezTo>
                  <a:close/>
                  <a:moveTo>
                    <a:pt x="179584" y="11525"/>
                  </a:moveTo>
                  <a:lnTo>
                    <a:pt x="186956" y="3467"/>
                  </a:lnTo>
                  <a:cubicBezTo>
                    <a:pt x="187728" y="2619"/>
                    <a:pt x="187671" y="1314"/>
                    <a:pt x="186823" y="543"/>
                  </a:cubicBezTo>
                  <a:cubicBezTo>
                    <a:pt x="185975" y="-229"/>
                    <a:pt x="184670" y="-172"/>
                    <a:pt x="183899" y="676"/>
                  </a:cubicBezTo>
                  <a:lnTo>
                    <a:pt x="176527" y="8734"/>
                  </a:lnTo>
                  <a:cubicBezTo>
                    <a:pt x="175755" y="9582"/>
                    <a:pt x="175812" y="10887"/>
                    <a:pt x="176660" y="11658"/>
                  </a:cubicBezTo>
                  <a:cubicBezTo>
                    <a:pt x="177060" y="12020"/>
                    <a:pt x="177555" y="12201"/>
                    <a:pt x="178060" y="12201"/>
                  </a:cubicBezTo>
                  <a:cubicBezTo>
                    <a:pt x="178613" y="12201"/>
                    <a:pt x="179174" y="11973"/>
                    <a:pt x="179584" y="11525"/>
                  </a:cubicBezTo>
                  <a:close/>
                  <a:moveTo>
                    <a:pt x="191309" y="11525"/>
                  </a:moveTo>
                  <a:lnTo>
                    <a:pt x="198682" y="3467"/>
                  </a:lnTo>
                  <a:cubicBezTo>
                    <a:pt x="199453" y="2619"/>
                    <a:pt x="199396" y="1314"/>
                    <a:pt x="198548" y="543"/>
                  </a:cubicBezTo>
                  <a:cubicBezTo>
                    <a:pt x="197701" y="-229"/>
                    <a:pt x="196396" y="-172"/>
                    <a:pt x="195624" y="676"/>
                  </a:cubicBezTo>
                  <a:lnTo>
                    <a:pt x="188252" y="8734"/>
                  </a:lnTo>
                  <a:cubicBezTo>
                    <a:pt x="187480" y="9582"/>
                    <a:pt x="187537" y="10887"/>
                    <a:pt x="188385" y="11658"/>
                  </a:cubicBezTo>
                  <a:cubicBezTo>
                    <a:pt x="188785" y="12020"/>
                    <a:pt x="189281" y="12201"/>
                    <a:pt x="189785" y="12201"/>
                  </a:cubicBezTo>
                  <a:cubicBezTo>
                    <a:pt x="190347" y="12201"/>
                    <a:pt x="190900" y="11973"/>
                    <a:pt x="191309" y="11525"/>
                  </a:cubicBezTo>
                  <a:close/>
                  <a:moveTo>
                    <a:pt x="203044" y="11525"/>
                  </a:moveTo>
                  <a:lnTo>
                    <a:pt x="210416" y="3467"/>
                  </a:lnTo>
                  <a:cubicBezTo>
                    <a:pt x="211188" y="2619"/>
                    <a:pt x="211131" y="1314"/>
                    <a:pt x="210283" y="543"/>
                  </a:cubicBezTo>
                  <a:cubicBezTo>
                    <a:pt x="209435" y="-229"/>
                    <a:pt x="208130" y="-172"/>
                    <a:pt x="207359" y="676"/>
                  </a:cubicBezTo>
                  <a:lnTo>
                    <a:pt x="199987" y="8734"/>
                  </a:lnTo>
                  <a:cubicBezTo>
                    <a:pt x="199215" y="9582"/>
                    <a:pt x="199272" y="10887"/>
                    <a:pt x="200120" y="11658"/>
                  </a:cubicBezTo>
                  <a:cubicBezTo>
                    <a:pt x="200520" y="12020"/>
                    <a:pt x="201015" y="12201"/>
                    <a:pt x="201520" y="12201"/>
                  </a:cubicBezTo>
                  <a:cubicBezTo>
                    <a:pt x="202073" y="12201"/>
                    <a:pt x="202635" y="11973"/>
                    <a:pt x="203044" y="11525"/>
                  </a:cubicBezTo>
                  <a:close/>
                  <a:moveTo>
                    <a:pt x="214779" y="11525"/>
                  </a:moveTo>
                  <a:lnTo>
                    <a:pt x="222151" y="3467"/>
                  </a:lnTo>
                  <a:cubicBezTo>
                    <a:pt x="222923" y="2619"/>
                    <a:pt x="222866" y="1314"/>
                    <a:pt x="222018" y="543"/>
                  </a:cubicBezTo>
                  <a:cubicBezTo>
                    <a:pt x="221170" y="-229"/>
                    <a:pt x="219865" y="-172"/>
                    <a:pt x="219094" y="676"/>
                  </a:cubicBezTo>
                  <a:lnTo>
                    <a:pt x="211721" y="8734"/>
                  </a:lnTo>
                  <a:cubicBezTo>
                    <a:pt x="210950" y="9582"/>
                    <a:pt x="211007" y="10887"/>
                    <a:pt x="211855" y="11658"/>
                  </a:cubicBezTo>
                  <a:cubicBezTo>
                    <a:pt x="212255" y="12020"/>
                    <a:pt x="212750" y="12201"/>
                    <a:pt x="213255" y="12201"/>
                  </a:cubicBezTo>
                  <a:cubicBezTo>
                    <a:pt x="213807" y="12201"/>
                    <a:pt x="214369" y="11973"/>
                    <a:pt x="214779" y="11525"/>
                  </a:cubicBezTo>
                  <a:close/>
                  <a:moveTo>
                    <a:pt x="226504" y="11525"/>
                  </a:moveTo>
                  <a:lnTo>
                    <a:pt x="233877" y="3467"/>
                  </a:lnTo>
                  <a:cubicBezTo>
                    <a:pt x="234648" y="2619"/>
                    <a:pt x="234591" y="1314"/>
                    <a:pt x="233743" y="543"/>
                  </a:cubicBezTo>
                  <a:cubicBezTo>
                    <a:pt x="232895" y="-229"/>
                    <a:pt x="231591" y="-172"/>
                    <a:pt x="230819" y="676"/>
                  </a:cubicBezTo>
                  <a:lnTo>
                    <a:pt x="223447" y="8734"/>
                  </a:lnTo>
                  <a:cubicBezTo>
                    <a:pt x="222675" y="9582"/>
                    <a:pt x="222732" y="10887"/>
                    <a:pt x="223580" y="11658"/>
                  </a:cubicBezTo>
                  <a:cubicBezTo>
                    <a:pt x="223980" y="12020"/>
                    <a:pt x="224475" y="12201"/>
                    <a:pt x="224980" y="12201"/>
                  </a:cubicBezTo>
                  <a:cubicBezTo>
                    <a:pt x="225542" y="12201"/>
                    <a:pt x="226095" y="11973"/>
                    <a:pt x="226504" y="11525"/>
                  </a:cubicBezTo>
                  <a:close/>
                  <a:moveTo>
                    <a:pt x="238239" y="11525"/>
                  </a:moveTo>
                  <a:lnTo>
                    <a:pt x="245611" y="3467"/>
                  </a:lnTo>
                  <a:cubicBezTo>
                    <a:pt x="246383" y="2619"/>
                    <a:pt x="246326" y="1314"/>
                    <a:pt x="245478" y="543"/>
                  </a:cubicBezTo>
                  <a:cubicBezTo>
                    <a:pt x="244630" y="-229"/>
                    <a:pt x="243325" y="-172"/>
                    <a:pt x="242554" y="676"/>
                  </a:cubicBezTo>
                  <a:lnTo>
                    <a:pt x="235181" y="8734"/>
                  </a:lnTo>
                  <a:cubicBezTo>
                    <a:pt x="234410" y="9582"/>
                    <a:pt x="234467" y="10887"/>
                    <a:pt x="235315" y="11658"/>
                  </a:cubicBezTo>
                  <a:cubicBezTo>
                    <a:pt x="235715" y="12020"/>
                    <a:pt x="236210" y="12201"/>
                    <a:pt x="236715" y="12201"/>
                  </a:cubicBezTo>
                  <a:cubicBezTo>
                    <a:pt x="237267" y="12201"/>
                    <a:pt x="237829" y="11973"/>
                    <a:pt x="238239" y="11525"/>
                  </a:cubicBezTo>
                  <a:close/>
                  <a:moveTo>
                    <a:pt x="249974" y="11525"/>
                  </a:moveTo>
                  <a:lnTo>
                    <a:pt x="257346" y="3467"/>
                  </a:lnTo>
                  <a:cubicBezTo>
                    <a:pt x="258118" y="2619"/>
                    <a:pt x="258061" y="1314"/>
                    <a:pt x="257213" y="543"/>
                  </a:cubicBezTo>
                  <a:cubicBezTo>
                    <a:pt x="256365" y="-229"/>
                    <a:pt x="255060" y="-172"/>
                    <a:pt x="254289" y="676"/>
                  </a:cubicBezTo>
                  <a:lnTo>
                    <a:pt x="246916" y="8734"/>
                  </a:lnTo>
                  <a:cubicBezTo>
                    <a:pt x="246145" y="9582"/>
                    <a:pt x="246202" y="10887"/>
                    <a:pt x="247050" y="11658"/>
                  </a:cubicBezTo>
                  <a:cubicBezTo>
                    <a:pt x="247450" y="12020"/>
                    <a:pt x="247945" y="12201"/>
                    <a:pt x="248450" y="12201"/>
                  </a:cubicBezTo>
                  <a:cubicBezTo>
                    <a:pt x="249002" y="12201"/>
                    <a:pt x="249564" y="11973"/>
                    <a:pt x="249974" y="11525"/>
                  </a:cubicBezTo>
                  <a:close/>
                  <a:moveTo>
                    <a:pt x="261699" y="11525"/>
                  </a:moveTo>
                  <a:lnTo>
                    <a:pt x="269071" y="3467"/>
                  </a:lnTo>
                  <a:cubicBezTo>
                    <a:pt x="269843" y="2619"/>
                    <a:pt x="269786" y="1314"/>
                    <a:pt x="268938" y="543"/>
                  </a:cubicBezTo>
                  <a:cubicBezTo>
                    <a:pt x="268090" y="-229"/>
                    <a:pt x="266785" y="-172"/>
                    <a:pt x="266014" y="676"/>
                  </a:cubicBezTo>
                  <a:lnTo>
                    <a:pt x="258642" y="8734"/>
                  </a:lnTo>
                  <a:cubicBezTo>
                    <a:pt x="257870" y="9582"/>
                    <a:pt x="257927" y="10887"/>
                    <a:pt x="258775" y="11658"/>
                  </a:cubicBezTo>
                  <a:cubicBezTo>
                    <a:pt x="259175" y="12020"/>
                    <a:pt x="259670" y="12201"/>
                    <a:pt x="260175" y="12201"/>
                  </a:cubicBezTo>
                  <a:cubicBezTo>
                    <a:pt x="260737" y="12201"/>
                    <a:pt x="261290" y="11973"/>
                    <a:pt x="261699" y="11525"/>
                  </a:cubicBezTo>
                  <a:close/>
                  <a:moveTo>
                    <a:pt x="273434" y="11525"/>
                  </a:moveTo>
                  <a:lnTo>
                    <a:pt x="280806" y="3467"/>
                  </a:lnTo>
                  <a:cubicBezTo>
                    <a:pt x="281578" y="2619"/>
                    <a:pt x="281521" y="1314"/>
                    <a:pt x="280673" y="543"/>
                  </a:cubicBezTo>
                  <a:cubicBezTo>
                    <a:pt x="279825" y="-229"/>
                    <a:pt x="278520" y="-172"/>
                    <a:pt x="277749" y="676"/>
                  </a:cubicBezTo>
                  <a:lnTo>
                    <a:pt x="270376" y="8734"/>
                  </a:lnTo>
                  <a:cubicBezTo>
                    <a:pt x="269605" y="9582"/>
                    <a:pt x="269662" y="10887"/>
                    <a:pt x="270510" y="11658"/>
                  </a:cubicBezTo>
                  <a:cubicBezTo>
                    <a:pt x="270910" y="12020"/>
                    <a:pt x="271405" y="12201"/>
                    <a:pt x="271910" y="12201"/>
                  </a:cubicBezTo>
                  <a:cubicBezTo>
                    <a:pt x="272462" y="12201"/>
                    <a:pt x="273024" y="11973"/>
                    <a:pt x="273434" y="11525"/>
                  </a:cubicBezTo>
                  <a:close/>
                  <a:moveTo>
                    <a:pt x="285169" y="11525"/>
                  </a:moveTo>
                  <a:lnTo>
                    <a:pt x="292541" y="3467"/>
                  </a:lnTo>
                  <a:cubicBezTo>
                    <a:pt x="293313" y="2619"/>
                    <a:pt x="293255" y="1314"/>
                    <a:pt x="292408" y="543"/>
                  </a:cubicBezTo>
                  <a:cubicBezTo>
                    <a:pt x="291560" y="-229"/>
                    <a:pt x="290255" y="-172"/>
                    <a:pt x="289484" y="676"/>
                  </a:cubicBezTo>
                  <a:lnTo>
                    <a:pt x="282111" y="8734"/>
                  </a:lnTo>
                  <a:cubicBezTo>
                    <a:pt x="281340" y="9582"/>
                    <a:pt x="281397" y="10887"/>
                    <a:pt x="282245" y="11658"/>
                  </a:cubicBezTo>
                  <a:cubicBezTo>
                    <a:pt x="282645" y="12020"/>
                    <a:pt x="283140" y="12201"/>
                    <a:pt x="283645" y="12201"/>
                  </a:cubicBezTo>
                  <a:cubicBezTo>
                    <a:pt x="284197" y="12201"/>
                    <a:pt x="284759" y="11973"/>
                    <a:pt x="285169" y="11525"/>
                  </a:cubicBezTo>
                  <a:close/>
                  <a:moveTo>
                    <a:pt x="296894" y="11525"/>
                  </a:moveTo>
                  <a:lnTo>
                    <a:pt x="304266" y="3467"/>
                  </a:lnTo>
                  <a:cubicBezTo>
                    <a:pt x="305038" y="2619"/>
                    <a:pt x="304981" y="1314"/>
                    <a:pt x="304133" y="543"/>
                  </a:cubicBezTo>
                  <a:cubicBezTo>
                    <a:pt x="303285" y="-229"/>
                    <a:pt x="301980" y="-172"/>
                    <a:pt x="301209" y="676"/>
                  </a:cubicBezTo>
                  <a:lnTo>
                    <a:pt x="293836" y="8734"/>
                  </a:lnTo>
                  <a:cubicBezTo>
                    <a:pt x="293065" y="9582"/>
                    <a:pt x="293122" y="10887"/>
                    <a:pt x="293970" y="11658"/>
                  </a:cubicBezTo>
                  <a:cubicBezTo>
                    <a:pt x="294370" y="12020"/>
                    <a:pt x="294865" y="12201"/>
                    <a:pt x="295370" y="12201"/>
                  </a:cubicBezTo>
                  <a:cubicBezTo>
                    <a:pt x="295932" y="12201"/>
                    <a:pt x="296484" y="11973"/>
                    <a:pt x="296894" y="11525"/>
                  </a:cubicBezTo>
                  <a:close/>
                </a:path>
              </a:pathLst>
            </a:custGeom>
            <a:solidFill>
              <a:srgbClr val="F0484A">
                <a:alpha val="100000"/>
              </a:srgbClr>
            </a:solidFill>
          </p:spPr>
        </p:sp>
      </p:grpSp>
      <p:grpSp>
        <p:nvGrpSpPr>
          <p:cNvPr id="5" name="Group 5"/>
          <p:cNvGrpSpPr/>
          <p:nvPr/>
        </p:nvGrpSpPr>
        <p:grpSpPr>
          <a:xfrm rot="21600000">
            <a:off x="0" y="2773679"/>
            <a:ext cx="12232934" cy="4089028"/>
            <a:chOff x="-12725" y="3175923"/>
            <a:chExt cx="7645584" cy="2555642"/>
          </a:xfrm>
        </p:grpSpPr>
        <p:sp>
          <p:nvSpPr>
            <p:cNvPr id="4" name="Freeform 4"/>
            <p:cNvSpPr/>
            <p:nvPr/>
          </p:nvSpPr>
          <p:spPr>
            <a:xfrm>
              <a:off x="-12725" y="3175923"/>
              <a:ext cx="7645584" cy="2555642"/>
            </a:xfrm>
            <a:custGeom>
              <a:avLst/>
              <a:gdLst/>
              <a:ahLst/>
              <a:cxnLst/>
              <a:rect l="0" t="0" r="0" b="0"/>
              <a:pathLst>
                <a:path w="304800" h="304800">
                  <a:moveTo>
                    <a:pt x="0" y="0"/>
                  </a:moveTo>
                  <a:lnTo>
                    <a:pt x="0" y="304800"/>
                  </a:lnTo>
                  <a:lnTo>
                    <a:pt x="304800" y="304800"/>
                  </a:lnTo>
                  <a:lnTo>
                    <a:pt x="304800" y="0"/>
                  </a:lnTo>
                  <a:lnTo>
                    <a:pt x="0" y="0"/>
                  </a:lnTo>
                  <a:close/>
                </a:path>
              </a:pathLst>
            </a:custGeom>
            <a:blipFill>
              <a:blip r:embed="rId3" cstate="email">
                <a:alphaModFix/>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a:ext>
                </a:extLst>
              </a:blip>
              <a:stretch>
                <a:fillRect/>
              </a:stretch>
            </a:blipFill>
          </p:spPr>
        </p:sp>
      </p:grpSp>
      <p:sp>
        <p:nvSpPr>
          <p:cNvPr id="6" name="TextBox 6"/>
          <p:cNvSpPr txBox="1"/>
          <p:nvPr/>
        </p:nvSpPr>
        <p:spPr>
          <a:xfrm rot="21600000">
            <a:off x="625592" y="585534"/>
            <a:ext cx="7946482" cy="824816"/>
          </a:xfrm>
          <a:prstGeom prst="rect">
            <a:avLst/>
          </a:prstGeom>
        </p:spPr>
        <p:txBody>
          <a:bodyPr lIns="0" tIns="63360" rIns="0" bIns="0" rtlCol="0" anchor="t"/>
          <a:lstStyle/>
          <a:p>
            <a:pPr defTabSz="548640">
              <a:lnSpc>
                <a:spcPts val="4885"/>
              </a:lnSpc>
            </a:pPr>
            <a:r>
              <a:rPr lang="en-US" sz="4000" spc="120" dirty="0">
                <a:solidFill>
                  <a:srgbClr val="545454"/>
                </a:solidFill>
                <a:latin typeface="Roboto Medium" panose="02000000000000000000" pitchFamily="2" charset="0"/>
                <a:ea typeface="Roboto Medium" panose="02000000000000000000" pitchFamily="2" charset="0"/>
              </a:rPr>
              <a:t>Coronavirus Resource Center</a:t>
            </a:r>
          </a:p>
        </p:txBody>
      </p:sp>
      <p:sp>
        <p:nvSpPr>
          <p:cNvPr id="7" name="TextBox 7"/>
          <p:cNvSpPr txBox="1"/>
          <p:nvPr/>
        </p:nvSpPr>
        <p:spPr>
          <a:xfrm rot="21600000">
            <a:off x="665216" y="1265842"/>
            <a:ext cx="9881208" cy="640080"/>
          </a:xfrm>
          <a:prstGeom prst="rect">
            <a:avLst/>
          </a:prstGeom>
        </p:spPr>
        <p:txBody>
          <a:bodyPr lIns="0" tIns="57600" rIns="0" bIns="0" rtlCol="0" anchor="t"/>
          <a:lstStyle/>
          <a:p>
            <a:pPr defTabSz="548640">
              <a:lnSpc>
                <a:spcPts val="5040"/>
              </a:lnSpc>
            </a:pPr>
            <a:r>
              <a:rPr lang="en-US" sz="3600" dirty="0">
                <a:solidFill>
                  <a:srgbClr val="F0484A">
                    <a:alpha val="100000"/>
                  </a:srgbClr>
                </a:solidFill>
                <a:latin typeface="Open Sans" panose="020B0606030504020204" pitchFamily="34" charset="0"/>
                <a:ea typeface="Open Sans" panose="020B0606030504020204" pitchFamily="34" charset="0"/>
                <a:cs typeface="Open Sans" panose="020B0606030504020204" pitchFamily="34" charset="0"/>
              </a:rPr>
              <a:t>ifma.org/coronavirus</a:t>
            </a:r>
          </a:p>
        </p:txBody>
      </p:sp>
      <p:grpSp>
        <p:nvGrpSpPr>
          <p:cNvPr id="9" name="Group 9"/>
          <p:cNvGrpSpPr/>
          <p:nvPr/>
        </p:nvGrpSpPr>
        <p:grpSpPr>
          <a:xfrm rot="21600000">
            <a:off x="8708480" y="5249534"/>
            <a:ext cx="3596640" cy="1645920"/>
            <a:chOff x="5391150" y="4705350"/>
            <a:chExt cx="2247900" cy="1028700"/>
          </a:xfrm>
        </p:grpSpPr>
        <p:sp>
          <p:nvSpPr>
            <p:cNvPr id="8" name="Freeform 8"/>
            <p:cNvSpPr/>
            <p:nvPr/>
          </p:nvSpPr>
          <p:spPr>
            <a:xfrm>
              <a:off x="5391150" y="4705350"/>
              <a:ext cx="2247900" cy="1028700"/>
            </a:xfrm>
            <a:custGeom>
              <a:avLst/>
              <a:gdLst/>
              <a:ahLst/>
              <a:cxnLst/>
              <a:rect l="0" t="0" r="0" b="0"/>
              <a:pathLst>
                <a:path w="304800" h="304800">
                  <a:moveTo>
                    <a:pt x="0" y="0"/>
                  </a:moveTo>
                  <a:lnTo>
                    <a:pt x="0" y="304800"/>
                  </a:lnTo>
                  <a:lnTo>
                    <a:pt x="304800" y="304800"/>
                  </a:lnTo>
                  <a:lnTo>
                    <a:pt x="304800" y="0"/>
                  </a:lnTo>
                  <a:lnTo>
                    <a:pt x="0" y="0"/>
                  </a:lnTo>
                  <a:close/>
                </a:path>
              </a:pathLst>
            </a:custGeom>
            <a:solidFill>
              <a:srgbClr val="0D3345">
                <a:alpha val="100000"/>
              </a:srgbClr>
            </a:solidFill>
          </p:spPr>
        </p:sp>
      </p:grpSp>
      <p:grpSp>
        <p:nvGrpSpPr>
          <p:cNvPr id="11" name="Group 11"/>
          <p:cNvGrpSpPr/>
          <p:nvPr/>
        </p:nvGrpSpPr>
        <p:grpSpPr>
          <a:xfrm rot="21599300">
            <a:off x="8816657" y="6245149"/>
            <a:ext cx="3380286" cy="132043"/>
            <a:chOff x="5154947" y="4825981"/>
            <a:chExt cx="2112679" cy="82527"/>
          </a:xfrm>
        </p:grpSpPr>
        <p:sp>
          <p:nvSpPr>
            <p:cNvPr id="10" name="Freeform 10"/>
            <p:cNvSpPr/>
            <p:nvPr/>
          </p:nvSpPr>
          <p:spPr>
            <a:xfrm>
              <a:off x="5154947" y="4825981"/>
              <a:ext cx="2112679" cy="82527"/>
            </a:xfrm>
            <a:custGeom>
              <a:avLst/>
              <a:gdLst/>
              <a:ahLst/>
              <a:cxnLst/>
              <a:rect l="0" t="0" r="0" b="0"/>
              <a:pathLst>
                <a:path w="304809" h="12201">
                  <a:moveTo>
                    <a:pt x="2076" y="12201"/>
                  </a:moveTo>
                  <a:cubicBezTo>
                    <a:pt x="1581" y="12201"/>
                    <a:pt x="1076" y="12020"/>
                    <a:pt x="676" y="11658"/>
                  </a:cubicBezTo>
                  <a:cubicBezTo>
                    <a:pt x="-172" y="10887"/>
                    <a:pt x="-229" y="9572"/>
                    <a:pt x="543" y="8734"/>
                  </a:cubicBezTo>
                  <a:lnTo>
                    <a:pt x="7915" y="676"/>
                  </a:lnTo>
                  <a:cubicBezTo>
                    <a:pt x="8687" y="-172"/>
                    <a:pt x="10001" y="-229"/>
                    <a:pt x="10839" y="543"/>
                  </a:cubicBezTo>
                  <a:cubicBezTo>
                    <a:pt x="11687" y="1314"/>
                    <a:pt x="11744" y="2629"/>
                    <a:pt x="10973" y="3467"/>
                  </a:cubicBezTo>
                  <a:lnTo>
                    <a:pt x="3610" y="11525"/>
                  </a:lnTo>
                  <a:cubicBezTo>
                    <a:pt x="3200" y="11973"/>
                    <a:pt x="2638" y="12201"/>
                    <a:pt x="2076" y="12201"/>
                  </a:cubicBezTo>
                  <a:close/>
                  <a:moveTo>
                    <a:pt x="15344" y="11525"/>
                  </a:moveTo>
                  <a:lnTo>
                    <a:pt x="22717" y="3467"/>
                  </a:lnTo>
                  <a:cubicBezTo>
                    <a:pt x="23488" y="2619"/>
                    <a:pt x="23431" y="1314"/>
                    <a:pt x="22583" y="543"/>
                  </a:cubicBezTo>
                  <a:cubicBezTo>
                    <a:pt x="21736" y="-229"/>
                    <a:pt x="20431" y="-172"/>
                    <a:pt x="19659" y="676"/>
                  </a:cubicBezTo>
                  <a:lnTo>
                    <a:pt x="12287" y="8734"/>
                  </a:lnTo>
                  <a:cubicBezTo>
                    <a:pt x="11515" y="9582"/>
                    <a:pt x="11573" y="10887"/>
                    <a:pt x="12420" y="11658"/>
                  </a:cubicBezTo>
                  <a:cubicBezTo>
                    <a:pt x="12820" y="12020"/>
                    <a:pt x="13316" y="12201"/>
                    <a:pt x="13820" y="12201"/>
                  </a:cubicBezTo>
                  <a:cubicBezTo>
                    <a:pt x="14373" y="12201"/>
                    <a:pt x="14935" y="11973"/>
                    <a:pt x="15344" y="11525"/>
                  </a:cubicBezTo>
                  <a:close/>
                  <a:moveTo>
                    <a:pt x="27070" y="11525"/>
                  </a:moveTo>
                  <a:lnTo>
                    <a:pt x="34442" y="3467"/>
                  </a:lnTo>
                  <a:cubicBezTo>
                    <a:pt x="35214" y="2619"/>
                    <a:pt x="35156" y="1314"/>
                    <a:pt x="34309" y="543"/>
                  </a:cubicBezTo>
                  <a:cubicBezTo>
                    <a:pt x="33461" y="-229"/>
                    <a:pt x="32156" y="-172"/>
                    <a:pt x="31385" y="676"/>
                  </a:cubicBezTo>
                  <a:lnTo>
                    <a:pt x="24012" y="8725"/>
                  </a:lnTo>
                  <a:cubicBezTo>
                    <a:pt x="23241" y="9572"/>
                    <a:pt x="23298" y="10877"/>
                    <a:pt x="24146" y="11649"/>
                  </a:cubicBezTo>
                  <a:cubicBezTo>
                    <a:pt x="24546" y="12011"/>
                    <a:pt x="25041" y="12192"/>
                    <a:pt x="25546" y="12192"/>
                  </a:cubicBezTo>
                  <a:cubicBezTo>
                    <a:pt x="26108" y="12201"/>
                    <a:pt x="26660" y="11973"/>
                    <a:pt x="27070" y="11525"/>
                  </a:cubicBezTo>
                  <a:close/>
                  <a:moveTo>
                    <a:pt x="38805" y="11525"/>
                  </a:moveTo>
                  <a:lnTo>
                    <a:pt x="46177" y="3467"/>
                  </a:lnTo>
                  <a:cubicBezTo>
                    <a:pt x="46948" y="2619"/>
                    <a:pt x="46891" y="1314"/>
                    <a:pt x="46044" y="543"/>
                  </a:cubicBezTo>
                  <a:cubicBezTo>
                    <a:pt x="45196" y="-229"/>
                    <a:pt x="43891" y="-172"/>
                    <a:pt x="43119" y="676"/>
                  </a:cubicBezTo>
                  <a:lnTo>
                    <a:pt x="35747" y="8734"/>
                  </a:lnTo>
                  <a:cubicBezTo>
                    <a:pt x="34976" y="9582"/>
                    <a:pt x="35033" y="10887"/>
                    <a:pt x="35880" y="11658"/>
                  </a:cubicBezTo>
                  <a:cubicBezTo>
                    <a:pt x="36280" y="12020"/>
                    <a:pt x="36776" y="12201"/>
                    <a:pt x="37281" y="12201"/>
                  </a:cubicBezTo>
                  <a:cubicBezTo>
                    <a:pt x="37833" y="12201"/>
                    <a:pt x="38395" y="11973"/>
                    <a:pt x="38805" y="11525"/>
                  </a:cubicBezTo>
                  <a:close/>
                  <a:moveTo>
                    <a:pt x="50539" y="11525"/>
                  </a:moveTo>
                  <a:lnTo>
                    <a:pt x="57912" y="3467"/>
                  </a:lnTo>
                  <a:cubicBezTo>
                    <a:pt x="58683" y="2619"/>
                    <a:pt x="58626" y="1314"/>
                    <a:pt x="57778" y="543"/>
                  </a:cubicBezTo>
                  <a:cubicBezTo>
                    <a:pt x="56931" y="-229"/>
                    <a:pt x="55626" y="-172"/>
                    <a:pt x="54854" y="676"/>
                  </a:cubicBezTo>
                  <a:lnTo>
                    <a:pt x="47482" y="8734"/>
                  </a:lnTo>
                  <a:cubicBezTo>
                    <a:pt x="46710" y="9582"/>
                    <a:pt x="46767" y="10887"/>
                    <a:pt x="47615" y="11658"/>
                  </a:cubicBezTo>
                  <a:cubicBezTo>
                    <a:pt x="48015" y="12020"/>
                    <a:pt x="48511" y="12201"/>
                    <a:pt x="49015" y="12201"/>
                  </a:cubicBezTo>
                  <a:cubicBezTo>
                    <a:pt x="49568" y="12201"/>
                    <a:pt x="50130" y="11973"/>
                    <a:pt x="50539" y="11525"/>
                  </a:cubicBezTo>
                  <a:close/>
                  <a:moveTo>
                    <a:pt x="62265" y="11525"/>
                  </a:moveTo>
                  <a:lnTo>
                    <a:pt x="69637" y="3467"/>
                  </a:lnTo>
                  <a:cubicBezTo>
                    <a:pt x="70409" y="2619"/>
                    <a:pt x="70351" y="1314"/>
                    <a:pt x="69504" y="543"/>
                  </a:cubicBezTo>
                  <a:cubicBezTo>
                    <a:pt x="68656" y="-229"/>
                    <a:pt x="67351" y="-172"/>
                    <a:pt x="66579" y="676"/>
                  </a:cubicBezTo>
                  <a:lnTo>
                    <a:pt x="59207" y="8734"/>
                  </a:lnTo>
                  <a:cubicBezTo>
                    <a:pt x="58436" y="9582"/>
                    <a:pt x="58493" y="10887"/>
                    <a:pt x="59340" y="11658"/>
                  </a:cubicBezTo>
                  <a:cubicBezTo>
                    <a:pt x="59741" y="12020"/>
                    <a:pt x="60236" y="12201"/>
                    <a:pt x="60741" y="12201"/>
                  </a:cubicBezTo>
                  <a:cubicBezTo>
                    <a:pt x="61303" y="12201"/>
                    <a:pt x="61855" y="11973"/>
                    <a:pt x="62265" y="11525"/>
                  </a:cubicBezTo>
                  <a:close/>
                  <a:moveTo>
                    <a:pt x="73999" y="11525"/>
                  </a:moveTo>
                  <a:lnTo>
                    <a:pt x="81372" y="3467"/>
                  </a:lnTo>
                  <a:cubicBezTo>
                    <a:pt x="82143" y="2619"/>
                    <a:pt x="82086" y="1314"/>
                    <a:pt x="81238" y="543"/>
                  </a:cubicBezTo>
                  <a:cubicBezTo>
                    <a:pt x="80391" y="-229"/>
                    <a:pt x="79086" y="-172"/>
                    <a:pt x="78314" y="676"/>
                  </a:cubicBezTo>
                  <a:lnTo>
                    <a:pt x="70942" y="8734"/>
                  </a:lnTo>
                  <a:cubicBezTo>
                    <a:pt x="70170" y="9582"/>
                    <a:pt x="70228" y="10887"/>
                    <a:pt x="71075" y="11658"/>
                  </a:cubicBezTo>
                  <a:cubicBezTo>
                    <a:pt x="71475" y="12020"/>
                    <a:pt x="71971" y="12201"/>
                    <a:pt x="72475" y="12201"/>
                  </a:cubicBezTo>
                  <a:cubicBezTo>
                    <a:pt x="73028" y="12201"/>
                    <a:pt x="73590" y="11973"/>
                    <a:pt x="73999" y="11525"/>
                  </a:cubicBezTo>
                  <a:close/>
                  <a:moveTo>
                    <a:pt x="85734" y="11525"/>
                  </a:moveTo>
                  <a:lnTo>
                    <a:pt x="93107" y="3467"/>
                  </a:lnTo>
                  <a:cubicBezTo>
                    <a:pt x="93878" y="2619"/>
                    <a:pt x="93821" y="1314"/>
                    <a:pt x="92973" y="543"/>
                  </a:cubicBezTo>
                  <a:cubicBezTo>
                    <a:pt x="92126" y="-229"/>
                    <a:pt x="90821" y="-172"/>
                    <a:pt x="90049" y="676"/>
                  </a:cubicBezTo>
                  <a:lnTo>
                    <a:pt x="82677" y="8734"/>
                  </a:lnTo>
                  <a:cubicBezTo>
                    <a:pt x="81905" y="9582"/>
                    <a:pt x="81962" y="10887"/>
                    <a:pt x="82810" y="11658"/>
                  </a:cubicBezTo>
                  <a:cubicBezTo>
                    <a:pt x="83210" y="12020"/>
                    <a:pt x="83705" y="12201"/>
                    <a:pt x="84210" y="12201"/>
                  </a:cubicBezTo>
                  <a:cubicBezTo>
                    <a:pt x="84763" y="12201"/>
                    <a:pt x="85325" y="11973"/>
                    <a:pt x="85734" y="11525"/>
                  </a:cubicBezTo>
                  <a:close/>
                  <a:moveTo>
                    <a:pt x="97460" y="11525"/>
                  </a:moveTo>
                  <a:lnTo>
                    <a:pt x="104832" y="3467"/>
                  </a:lnTo>
                  <a:cubicBezTo>
                    <a:pt x="105603" y="2619"/>
                    <a:pt x="105546" y="1314"/>
                    <a:pt x="104699" y="543"/>
                  </a:cubicBezTo>
                  <a:cubicBezTo>
                    <a:pt x="103851" y="-229"/>
                    <a:pt x="102546" y="-172"/>
                    <a:pt x="101774" y="676"/>
                  </a:cubicBezTo>
                  <a:lnTo>
                    <a:pt x="94402" y="8725"/>
                  </a:lnTo>
                  <a:cubicBezTo>
                    <a:pt x="93630" y="9572"/>
                    <a:pt x="93688" y="10877"/>
                    <a:pt x="94535" y="11649"/>
                  </a:cubicBezTo>
                  <a:cubicBezTo>
                    <a:pt x="94935" y="12011"/>
                    <a:pt x="95431" y="12192"/>
                    <a:pt x="95936" y="12192"/>
                  </a:cubicBezTo>
                  <a:cubicBezTo>
                    <a:pt x="96497" y="12201"/>
                    <a:pt x="97050" y="11973"/>
                    <a:pt x="97460" y="11525"/>
                  </a:cubicBezTo>
                  <a:close/>
                  <a:moveTo>
                    <a:pt x="109194" y="11525"/>
                  </a:moveTo>
                  <a:lnTo>
                    <a:pt x="116567" y="3467"/>
                  </a:lnTo>
                  <a:cubicBezTo>
                    <a:pt x="117338" y="2619"/>
                    <a:pt x="117281" y="1314"/>
                    <a:pt x="116433" y="543"/>
                  </a:cubicBezTo>
                  <a:cubicBezTo>
                    <a:pt x="115586" y="-229"/>
                    <a:pt x="114281" y="-172"/>
                    <a:pt x="113509" y="676"/>
                  </a:cubicBezTo>
                  <a:lnTo>
                    <a:pt x="106137" y="8734"/>
                  </a:lnTo>
                  <a:cubicBezTo>
                    <a:pt x="105365" y="9582"/>
                    <a:pt x="105422" y="10887"/>
                    <a:pt x="106270" y="11658"/>
                  </a:cubicBezTo>
                  <a:cubicBezTo>
                    <a:pt x="106670" y="12020"/>
                    <a:pt x="107165" y="12201"/>
                    <a:pt x="107670" y="12201"/>
                  </a:cubicBezTo>
                  <a:cubicBezTo>
                    <a:pt x="108223" y="12201"/>
                    <a:pt x="108785" y="11973"/>
                    <a:pt x="109194" y="11525"/>
                  </a:cubicBezTo>
                  <a:close/>
                  <a:moveTo>
                    <a:pt x="120920" y="11525"/>
                  </a:moveTo>
                  <a:lnTo>
                    <a:pt x="128292" y="3467"/>
                  </a:lnTo>
                  <a:cubicBezTo>
                    <a:pt x="129063" y="2619"/>
                    <a:pt x="129006" y="1314"/>
                    <a:pt x="128159" y="543"/>
                  </a:cubicBezTo>
                  <a:cubicBezTo>
                    <a:pt x="127311" y="-229"/>
                    <a:pt x="126006" y="-172"/>
                    <a:pt x="125234" y="676"/>
                  </a:cubicBezTo>
                  <a:lnTo>
                    <a:pt x="117862" y="8734"/>
                  </a:lnTo>
                  <a:cubicBezTo>
                    <a:pt x="117091" y="9582"/>
                    <a:pt x="117148" y="10887"/>
                    <a:pt x="117995" y="11658"/>
                  </a:cubicBezTo>
                  <a:cubicBezTo>
                    <a:pt x="118395" y="12020"/>
                    <a:pt x="118891" y="12201"/>
                    <a:pt x="119396" y="12201"/>
                  </a:cubicBezTo>
                  <a:cubicBezTo>
                    <a:pt x="119958" y="12201"/>
                    <a:pt x="120520" y="11973"/>
                    <a:pt x="120920" y="11525"/>
                  </a:cubicBezTo>
                  <a:close/>
                  <a:moveTo>
                    <a:pt x="132654" y="11525"/>
                  </a:moveTo>
                  <a:lnTo>
                    <a:pt x="140027" y="3467"/>
                  </a:lnTo>
                  <a:cubicBezTo>
                    <a:pt x="140798" y="2619"/>
                    <a:pt x="140741" y="1314"/>
                    <a:pt x="139893" y="543"/>
                  </a:cubicBezTo>
                  <a:cubicBezTo>
                    <a:pt x="139046" y="-229"/>
                    <a:pt x="137741" y="-172"/>
                    <a:pt x="136969" y="676"/>
                  </a:cubicBezTo>
                  <a:lnTo>
                    <a:pt x="129597" y="8734"/>
                  </a:lnTo>
                  <a:cubicBezTo>
                    <a:pt x="128825" y="9582"/>
                    <a:pt x="128882" y="10887"/>
                    <a:pt x="129730" y="11658"/>
                  </a:cubicBezTo>
                  <a:cubicBezTo>
                    <a:pt x="130130" y="12020"/>
                    <a:pt x="130626" y="12201"/>
                    <a:pt x="131130" y="12201"/>
                  </a:cubicBezTo>
                  <a:cubicBezTo>
                    <a:pt x="131692" y="12201"/>
                    <a:pt x="132245" y="11973"/>
                    <a:pt x="132654" y="11525"/>
                  </a:cubicBezTo>
                  <a:close/>
                  <a:moveTo>
                    <a:pt x="144389" y="11525"/>
                  </a:moveTo>
                  <a:lnTo>
                    <a:pt x="151762" y="3467"/>
                  </a:lnTo>
                  <a:cubicBezTo>
                    <a:pt x="152533" y="2619"/>
                    <a:pt x="152476" y="1314"/>
                    <a:pt x="151628" y="543"/>
                  </a:cubicBezTo>
                  <a:cubicBezTo>
                    <a:pt x="150780" y="-229"/>
                    <a:pt x="149476" y="-172"/>
                    <a:pt x="148704" y="676"/>
                  </a:cubicBezTo>
                  <a:lnTo>
                    <a:pt x="141332" y="8734"/>
                  </a:lnTo>
                  <a:cubicBezTo>
                    <a:pt x="140560" y="9582"/>
                    <a:pt x="140617" y="10887"/>
                    <a:pt x="141465" y="11658"/>
                  </a:cubicBezTo>
                  <a:cubicBezTo>
                    <a:pt x="141865" y="12020"/>
                    <a:pt x="142360" y="12201"/>
                    <a:pt x="142865" y="12201"/>
                  </a:cubicBezTo>
                  <a:cubicBezTo>
                    <a:pt x="143418" y="12201"/>
                    <a:pt x="143980" y="11973"/>
                    <a:pt x="144389" y="11525"/>
                  </a:cubicBezTo>
                  <a:close/>
                  <a:moveTo>
                    <a:pt x="156114" y="11525"/>
                  </a:moveTo>
                  <a:lnTo>
                    <a:pt x="163487" y="3467"/>
                  </a:lnTo>
                  <a:cubicBezTo>
                    <a:pt x="164258" y="2619"/>
                    <a:pt x="164201" y="1314"/>
                    <a:pt x="163353" y="543"/>
                  </a:cubicBezTo>
                  <a:cubicBezTo>
                    <a:pt x="162506" y="-229"/>
                    <a:pt x="161201" y="-172"/>
                    <a:pt x="160429" y="676"/>
                  </a:cubicBezTo>
                  <a:lnTo>
                    <a:pt x="153057" y="8734"/>
                  </a:lnTo>
                  <a:cubicBezTo>
                    <a:pt x="152285" y="9582"/>
                    <a:pt x="152343" y="10887"/>
                    <a:pt x="153190" y="11658"/>
                  </a:cubicBezTo>
                  <a:cubicBezTo>
                    <a:pt x="153590" y="12020"/>
                    <a:pt x="154086" y="12201"/>
                    <a:pt x="154590" y="12201"/>
                  </a:cubicBezTo>
                  <a:cubicBezTo>
                    <a:pt x="155152" y="12201"/>
                    <a:pt x="155714" y="11973"/>
                    <a:pt x="156114" y="11525"/>
                  </a:cubicBezTo>
                  <a:close/>
                  <a:moveTo>
                    <a:pt x="167849" y="11525"/>
                  </a:moveTo>
                  <a:lnTo>
                    <a:pt x="175222" y="3467"/>
                  </a:lnTo>
                  <a:cubicBezTo>
                    <a:pt x="175993" y="2619"/>
                    <a:pt x="175936" y="1314"/>
                    <a:pt x="175088" y="543"/>
                  </a:cubicBezTo>
                  <a:cubicBezTo>
                    <a:pt x="174241" y="-229"/>
                    <a:pt x="172936" y="-172"/>
                    <a:pt x="172164" y="676"/>
                  </a:cubicBezTo>
                  <a:lnTo>
                    <a:pt x="164792" y="8725"/>
                  </a:lnTo>
                  <a:cubicBezTo>
                    <a:pt x="164020" y="9572"/>
                    <a:pt x="164077" y="10877"/>
                    <a:pt x="164925" y="11649"/>
                  </a:cubicBezTo>
                  <a:cubicBezTo>
                    <a:pt x="165325" y="12011"/>
                    <a:pt x="165820" y="12192"/>
                    <a:pt x="166325" y="12192"/>
                  </a:cubicBezTo>
                  <a:cubicBezTo>
                    <a:pt x="166878" y="12201"/>
                    <a:pt x="167440" y="11973"/>
                    <a:pt x="167849" y="11525"/>
                  </a:cubicBezTo>
                  <a:close/>
                  <a:moveTo>
                    <a:pt x="179584" y="11525"/>
                  </a:moveTo>
                  <a:lnTo>
                    <a:pt x="186956" y="3467"/>
                  </a:lnTo>
                  <a:cubicBezTo>
                    <a:pt x="187728" y="2619"/>
                    <a:pt x="187671" y="1314"/>
                    <a:pt x="186823" y="543"/>
                  </a:cubicBezTo>
                  <a:cubicBezTo>
                    <a:pt x="185975" y="-229"/>
                    <a:pt x="184670" y="-172"/>
                    <a:pt x="183899" y="676"/>
                  </a:cubicBezTo>
                  <a:lnTo>
                    <a:pt x="176527" y="8734"/>
                  </a:lnTo>
                  <a:cubicBezTo>
                    <a:pt x="175755" y="9582"/>
                    <a:pt x="175812" y="10887"/>
                    <a:pt x="176660" y="11658"/>
                  </a:cubicBezTo>
                  <a:cubicBezTo>
                    <a:pt x="177060" y="12020"/>
                    <a:pt x="177555" y="12201"/>
                    <a:pt x="178060" y="12201"/>
                  </a:cubicBezTo>
                  <a:cubicBezTo>
                    <a:pt x="178613" y="12201"/>
                    <a:pt x="179174" y="11973"/>
                    <a:pt x="179584" y="11525"/>
                  </a:cubicBezTo>
                  <a:close/>
                  <a:moveTo>
                    <a:pt x="191309" y="11525"/>
                  </a:moveTo>
                  <a:lnTo>
                    <a:pt x="198682" y="3467"/>
                  </a:lnTo>
                  <a:cubicBezTo>
                    <a:pt x="199453" y="2619"/>
                    <a:pt x="199396" y="1314"/>
                    <a:pt x="198548" y="543"/>
                  </a:cubicBezTo>
                  <a:cubicBezTo>
                    <a:pt x="197701" y="-229"/>
                    <a:pt x="196396" y="-172"/>
                    <a:pt x="195624" y="676"/>
                  </a:cubicBezTo>
                  <a:lnTo>
                    <a:pt x="188252" y="8734"/>
                  </a:lnTo>
                  <a:cubicBezTo>
                    <a:pt x="187480" y="9582"/>
                    <a:pt x="187537" y="10887"/>
                    <a:pt x="188385" y="11658"/>
                  </a:cubicBezTo>
                  <a:cubicBezTo>
                    <a:pt x="188785" y="12020"/>
                    <a:pt x="189281" y="12201"/>
                    <a:pt x="189785" y="12201"/>
                  </a:cubicBezTo>
                  <a:cubicBezTo>
                    <a:pt x="190347" y="12201"/>
                    <a:pt x="190900" y="11973"/>
                    <a:pt x="191309" y="11525"/>
                  </a:cubicBezTo>
                  <a:close/>
                  <a:moveTo>
                    <a:pt x="203044" y="11525"/>
                  </a:moveTo>
                  <a:lnTo>
                    <a:pt x="210416" y="3467"/>
                  </a:lnTo>
                  <a:cubicBezTo>
                    <a:pt x="211188" y="2619"/>
                    <a:pt x="211131" y="1314"/>
                    <a:pt x="210283" y="543"/>
                  </a:cubicBezTo>
                  <a:cubicBezTo>
                    <a:pt x="209435" y="-229"/>
                    <a:pt x="208130" y="-172"/>
                    <a:pt x="207359" y="676"/>
                  </a:cubicBezTo>
                  <a:lnTo>
                    <a:pt x="199987" y="8734"/>
                  </a:lnTo>
                  <a:cubicBezTo>
                    <a:pt x="199215" y="9582"/>
                    <a:pt x="199272" y="10887"/>
                    <a:pt x="200120" y="11658"/>
                  </a:cubicBezTo>
                  <a:cubicBezTo>
                    <a:pt x="200520" y="12020"/>
                    <a:pt x="201015" y="12201"/>
                    <a:pt x="201520" y="12201"/>
                  </a:cubicBezTo>
                  <a:cubicBezTo>
                    <a:pt x="202073" y="12201"/>
                    <a:pt x="202635" y="11973"/>
                    <a:pt x="203044" y="11525"/>
                  </a:cubicBezTo>
                  <a:close/>
                  <a:moveTo>
                    <a:pt x="214779" y="11525"/>
                  </a:moveTo>
                  <a:lnTo>
                    <a:pt x="222151" y="3467"/>
                  </a:lnTo>
                  <a:cubicBezTo>
                    <a:pt x="222923" y="2619"/>
                    <a:pt x="222866" y="1314"/>
                    <a:pt x="222018" y="543"/>
                  </a:cubicBezTo>
                  <a:cubicBezTo>
                    <a:pt x="221170" y="-229"/>
                    <a:pt x="219865" y="-172"/>
                    <a:pt x="219094" y="676"/>
                  </a:cubicBezTo>
                  <a:lnTo>
                    <a:pt x="211721" y="8734"/>
                  </a:lnTo>
                  <a:cubicBezTo>
                    <a:pt x="210950" y="9582"/>
                    <a:pt x="211007" y="10887"/>
                    <a:pt x="211855" y="11658"/>
                  </a:cubicBezTo>
                  <a:cubicBezTo>
                    <a:pt x="212255" y="12020"/>
                    <a:pt x="212750" y="12201"/>
                    <a:pt x="213255" y="12201"/>
                  </a:cubicBezTo>
                  <a:cubicBezTo>
                    <a:pt x="213807" y="12201"/>
                    <a:pt x="214369" y="11973"/>
                    <a:pt x="214779" y="11525"/>
                  </a:cubicBezTo>
                  <a:close/>
                  <a:moveTo>
                    <a:pt x="226504" y="11525"/>
                  </a:moveTo>
                  <a:lnTo>
                    <a:pt x="233877" y="3467"/>
                  </a:lnTo>
                  <a:cubicBezTo>
                    <a:pt x="234648" y="2619"/>
                    <a:pt x="234591" y="1314"/>
                    <a:pt x="233743" y="543"/>
                  </a:cubicBezTo>
                  <a:cubicBezTo>
                    <a:pt x="232895" y="-229"/>
                    <a:pt x="231591" y="-172"/>
                    <a:pt x="230819" y="676"/>
                  </a:cubicBezTo>
                  <a:lnTo>
                    <a:pt x="223447" y="8734"/>
                  </a:lnTo>
                  <a:cubicBezTo>
                    <a:pt x="222675" y="9582"/>
                    <a:pt x="222732" y="10887"/>
                    <a:pt x="223580" y="11658"/>
                  </a:cubicBezTo>
                  <a:cubicBezTo>
                    <a:pt x="223980" y="12020"/>
                    <a:pt x="224475" y="12201"/>
                    <a:pt x="224980" y="12201"/>
                  </a:cubicBezTo>
                  <a:cubicBezTo>
                    <a:pt x="225542" y="12201"/>
                    <a:pt x="226095" y="11973"/>
                    <a:pt x="226504" y="11525"/>
                  </a:cubicBezTo>
                  <a:close/>
                  <a:moveTo>
                    <a:pt x="238239" y="11525"/>
                  </a:moveTo>
                  <a:lnTo>
                    <a:pt x="245611" y="3467"/>
                  </a:lnTo>
                  <a:cubicBezTo>
                    <a:pt x="246383" y="2619"/>
                    <a:pt x="246326" y="1314"/>
                    <a:pt x="245478" y="543"/>
                  </a:cubicBezTo>
                  <a:cubicBezTo>
                    <a:pt x="244630" y="-229"/>
                    <a:pt x="243325" y="-172"/>
                    <a:pt x="242554" y="676"/>
                  </a:cubicBezTo>
                  <a:lnTo>
                    <a:pt x="235181" y="8734"/>
                  </a:lnTo>
                  <a:cubicBezTo>
                    <a:pt x="234410" y="9582"/>
                    <a:pt x="234467" y="10887"/>
                    <a:pt x="235315" y="11658"/>
                  </a:cubicBezTo>
                  <a:cubicBezTo>
                    <a:pt x="235715" y="12020"/>
                    <a:pt x="236210" y="12201"/>
                    <a:pt x="236715" y="12201"/>
                  </a:cubicBezTo>
                  <a:cubicBezTo>
                    <a:pt x="237267" y="12201"/>
                    <a:pt x="237829" y="11973"/>
                    <a:pt x="238239" y="11525"/>
                  </a:cubicBezTo>
                  <a:close/>
                  <a:moveTo>
                    <a:pt x="249974" y="11525"/>
                  </a:moveTo>
                  <a:lnTo>
                    <a:pt x="257346" y="3467"/>
                  </a:lnTo>
                  <a:cubicBezTo>
                    <a:pt x="258118" y="2619"/>
                    <a:pt x="258061" y="1314"/>
                    <a:pt x="257213" y="543"/>
                  </a:cubicBezTo>
                  <a:cubicBezTo>
                    <a:pt x="256365" y="-229"/>
                    <a:pt x="255060" y="-172"/>
                    <a:pt x="254289" y="676"/>
                  </a:cubicBezTo>
                  <a:lnTo>
                    <a:pt x="246916" y="8734"/>
                  </a:lnTo>
                  <a:cubicBezTo>
                    <a:pt x="246145" y="9582"/>
                    <a:pt x="246202" y="10887"/>
                    <a:pt x="247050" y="11658"/>
                  </a:cubicBezTo>
                  <a:cubicBezTo>
                    <a:pt x="247450" y="12020"/>
                    <a:pt x="247945" y="12201"/>
                    <a:pt x="248450" y="12201"/>
                  </a:cubicBezTo>
                  <a:cubicBezTo>
                    <a:pt x="249002" y="12201"/>
                    <a:pt x="249564" y="11973"/>
                    <a:pt x="249974" y="11525"/>
                  </a:cubicBezTo>
                  <a:close/>
                  <a:moveTo>
                    <a:pt x="261699" y="11525"/>
                  </a:moveTo>
                  <a:lnTo>
                    <a:pt x="269071" y="3467"/>
                  </a:lnTo>
                  <a:cubicBezTo>
                    <a:pt x="269843" y="2619"/>
                    <a:pt x="269786" y="1314"/>
                    <a:pt x="268938" y="543"/>
                  </a:cubicBezTo>
                  <a:cubicBezTo>
                    <a:pt x="268090" y="-229"/>
                    <a:pt x="266785" y="-172"/>
                    <a:pt x="266014" y="676"/>
                  </a:cubicBezTo>
                  <a:lnTo>
                    <a:pt x="258642" y="8734"/>
                  </a:lnTo>
                  <a:cubicBezTo>
                    <a:pt x="257870" y="9582"/>
                    <a:pt x="257927" y="10887"/>
                    <a:pt x="258775" y="11658"/>
                  </a:cubicBezTo>
                  <a:cubicBezTo>
                    <a:pt x="259175" y="12020"/>
                    <a:pt x="259670" y="12201"/>
                    <a:pt x="260175" y="12201"/>
                  </a:cubicBezTo>
                  <a:cubicBezTo>
                    <a:pt x="260737" y="12201"/>
                    <a:pt x="261290" y="11973"/>
                    <a:pt x="261699" y="11525"/>
                  </a:cubicBezTo>
                  <a:close/>
                  <a:moveTo>
                    <a:pt x="273434" y="11525"/>
                  </a:moveTo>
                  <a:lnTo>
                    <a:pt x="280806" y="3467"/>
                  </a:lnTo>
                  <a:cubicBezTo>
                    <a:pt x="281578" y="2619"/>
                    <a:pt x="281521" y="1314"/>
                    <a:pt x="280673" y="543"/>
                  </a:cubicBezTo>
                  <a:cubicBezTo>
                    <a:pt x="279825" y="-229"/>
                    <a:pt x="278520" y="-172"/>
                    <a:pt x="277749" y="676"/>
                  </a:cubicBezTo>
                  <a:lnTo>
                    <a:pt x="270376" y="8734"/>
                  </a:lnTo>
                  <a:cubicBezTo>
                    <a:pt x="269605" y="9582"/>
                    <a:pt x="269662" y="10887"/>
                    <a:pt x="270510" y="11658"/>
                  </a:cubicBezTo>
                  <a:cubicBezTo>
                    <a:pt x="270910" y="12020"/>
                    <a:pt x="271405" y="12201"/>
                    <a:pt x="271910" y="12201"/>
                  </a:cubicBezTo>
                  <a:cubicBezTo>
                    <a:pt x="272462" y="12201"/>
                    <a:pt x="273024" y="11973"/>
                    <a:pt x="273434" y="11525"/>
                  </a:cubicBezTo>
                  <a:close/>
                  <a:moveTo>
                    <a:pt x="285169" y="11525"/>
                  </a:moveTo>
                  <a:lnTo>
                    <a:pt x="292541" y="3467"/>
                  </a:lnTo>
                  <a:cubicBezTo>
                    <a:pt x="293313" y="2619"/>
                    <a:pt x="293255" y="1314"/>
                    <a:pt x="292408" y="543"/>
                  </a:cubicBezTo>
                  <a:cubicBezTo>
                    <a:pt x="291560" y="-229"/>
                    <a:pt x="290255" y="-172"/>
                    <a:pt x="289484" y="676"/>
                  </a:cubicBezTo>
                  <a:lnTo>
                    <a:pt x="282111" y="8734"/>
                  </a:lnTo>
                  <a:cubicBezTo>
                    <a:pt x="281340" y="9582"/>
                    <a:pt x="281397" y="10887"/>
                    <a:pt x="282245" y="11658"/>
                  </a:cubicBezTo>
                  <a:cubicBezTo>
                    <a:pt x="282645" y="12020"/>
                    <a:pt x="283140" y="12201"/>
                    <a:pt x="283645" y="12201"/>
                  </a:cubicBezTo>
                  <a:cubicBezTo>
                    <a:pt x="284197" y="12201"/>
                    <a:pt x="284759" y="11973"/>
                    <a:pt x="285169" y="11525"/>
                  </a:cubicBezTo>
                  <a:close/>
                  <a:moveTo>
                    <a:pt x="296894" y="11525"/>
                  </a:moveTo>
                  <a:lnTo>
                    <a:pt x="304266" y="3467"/>
                  </a:lnTo>
                  <a:cubicBezTo>
                    <a:pt x="305038" y="2619"/>
                    <a:pt x="304981" y="1314"/>
                    <a:pt x="304133" y="543"/>
                  </a:cubicBezTo>
                  <a:cubicBezTo>
                    <a:pt x="303285" y="-229"/>
                    <a:pt x="301980" y="-172"/>
                    <a:pt x="301209" y="676"/>
                  </a:cubicBezTo>
                  <a:lnTo>
                    <a:pt x="293836" y="8734"/>
                  </a:lnTo>
                  <a:cubicBezTo>
                    <a:pt x="293065" y="9582"/>
                    <a:pt x="293122" y="10887"/>
                    <a:pt x="293970" y="11658"/>
                  </a:cubicBezTo>
                  <a:cubicBezTo>
                    <a:pt x="294370" y="12020"/>
                    <a:pt x="294865" y="12201"/>
                    <a:pt x="295370" y="12201"/>
                  </a:cubicBezTo>
                  <a:cubicBezTo>
                    <a:pt x="295932" y="12201"/>
                    <a:pt x="296484" y="11973"/>
                    <a:pt x="296894" y="11525"/>
                  </a:cubicBezTo>
                  <a:close/>
                </a:path>
              </a:pathLst>
            </a:custGeom>
            <a:solidFill>
              <a:srgbClr val="F0484A">
                <a:alpha val="100000"/>
              </a:srgbClr>
            </a:solidFill>
          </p:spPr>
        </p:sp>
      </p:grpSp>
      <p:sp>
        <p:nvSpPr>
          <p:cNvPr id="12" name="TextBox 12"/>
          <p:cNvSpPr txBox="1"/>
          <p:nvPr/>
        </p:nvSpPr>
        <p:spPr>
          <a:xfrm rot="21600000">
            <a:off x="8413429" y="5712669"/>
            <a:ext cx="2968080" cy="304800"/>
          </a:xfrm>
          <a:prstGeom prst="rect">
            <a:avLst/>
          </a:prstGeom>
        </p:spPr>
        <p:txBody>
          <a:bodyPr lIns="0" tIns="34560" rIns="0" bIns="0" rtlCol="0" anchor="t"/>
          <a:lstStyle/>
          <a:p>
            <a:pPr algn="r" defTabSz="548640">
              <a:lnSpc>
                <a:spcPts val="2400"/>
              </a:lnSpc>
            </a:pPr>
            <a:r>
              <a:rPr lang="en-US" sz="2880" dirty="0">
                <a:solidFill>
                  <a:srgbClr val="FFFFFF">
                    <a:alpha val="100000"/>
                  </a:srgbClr>
                </a:solidFill>
                <a:latin typeface="Open Sans" panose="020B0606030504020204" pitchFamily="34" charset="0"/>
                <a:ea typeface="Open Sans" panose="020B0606030504020204" pitchFamily="34" charset="0"/>
                <a:cs typeface="Open Sans" panose="020B0606030504020204" pitchFamily="34" charset="0"/>
              </a:rPr>
              <a:t>IFMA</a:t>
            </a:r>
            <a:r>
              <a:rPr lang="en-US" sz="2880" dirty="0">
                <a:solidFill>
                  <a:srgbClr val="FFFFFF">
                    <a:alpha val="100000"/>
                  </a:srgbClr>
                </a:solidFill>
                <a:latin typeface="Lato"/>
              </a:rPr>
              <a:t>.org</a:t>
            </a:r>
          </a:p>
        </p:txBody>
      </p:sp>
      <p:pic>
        <p:nvPicPr>
          <p:cNvPr id="19" name="Picture 18">
            <a:extLst>
              <a:ext uri="{FF2B5EF4-FFF2-40B4-BE49-F238E27FC236}">
                <a16:creationId xmlns:a16="http://schemas.microsoft.com/office/drawing/2014/main" id="{C9AF6570-6938-45C6-9E0E-800F7102433A}"/>
              </a:ext>
            </a:extLst>
          </p:cNvPr>
          <p:cNvPicPr>
            <a:picLocks noChangeAspect="1"/>
          </p:cNvPicPr>
          <p:nvPr/>
        </p:nvPicPr>
        <p:blipFill>
          <a:blip r:embed="rId5" cstate="email">
            <a:alphaModFix/>
            <a:extLst>
              <a:ext uri="{28A0092B-C50C-407E-A947-70E740481C1C}">
                <a14:useLocalDpi xmlns:a14="http://schemas.microsoft.com/office/drawing/2010/main"/>
              </a:ext>
            </a:extLst>
          </a:blip>
          <a:srcRect/>
          <a:stretch>
            <a:fillRect/>
          </a:stretch>
        </p:blipFill>
        <p:spPr>
          <a:xfrm rot="21600000">
            <a:off x="9741406" y="49023"/>
            <a:ext cx="1825002" cy="1816099"/>
          </a:xfrm>
          <a:prstGeom prst="rect">
            <a:avLst/>
          </a:prstGeom>
        </p:spPr>
      </p:pic>
    </p:spTree>
    <p:extLst>
      <p:ext uri="{BB962C8B-B14F-4D97-AF65-F5344CB8AC3E}">
        <p14:creationId xmlns:p14="http://schemas.microsoft.com/office/powerpoint/2010/main" val="4268072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F828D2-7610-274F-B330-848876C059FD}"/>
              </a:ext>
            </a:extLst>
          </p:cNvPr>
          <p:cNvSpPr>
            <a:spLocks noGrp="1"/>
          </p:cNvSpPr>
          <p:nvPr>
            <p:ph type="title"/>
          </p:nvPr>
        </p:nvSpPr>
        <p:spPr/>
        <p:txBody>
          <a:bodyPr/>
          <a:lstStyle/>
          <a:p>
            <a:r>
              <a:rPr lang="en-US"/>
              <a:t>THEMATIC SECTIONS – COVERED IN THE REAL-TIME DELPHI</a:t>
            </a:r>
          </a:p>
        </p:txBody>
      </p:sp>
      <p:sp>
        <p:nvSpPr>
          <p:cNvPr id="4" name="Slide Number Placeholder 3">
            <a:extLst>
              <a:ext uri="{FF2B5EF4-FFF2-40B4-BE49-F238E27FC236}">
                <a16:creationId xmlns:a16="http://schemas.microsoft.com/office/drawing/2014/main" id="{999EC67A-82D0-FF45-B13E-2F262809C309}"/>
              </a:ext>
            </a:extLst>
          </p:cNvPr>
          <p:cNvSpPr>
            <a:spLocks noGrp="1"/>
          </p:cNvSpPr>
          <p:nvPr>
            <p:ph type="sldNum" sz="quarter" idx="12"/>
          </p:nvPr>
        </p:nvSpPr>
        <p:spPr/>
        <p:txBody>
          <a:bodyPr/>
          <a:lstStyle/>
          <a:p>
            <a:fld id="{A8050745-D873-D947-9203-FD1A681633F9}" type="slidenum">
              <a:rPr lang="da-DK" smtClean="0"/>
              <a:t>20</a:t>
            </a:fld>
            <a:endParaRPr lang="da-DK"/>
          </a:p>
        </p:txBody>
      </p:sp>
      <p:pic>
        <p:nvPicPr>
          <p:cNvPr id="7" name="Graphic 6" descr="Playbook">
            <a:extLst>
              <a:ext uri="{FF2B5EF4-FFF2-40B4-BE49-F238E27FC236}">
                <a16:creationId xmlns:a16="http://schemas.microsoft.com/office/drawing/2014/main" id="{BDB3BFDC-00AE-3A44-B926-7BD7B285A90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446361" y="967933"/>
            <a:ext cx="1800000" cy="1800000"/>
          </a:xfrm>
          <a:prstGeom prst="rect">
            <a:avLst/>
          </a:prstGeom>
        </p:spPr>
      </p:pic>
      <p:pic>
        <p:nvPicPr>
          <p:cNvPr id="9" name="Graphic 8" descr="Care">
            <a:extLst>
              <a:ext uri="{FF2B5EF4-FFF2-40B4-BE49-F238E27FC236}">
                <a16:creationId xmlns:a16="http://schemas.microsoft.com/office/drawing/2014/main" id="{A4E1393D-7A21-E448-B8A6-9370DB53B8C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196001" y="967933"/>
            <a:ext cx="1800000" cy="1800000"/>
          </a:xfrm>
          <a:prstGeom prst="rect">
            <a:avLst/>
          </a:prstGeom>
        </p:spPr>
      </p:pic>
      <p:pic>
        <p:nvPicPr>
          <p:cNvPr id="11" name="Graphic 10" descr="Virtual Reality headset">
            <a:extLst>
              <a:ext uri="{FF2B5EF4-FFF2-40B4-BE49-F238E27FC236}">
                <a16:creationId xmlns:a16="http://schemas.microsoft.com/office/drawing/2014/main" id="{0E764F21-6269-1D4B-9923-7D916E5CD7C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945641" y="967933"/>
            <a:ext cx="1800000" cy="1800000"/>
          </a:xfrm>
          <a:prstGeom prst="rect">
            <a:avLst/>
          </a:prstGeom>
        </p:spPr>
      </p:pic>
      <p:pic>
        <p:nvPicPr>
          <p:cNvPr id="13" name="Graphic 12" descr="Management">
            <a:extLst>
              <a:ext uri="{FF2B5EF4-FFF2-40B4-BE49-F238E27FC236}">
                <a16:creationId xmlns:a16="http://schemas.microsoft.com/office/drawing/2014/main" id="{3F683F71-2C5C-2A48-BCB2-5EE870DDB8FB}"/>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446361" y="3468959"/>
            <a:ext cx="1800000" cy="1800000"/>
          </a:xfrm>
          <a:prstGeom prst="rect">
            <a:avLst/>
          </a:prstGeom>
        </p:spPr>
      </p:pic>
      <p:pic>
        <p:nvPicPr>
          <p:cNvPr id="15" name="Graphic 14" descr="Sustainability">
            <a:extLst>
              <a:ext uri="{FF2B5EF4-FFF2-40B4-BE49-F238E27FC236}">
                <a16:creationId xmlns:a16="http://schemas.microsoft.com/office/drawing/2014/main" id="{B7AFBC35-9CA4-6449-A0A1-0EC5E2D4DDBE}"/>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5196000" y="3468960"/>
            <a:ext cx="1800000" cy="1800000"/>
          </a:xfrm>
          <a:prstGeom prst="rect">
            <a:avLst/>
          </a:prstGeom>
        </p:spPr>
      </p:pic>
      <p:pic>
        <p:nvPicPr>
          <p:cNvPr id="17" name="Graphic 16" descr="City">
            <a:extLst>
              <a:ext uri="{FF2B5EF4-FFF2-40B4-BE49-F238E27FC236}">
                <a16:creationId xmlns:a16="http://schemas.microsoft.com/office/drawing/2014/main" id="{80080D94-4A29-0747-938B-607232B34141}"/>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8945639" y="3468959"/>
            <a:ext cx="1800000" cy="1800000"/>
          </a:xfrm>
          <a:prstGeom prst="rect">
            <a:avLst/>
          </a:prstGeom>
        </p:spPr>
      </p:pic>
      <p:sp>
        <p:nvSpPr>
          <p:cNvPr id="18" name="TextBox 17">
            <a:extLst>
              <a:ext uri="{FF2B5EF4-FFF2-40B4-BE49-F238E27FC236}">
                <a16:creationId xmlns:a16="http://schemas.microsoft.com/office/drawing/2014/main" id="{61DD6654-37D9-AF4A-85A7-6094B1D2E40D}"/>
              </a:ext>
            </a:extLst>
          </p:cNvPr>
          <p:cNvSpPr txBox="1"/>
          <p:nvPr/>
        </p:nvSpPr>
        <p:spPr>
          <a:xfrm>
            <a:off x="1009266" y="2644872"/>
            <a:ext cx="2674189" cy="1015663"/>
          </a:xfrm>
          <a:prstGeom prst="rect">
            <a:avLst/>
          </a:prstGeom>
          <a:noFill/>
        </p:spPr>
        <p:txBody>
          <a:bodyPr wrap="square" rtlCol="0">
            <a:spAutoFit/>
          </a:bodyPr>
          <a:lstStyle/>
          <a:p>
            <a:pPr algn="ctr"/>
            <a:r>
              <a:rPr lang="en-US" b="1">
                <a:latin typeface="Helvetica" pitchFamily="2" charset="0"/>
              </a:rPr>
              <a:t>Workplace </a:t>
            </a:r>
            <a:br>
              <a:rPr lang="en-US" b="1">
                <a:latin typeface="Helvetica" pitchFamily="2" charset="0"/>
              </a:rPr>
            </a:br>
            <a:r>
              <a:rPr lang="en-US" b="1">
                <a:latin typeface="Helvetica" pitchFamily="2" charset="0"/>
              </a:rPr>
              <a:t>strategy</a:t>
            </a:r>
          </a:p>
          <a:p>
            <a:pPr algn="ctr"/>
            <a:r>
              <a:rPr lang="en-US" sz="2400" b="1">
                <a:solidFill>
                  <a:schemeClr val="accent1"/>
                </a:solidFill>
                <a:latin typeface="Helvetica" pitchFamily="2" charset="0"/>
              </a:rPr>
              <a:t>7</a:t>
            </a:r>
            <a:r>
              <a:rPr lang="en-US">
                <a:latin typeface="Helvetica" pitchFamily="2" charset="0"/>
              </a:rPr>
              <a:t> questions</a:t>
            </a:r>
          </a:p>
        </p:txBody>
      </p:sp>
      <p:sp>
        <p:nvSpPr>
          <p:cNvPr id="19" name="TextBox 18">
            <a:extLst>
              <a:ext uri="{FF2B5EF4-FFF2-40B4-BE49-F238E27FC236}">
                <a16:creationId xmlns:a16="http://schemas.microsoft.com/office/drawing/2014/main" id="{B65492AA-2A40-594C-A92A-B6D379E8E5FD}"/>
              </a:ext>
            </a:extLst>
          </p:cNvPr>
          <p:cNvSpPr txBox="1"/>
          <p:nvPr/>
        </p:nvSpPr>
        <p:spPr>
          <a:xfrm>
            <a:off x="4758905" y="2644872"/>
            <a:ext cx="2674189" cy="1015663"/>
          </a:xfrm>
          <a:prstGeom prst="rect">
            <a:avLst/>
          </a:prstGeom>
          <a:noFill/>
        </p:spPr>
        <p:txBody>
          <a:bodyPr wrap="square" rtlCol="0">
            <a:spAutoFit/>
          </a:bodyPr>
          <a:lstStyle/>
          <a:p>
            <a:pPr algn="ctr"/>
            <a:r>
              <a:rPr lang="en-US" b="1">
                <a:latin typeface="Helvetica" pitchFamily="2" charset="0"/>
              </a:rPr>
              <a:t>Employee well-being &amp; benefits</a:t>
            </a:r>
          </a:p>
          <a:p>
            <a:pPr algn="ctr"/>
            <a:r>
              <a:rPr lang="en-US" sz="2400" b="1">
                <a:solidFill>
                  <a:schemeClr val="accent1"/>
                </a:solidFill>
                <a:latin typeface="Helvetica" pitchFamily="2" charset="0"/>
              </a:rPr>
              <a:t>4</a:t>
            </a:r>
            <a:r>
              <a:rPr lang="en-US">
                <a:latin typeface="Helvetica" pitchFamily="2" charset="0"/>
              </a:rPr>
              <a:t> questions</a:t>
            </a:r>
          </a:p>
        </p:txBody>
      </p:sp>
      <p:sp>
        <p:nvSpPr>
          <p:cNvPr id="20" name="TextBox 19">
            <a:extLst>
              <a:ext uri="{FF2B5EF4-FFF2-40B4-BE49-F238E27FC236}">
                <a16:creationId xmlns:a16="http://schemas.microsoft.com/office/drawing/2014/main" id="{5A35639E-1DD7-BC41-8467-84D66E9E07DD}"/>
              </a:ext>
            </a:extLst>
          </p:cNvPr>
          <p:cNvSpPr txBox="1"/>
          <p:nvPr/>
        </p:nvSpPr>
        <p:spPr>
          <a:xfrm>
            <a:off x="8508544" y="2650064"/>
            <a:ext cx="2674189" cy="1015663"/>
          </a:xfrm>
          <a:prstGeom prst="rect">
            <a:avLst/>
          </a:prstGeom>
          <a:noFill/>
        </p:spPr>
        <p:txBody>
          <a:bodyPr wrap="square" rtlCol="0">
            <a:spAutoFit/>
          </a:bodyPr>
          <a:lstStyle/>
          <a:p>
            <a:pPr algn="ctr"/>
            <a:r>
              <a:rPr lang="en-US" b="1">
                <a:latin typeface="Helvetica" pitchFamily="2" charset="0"/>
              </a:rPr>
              <a:t>Technology development</a:t>
            </a:r>
          </a:p>
          <a:p>
            <a:pPr algn="ctr"/>
            <a:r>
              <a:rPr lang="en-US" sz="2400" b="1">
                <a:solidFill>
                  <a:schemeClr val="accent1"/>
                </a:solidFill>
                <a:latin typeface="Helvetica" pitchFamily="2" charset="0"/>
              </a:rPr>
              <a:t>5</a:t>
            </a:r>
            <a:r>
              <a:rPr lang="en-US">
                <a:latin typeface="Helvetica" pitchFamily="2" charset="0"/>
              </a:rPr>
              <a:t> questions</a:t>
            </a:r>
          </a:p>
        </p:txBody>
      </p:sp>
      <p:sp>
        <p:nvSpPr>
          <p:cNvPr id="21" name="TextBox 20">
            <a:extLst>
              <a:ext uri="{FF2B5EF4-FFF2-40B4-BE49-F238E27FC236}">
                <a16:creationId xmlns:a16="http://schemas.microsoft.com/office/drawing/2014/main" id="{A83C2702-CFC3-9447-82DA-A995710E00B8}"/>
              </a:ext>
            </a:extLst>
          </p:cNvPr>
          <p:cNvSpPr txBox="1"/>
          <p:nvPr/>
        </p:nvSpPr>
        <p:spPr>
          <a:xfrm>
            <a:off x="1009266" y="5123549"/>
            <a:ext cx="2674189" cy="1015663"/>
          </a:xfrm>
          <a:prstGeom prst="rect">
            <a:avLst/>
          </a:prstGeom>
          <a:noFill/>
        </p:spPr>
        <p:txBody>
          <a:bodyPr wrap="square" rtlCol="0">
            <a:spAutoFit/>
          </a:bodyPr>
          <a:lstStyle/>
          <a:p>
            <a:pPr algn="ctr"/>
            <a:r>
              <a:rPr lang="en-US" b="1">
                <a:latin typeface="Helvetica" pitchFamily="2" charset="0"/>
              </a:rPr>
              <a:t>Organization &amp; productivity</a:t>
            </a:r>
            <a:endParaRPr lang="en-US">
              <a:latin typeface="Helvetica" pitchFamily="2" charset="0"/>
            </a:endParaRPr>
          </a:p>
          <a:p>
            <a:pPr algn="ctr"/>
            <a:r>
              <a:rPr lang="en-US" sz="2400" b="1">
                <a:solidFill>
                  <a:schemeClr val="accent1"/>
                </a:solidFill>
                <a:latin typeface="Helvetica" pitchFamily="2" charset="0"/>
              </a:rPr>
              <a:t>3</a:t>
            </a:r>
            <a:r>
              <a:rPr lang="en-US">
                <a:latin typeface="Helvetica" pitchFamily="2" charset="0"/>
              </a:rPr>
              <a:t> questions</a:t>
            </a:r>
          </a:p>
        </p:txBody>
      </p:sp>
      <p:sp>
        <p:nvSpPr>
          <p:cNvPr id="22" name="TextBox 21">
            <a:extLst>
              <a:ext uri="{FF2B5EF4-FFF2-40B4-BE49-F238E27FC236}">
                <a16:creationId xmlns:a16="http://schemas.microsoft.com/office/drawing/2014/main" id="{AA5E62A9-74D2-444A-B050-116FE1A25BF9}"/>
              </a:ext>
            </a:extLst>
          </p:cNvPr>
          <p:cNvSpPr txBox="1"/>
          <p:nvPr/>
        </p:nvSpPr>
        <p:spPr>
          <a:xfrm>
            <a:off x="8508545" y="5123549"/>
            <a:ext cx="2674189" cy="1015663"/>
          </a:xfrm>
          <a:prstGeom prst="rect">
            <a:avLst/>
          </a:prstGeom>
          <a:noFill/>
        </p:spPr>
        <p:txBody>
          <a:bodyPr wrap="square" rtlCol="0">
            <a:spAutoFit/>
          </a:bodyPr>
          <a:lstStyle/>
          <a:p>
            <a:pPr algn="ctr"/>
            <a:r>
              <a:rPr lang="en-US" b="1">
                <a:latin typeface="Helvetica" pitchFamily="2" charset="0"/>
              </a:rPr>
              <a:t>Facilities </a:t>
            </a:r>
            <a:br>
              <a:rPr lang="en-US" b="1">
                <a:latin typeface="Helvetica" pitchFamily="2" charset="0"/>
              </a:rPr>
            </a:br>
            <a:r>
              <a:rPr lang="en-US" b="1">
                <a:latin typeface="Helvetica" pitchFamily="2" charset="0"/>
              </a:rPr>
              <a:t>in demand</a:t>
            </a:r>
          </a:p>
          <a:p>
            <a:pPr algn="ctr"/>
            <a:r>
              <a:rPr lang="en-US" sz="2400" b="1">
                <a:solidFill>
                  <a:schemeClr val="accent1"/>
                </a:solidFill>
                <a:latin typeface="Helvetica" pitchFamily="2" charset="0"/>
              </a:rPr>
              <a:t>2</a:t>
            </a:r>
            <a:r>
              <a:rPr lang="en-US">
                <a:latin typeface="Helvetica" pitchFamily="2" charset="0"/>
              </a:rPr>
              <a:t> questions</a:t>
            </a:r>
          </a:p>
        </p:txBody>
      </p:sp>
      <p:sp>
        <p:nvSpPr>
          <p:cNvPr id="23" name="TextBox 22">
            <a:extLst>
              <a:ext uri="{FF2B5EF4-FFF2-40B4-BE49-F238E27FC236}">
                <a16:creationId xmlns:a16="http://schemas.microsoft.com/office/drawing/2014/main" id="{7E3A18C1-7DC4-7A41-9711-6F4C16292390}"/>
              </a:ext>
            </a:extLst>
          </p:cNvPr>
          <p:cNvSpPr txBox="1"/>
          <p:nvPr/>
        </p:nvSpPr>
        <p:spPr>
          <a:xfrm>
            <a:off x="4758905" y="5123549"/>
            <a:ext cx="2674189" cy="1015663"/>
          </a:xfrm>
          <a:prstGeom prst="rect">
            <a:avLst/>
          </a:prstGeom>
          <a:noFill/>
        </p:spPr>
        <p:txBody>
          <a:bodyPr wrap="square" rtlCol="0">
            <a:spAutoFit/>
          </a:bodyPr>
          <a:lstStyle/>
          <a:p>
            <a:pPr algn="ctr"/>
            <a:r>
              <a:rPr lang="en-US" b="1">
                <a:latin typeface="Helvetica" pitchFamily="2" charset="0"/>
              </a:rPr>
              <a:t>Sustainable development goals</a:t>
            </a:r>
          </a:p>
          <a:p>
            <a:pPr algn="ctr"/>
            <a:r>
              <a:rPr lang="en-US" sz="2400" b="1">
                <a:solidFill>
                  <a:schemeClr val="accent1"/>
                </a:solidFill>
                <a:latin typeface="Helvetica" pitchFamily="2" charset="0"/>
              </a:rPr>
              <a:t>3</a:t>
            </a:r>
            <a:r>
              <a:rPr lang="en-US">
                <a:latin typeface="Helvetica" pitchFamily="2" charset="0"/>
              </a:rPr>
              <a:t> questions</a:t>
            </a:r>
          </a:p>
        </p:txBody>
      </p:sp>
    </p:spTree>
    <p:extLst>
      <p:ext uri="{BB962C8B-B14F-4D97-AF65-F5344CB8AC3E}">
        <p14:creationId xmlns:p14="http://schemas.microsoft.com/office/powerpoint/2010/main" val="34176830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94C1DE-C98A-B04C-8888-05A3D7361F68}"/>
              </a:ext>
            </a:extLst>
          </p:cNvPr>
          <p:cNvSpPr>
            <a:spLocks noGrp="1"/>
          </p:cNvSpPr>
          <p:nvPr>
            <p:ph type="title"/>
          </p:nvPr>
        </p:nvSpPr>
        <p:spPr/>
        <p:txBody>
          <a:bodyPr/>
          <a:lstStyle/>
          <a:p>
            <a:r>
              <a:rPr lang="en-US"/>
              <a:t>INITIAL KEY FINDINGS – WORKPLACE STRATEGY</a:t>
            </a:r>
          </a:p>
        </p:txBody>
      </p:sp>
      <p:sp>
        <p:nvSpPr>
          <p:cNvPr id="4" name="Slide Number Placeholder 3">
            <a:extLst>
              <a:ext uri="{FF2B5EF4-FFF2-40B4-BE49-F238E27FC236}">
                <a16:creationId xmlns:a16="http://schemas.microsoft.com/office/drawing/2014/main" id="{2EE3791F-BBA7-FB40-A51E-CCC1E9B4CA3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050745-D873-D947-9203-FD1A681633F9}" type="slidenum">
              <a:rPr kumimoji="0" lang="da-D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da-DK"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C3C42B5D-7CC4-7A4B-8890-A2235633FD2E}"/>
              </a:ext>
            </a:extLst>
          </p:cNvPr>
          <p:cNvSpPr txBox="1"/>
          <p:nvPr/>
        </p:nvSpPr>
        <p:spPr>
          <a:xfrm>
            <a:off x="3270400" y="4821489"/>
            <a:ext cx="2294627" cy="116955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Helvetica" pitchFamily="2" charset="0"/>
                <a:ea typeface="+mn-ea"/>
                <a:cs typeface="+mn-cs"/>
              </a:rPr>
              <a:t>Workplace strategy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Helvetica" pitchFamily="2" charset="0"/>
                <a:ea typeface="+mn-ea"/>
                <a:cs typeface="+mn-cs"/>
              </a:rPr>
              <a:t>HR sets the strategy,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Helvetica" pitchFamily="2" charset="0"/>
                <a:ea typeface="+mn-ea"/>
                <a:cs typeface="+mn-cs"/>
              </a:rPr>
              <a:t>but does FM own the experience</a:t>
            </a:r>
            <a:r>
              <a:rPr kumimoji="0" lang="en-US" sz="1800" b="0" i="0" u="none" strike="noStrike" kern="1200" cap="none" spc="0" normalizeH="0" baseline="0" noProof="0">
                <a:ln>
                  <a:noFill/>
                </a:ln>
                <a:solidFill>
                  <a:prstClr val="black"/>
                </a:solidFill>
                <a:effectLst/>
                <a:uLnTx/>
                <a:uFillTx/>
                <a:latin typeface="Helvetica" pitchFamily="2" charset="0"/>
                <a:ea typeface="+mn-ea"/>
                <a:cs typeface="+mn-cs"/>
              </a:rPr>
              <a:t>?</a:t>
            </a:r>
          </a:p>
        </p:txBody>
      </p:sp>
      <p:pic>
        <p:nvPicPr>
          <p:cNvPr id="7" name="Graphic 6" descr="Chess pieces">
            <a:extLst>
              <a:ext uri="{FF2B5EF4-FFF2-40B4-BE49-F238E27FC236}">
                <a16:creationId xmlns:a16="http://schemas.microsoft.com/office/drawing/2014/main" id="{490A59B6-3044-3640-B8E1-BC4F97413F7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742713" y="3630255"/>
            <a:ext cx="1350000" cy="1350000"/>
          </a:xfrm>
          <a:prstGeom prst="rect">
            <a:avLst/>
          </a:prstGeom>
        </p:spPr>
      </p:pic>
      <p:pic>
        <p:nvPicPr>
          <p:cNvPr id="13" name="Graphic 12" descr="List">
            <a:extLst>
              <a:ext uri="{FF2B5EF4-FFF2-40B4-BE49-F238E27FC236}">
                <a16:creationId xmlns:a16="http://schemas.microsoft.com/office/drawing/2014/main" id="{80DB5A81-091C-CB4C-9012-D02F0BD0AEF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199986" y="3471489"/>
            <a:ext cx="1350000" cy="1350000"/>
          </a:xfrm>
          <a:prstGeom prst="rect">
            <a:avLst/>
          </a:prstGeom>
        </p:spPr>
      </p:pic>
      <p:sp>
        <p:nvSpPr>
          <p:cNvPr id="14" name="TextBox 13">
            <a:extLst>
              <a:ext uri="{FF2B5EF4-FFF2-40B4-BE49-F238E27FC236}">
                <a16:creationId xmlns:a16="http://schemas.microsoft.com/office/drawing/2014/main" id="{3CE057A9-DC51-8148-A7A0-9C3F861B37AC}"/>
              </a:ext>
            </a:extLst>
          </p:cNvPr>
          <p:cNvSpPr txBox="1"/>
          <p:nvPr/>
        </p:nvSpPr>
        <p:spPr>
          <a:xfrm>
            <a:off x="6622265" y="4821489"/>
            <a:ext cx="2417287" cy="135421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Helvetica" pitchFamily="2" charset="0"/>
                <a:ea typeface="+mn-ea"/>
                <a:cs typeface="+mn-cs"/>
              </a:rPr>
              <a:t>FM Responsibilities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Helvetica" pitchFamily="2" charset="0"/>
                <a:ea typeface="+mn-ea"/>
                <a:cs typeface="+mn-cs"/>
              </a:rPr>
              <a:t>Deeper alignment with HR, healthy work environment, ensuring workplace experience</a:t>
            </a:r>
          </a:p>
        </p:txBody>
      </p:sp>
      <p:pic>
        <p:nvPicPr>
          <p:cNvPr id="16" name="Graphic 15" descr="Door Open">
            <a:extLst>
              <a:ext uri="{FF2B5EF4-FFF2-40B4-BE49-F238E27FC236}">
                <a16:creationId xmlns:a16="http://schemas.microsoft.com/office/drawing/2014/main" id="{C8135E7F-436B-B244-A854-D5125D10930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517547" y="1027166"/>
            <a:ext cx="1350000" cy="1350000"/>
          </a:xfrm>
          <a:prstGeom prst="rect">
            <a:avLst/>
          </a:prstGeom>
        </p:spPr>
      </p:pic>
      <p:sp>
        <p:nvSpPr>
          <p:cNvPr id="17" name="TextBox 16">
            <a:extLst>
              <a:ext uri="{FF2B5EF4-FFF2-40B4-BE49-F238E27FC236}">
                <a16:creationId xmlns:a16="http://schemas.microsoft.com/office/drawing/2014/main" id="{6CDB9DE5-6C18-6B4D-9E97-FC6C6DAA9CCD}"/>
              </a:ext>
            </a:extLst>
          </p:cNvPr>
          <p:cNvSpPr txBox="1"/>
          <p:nvPr/>
        </p:nvSpPr>
        <p:spPr>
          <a:xfrm>
            <a:off x="1045233" y="2403546"/>
            <a:ext cx="2294627" cy="11079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Helvetica" pitchFamily="2" charset="0"/>
                <a:ea typeface="+mn-ea"/>
                <a:cs typeface="+mn-cs"/>
              </a:rPr>
              <a:t>Remote work</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Helvetica" pitchFamily="2" charset="0"/>
                <a:ea typeface="+mn-ea"/>
                <a:cs typeface="+mn-cs"/>
              </a:rPr>
              <a:t>81% expect &gt;26% to work more than 50% remotely</a:t>
            </a:r>
          </a:p>
        </p:txBody>
      </p:sp>
      <p:sp>
        <p:nvSpPr>
          <p:cNvPr id="20" name="TextBox 19">
            <a:extLst>
              <a:ext uri="{FF2B5EF4-FFF2-40B4-BE49-F238E27FC236}">
                <a16:creationId xmlns:a16="http://schemas.microsoft.com/office/drawing/2014/main" id="{1BA1199F-3D3A-1A44-9981-82D3AEC8F34A}"/>
              </a:ext>
            </a:extLst>
          </p:cNvPr>
          <p:cNvSpPr txBox="1"/>
          <p:nvPr/>
        </p:nvSpPr>
        <p:spPr>
          <a:xfrm>
            <a:off x="8449288" y="2431101"/>
            <a:ext cx="2977668" cy="11079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Helvetica" pitchFamily="2" charset="0"/>
                <a:ea typeface="+mn-ea"/>
                <a:cs typeface="+mn-cs"/>
              </a:rPr>
              <a:t>Well-being challenges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Helvetica" pitchFamily="2" charset="0"/>
                <a:ea typeface="+mn-ea"/>
                <a:cs typeface="+mn-cs"/>
              </a:rPr>
              <a:t>Stress, isolation, concerns of infectious diseases, and insecurity</a:t>
            </a:r>
          </a:p>
        </p:txBody>
      </p:sp>
      <p:pic>
        <p:nvPicPr>
          <p:cNvPr id="6" name="Graphic 5" descr="City">
            <a:extLst>
              <a:ext uri="{FF2B5EF4-FFF2-40B4-BE49-F238E27FC236}">
                <a16:creationId xmlns:a16="http://schemas.microsoft.com/office/drawing/2014/main" id="{E273A127-3448-1D47-9C0C-F26B666652F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439078" y="1027166"/>
            <a:ext cx="1350000" cy="1350000"/>
          </a:xfrm>
          <a:prstGeom prst="rect">
            <a:avLst/>
          </a:prstGeom>
        </p:spPr>
      </p:pic>
      <p:pic>
        <p:nvPicPr>
          <p:cNvPr id="9" name="Graphic 8" descr="Tired face outline">
            <a:extLst>
              <a:ext uri="{FF2B5EF4-FFF2-40B4-BE49-F238E27FC236}">
                <a16:creationId xmlns:a16="http://schemas.microsoft.com/office/drawing/2014/main" id="{4D8988AA-5003-0C4E-9638-39CCEEF0C847}"/>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9263122" y="1027166"/>
            <a:ext cx="1350000" cy="1350000"/>
          </a:xfrm>
          <a:prstGeom prst="rect">
            <a:avLst/>
          </a:prstGeom>
        </p:spPr>
      </p:pic>
      <p:sp>
        <p:nvSpPr>
          <p:cNvPr id="18" name="TextBox 17">
            <a:extLst>
              <a:ext uri="{FF2B5EF4-FFF2-40B4-BE49-F238E27FC236}">
                <a16:creationId xmlns:a16="http://schemas.microsoft.com/office/drawing/2014/main" id="{6132A3D9-7A00-8348-8ECC-64A60C5FA3AF}"/>
              </a:ext>
            </a:extLst>
          </p:cNvPr>
          <p:cNvSpPr txBox="1"/>
          <p:nvPr/>
        </p:nvSpPr>
        <p:spPr>
          <a:xfrm>
            <a:off x="4836107" y="2403546"/>
            <a:ext cx="2555943" cy="86177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Helvetica" pitchFamily="2" charset="0"/>
                <a:ea typeface="+mn-ea"/>
                <a:cs typeface="+mn-cs"/>
              </a:rPr>
              <a:t>People @ the Office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Helvetica" pitchFamily="2" charset="0"/>
                <a:ea typeface="+mn-ea"/>
                <a:cs typeface="+mn-cs"/>
              </a:rPr>
              <a:t>Need social interactions &amp; work requirements </a:t>
            </a:r>
          </a:p>
        </p:txBody>
      </p:sp>
    </p:spTree>
    <p:extLst>
      <p:ext uri="{BB962C8B-B14F-4D97-AF65-F5344CB8AC3E}">
        <p14:creationId xmlns:p14="http://schemas.microsoft.com/office/powerpoint/2010/main" val="38732433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01EACA-D0E4-314E-8CC9-214E689EC33F}"/>
              </a:ext>
            </a:extLst>
          </p:cNvPr>
          <p:cNvSpPr>
            <a:spLocks noGrp="1"/>
          </p:cNvSpPr>
          <p:nvPr>
            <p:ph type="title"/>
          </p:nvPr>
        </p:nvSpPr>
        <p:spPr/>
        <p:txBody>
          <a:bodyPr/>
          <a:lstStyle/>
          <a:p>
            <a:r>
              <a:rPr lang="en-US" dirty="0"/>
              <a:t>REMOTE WORK</a:t>
            </a:r>
          </a:p>
        </p:txBody>
      </p:sp>
      <p:sp>
        <p:nvSpPr>
          <p:cNvPr id="3" name="Slide Number Placeholder 2">
            <a:extLst>
              <a:ext uri="{FF2B5EF4-FFF2-40B4-BE49-F238E27FC236}">
                <a16:creationId xmlns:a16="http://schemas.microsoft.com/office/drawing/2014/main" id="{91BB98EE-C125-EB4E-A9F7-E75F97E446C8}"/>
              </a:ext>
            </a:extLst>
          </p:cNvPr>
          <p:cNvSpPr>
            <a:spLocks noGrp="1"/>
          </p:cNvSpPr>
          <p:nvPr>
            <p:ph type="sldNum" sz="quarter" idx="12"/>
          </p:nvPr>
        </p:nvSpPr>
        <p:spPr/>
        <p:txBody>
          <a:bodyPr/>
          <a:lstStyle/>
          <a:p>
            <a:fld id="{A8050745-D873-D947-9203-FD1A681633F9}" type="slidenum">
              <a:rPr lang="en-US" smtClean="0"/>
              <a:t>22</a:t>
            </a:fld>
            <a:endParaRPr lang="en-US" dirty="0"/>
          </a:p>
        </p:txBody>
      </p:sp>
      <p:sp>
        <p:nvSpPr>
          <p:cNvPr id="4" name="TextBox 3">
            <a:extLst>
              <a:ext uri="{FF2B5EF4-FFF2-40B4-BE49-F238E27FC236}">
                <a16:creationId xmlns:a16="http://schemas.microsoft.com/office/drawing/2014/main" id="{55C02870-9D01-7E48-9215-A4643657C0FE}"/>
              </a:ext>
            </a:extLst>
          </p:cNvPr>
          <p:cNvSpPr txBox="1"/>
          <p:nvPr/>
        </p:nvSpPr>
        <p:spPr>
          <a:xfrm>
            <a:off x="3284679" y="5626151"/>
            <a:ext cx="1767069" cy="338554"/>
          </a:xfrm>
          <a:prstGeom prst="rect">
            <a:avLst/>
          </a:prstGeom>
          <a:noFill/>
        </p:spPr>
        <p:txBody>
          <a:bodyPr wrap="square" rtlCol="0">
            <a:spAutoFit/>
          </a:bodyPr>
          <a:lstStyle/>
          <a:p>
            <a:pPr algn="r"/>
            <a:r>
              <a:rPr lang="en-US" sz="1600" b="1" dirty="0">
                <a:solidFill>
                  <a:schemeClr val="accent3"/>
                </a:solidFill>
                <a:latin typeface="Futura Medium" panose="020B0602020204020303" pitchFamily="34" charset="-79"/>
                <a:cs typeface="Futura Medium" panose="020B0602020204020303" pitchFamily="34" charset="-79"/>
              </a:rPr>
              <a:t>Consensus</a:t>
            </a:r>
          </a:p>
        </p:txBody>
      </p:sp>
      <p:sp>
        <p:nvSpPr>
          <p:cNvPr id="5" name="Rectangle 4">
            <a:extLst>
              <a:ext uri="{FF2B5EF4-FFF2-40B4-BE49-F238E27FC236}">
                <a16:creationId xmlns:a16="http://schemas.microsoft.com/office/drawing/2014/main" id="{795178D5-3913-234D-8AAC-5D80236D2E45}"/>
              </a:ext>
            </a:extLst>
          </p:cNvPr>
          <p:cNvSpPr/>
          <p:nvPr/>
        </p:nvSpPr>
        <p:spPr>
          <a:xfrm>
            <a:off x="838200" y="1064194"/>
            <a:ext cx="10515600" cy="523220"/>
          </a:xfrm>
          <a:prstGeom prst="rect">
            <a:avLst/>
          </a:prstGeom>
        </p:spPr>
        <p:txBody>
          <a:bodyPr wrap="square">
            <a:spAutoFit/>
          </a:bodyPr>
          <a:lstStyle/>
          <a:p>
            <a:pPr lvl="0"/>
            <a:r>
              <a:rPr lang="en-US" sz="1400" dirty="0">
                <a:solidFill>
                  <a:prstClr val="black"/>
                </a:solidFill>
                <a:latin typeface="Helvetica" pitchFamily="2" charset="0"/>
              </a:rPr>
              <a:t>Before the COVID-19, a small portion of the global workforce worked at home half-time or more. In your opinion, what percentage of people will conduct at least half of their work remotely post-COVID-19?</a:t>
            </a:r>
            <a:endParaRPr kumimoji="0" lang="en-US" sz="1100" b="0" i="0" u="none" strike="noStrike" kern="1200" cap="none" spc="0" normalizeH="0" baseline="0" noProof="0" dirty="0">
              <a:ln>
                <a:noFill/>
              </a:ln>
              <a:solidFill>
                <a:prstClr val="black"/>
              </a:solidFill>
              <a:effectLst/>
              <a:uLnTx/>
              <a:uFillTx/>
              <a:latin typeface="Helvetica" pitchFamily="2" charset="0"/>
            </a:endParaRPr>
          </a:p>
        </p:txBody>
      </p:sp>
      <p:sp>
        <p:nvSpPr>
          <p:cNvPr id="6" name="TextBox 5">
            <a:extLst>
              <a:ext uri="{FF2B5EF4-FFF2-40B4-BE49-F238E27FC236}">
                <a16:creationId xmlns:a16="http://schemas.microsoft.com/office/drawing/2014/main" id="{61BE00D9-FCD7-DF41-9F1A-B01554BA63CE}"/>
              </a:ext>
            </a:extLst>
          </p:cNvPr>
          <p:cNvSpPr txBox="1"/>
          <p:nvPr/>
        </p:nvSpPr>
        <p:spPr>
          <a:xfrm>
            <a:off x="7328697" y="4949763"/>
            <a:ext cx="1767069" cy="160043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75BDA7"/>
                </a:solidFill>
                <a:effectLst/>
                <a:uLnTx/>
                <a:uFillTx/>
                <a:latin typeface="Futura Medium" panose="020B0602020204020303" pitchFamily="34" charset="-79"/>
                <a:cs typeface="Futura Medium" panose="020B0602020204020303" pitchFamily="34" charset="-79"/>
              </a:rPr>
              <a:t>Panel consensus pick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Helvetica" pitchFamily="2" charset="0"/>
              </a:rPr>
              <a:t>No consensus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75BDA7"/>
                </a:solidFill>
                <a:effectLst/>
                <a:uLnTx/>
                <a:uFillTx/>
                <a:latin typeface="Futura Medium" panose="020B0602020204020303" pitchFamily="34" charset="-79"/>
                <a:cs typeface="Futura Medium" panose="020B0602020204020303" pitchFamily="34" charset="-79"/>
              </a:rPr>
              <a:t>Group stability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prstClr val="black"/>
                </a:solidFill>
                <a:latin typeface="Helvetica" pitchFamily="2" charset="0"/>
                <a:cs typeface="Futura Medium" panose="020B0602020204020303" pitchFamily="34" charset="-79"/>
              </a:rPr>
              <a:t>52%</a:t>
            </a:r>
            <a:endParaRPr kumimoji="0" lang="en-US" sz="1400" b="0" i="0" u="none" strike="noStrike" kern="1200" cap="none" spc="0" normalizeH="0" baseline="0" noProof="0" dirty="0">
              <a:ln>
                <a:noFill/>
              </a:ln>
              <a:solidFill>
                <a:prstClr val="black"/>
              </a:solidFill>
              <a:effectLst/>
              <a:uLnTx/>
              <a:uFillTx/>
              <a:latin typeface="Helvetica" pitchFamily="2" charset="0"/>
              <a:cs typeface="Futura Medium" panose="020B0602020204020303" pitchFamily="34" charset="-79"/>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75BDA7"/>
                </a:solidFill>
                <a:effectLst/>
                <a:uLnTx/>
                <a:uFillTx/>
                <a:latin typeface="Futura Medium" panose="020B0602020204020303" pitchFamily="34" charset="-79"/>
                <a:cs typeface="Futura Medium" panose="020B0602020204020303" pitchFamily="34" charset="-79"/>
              </a:rPr>
              <a:t>Consensus measure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Helvetica" pitchFamily="2" charset="0"/>
                <a:cs typeface="Futura Medium" panose="020B0602020204020303" pitchFamily="34" charset="-79"/>
              </a:rPr>
              <a:t>Majority</a:t>
            </a:r>
          </a:p>
        </p:txBody>
      </p:sp>
      <p:sp>
        <p:nvSpPr>
          <p:cNvPr id="7" name="TextBox 6">
            <a:extLst>
              <a:ext uri="{FF2B5EF4-FFF2-40B4-BE49-F238E27FC236}">
                <a16:creationId xmlns:a16="http://schemas.microsoft.com/office/drawing/2014/main" id="{BDA53941-648E-4143-955A-6A2F3F68CBD0}"/>
              </a:ext>
            </a:extLst>
          </p:cNvPr>
          <p:cNvSpPr txBox="1"/>
          <p:nvPr/>
        </p:nvSpPr>
        <p:spPr>
          <a:xfrm>
            <a:off x="3687041" y="4949763"/>
            <a:ext cx="1767069"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75BDA7"/>
                </a:solidFill>
                <a:effectLst/>
                <a:uLnTx/>
                <a:uFillTx/>
                <a:latin typeface="Futura Medium" panose="020B0602020204020303" pitchFamily="34" charset="-79"/>
                <a:ea typeface="+mn-ea"/>
                <a:cs typeface="Futura Medium" panose="020B0602020204020303" pitchFamily="34" charset="-79"/>
              </a:rPr>
              <a:t>175</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Helvetica" pitchFamily="2" charset="0"/>
                <a:ea typeface="+mn-ea"/>
                <a:cs typeface="Futura Medium" panose="020B0602020204020303" pitchFamily="34" charset="-79"/>
              </a:rPr>
              <a:t>Responses</a:t>
            </a:r>
          </a:p>
        </p:txBody>
      </p:sp>
      <p:sp>
        <p:nvSpPr>
          <p:cNvPr id="8" name="TextBox 7">
            <a:extLst>
              <a:ext uri="{FF2B5EF4-FFF2-40B4-BE49-F238E27FC236}">
                <a16:creationId xmlns:a16="http://schemas.microsoft.com/office/drawing/2014/main" id="{4E716E79-F1FF-7A48-8E5A-FD990B7CB442}"/>
              </a:ext>
            </a:extLst>
          </p:cNvPr>
          <p:cNvSpPr txBox="1"/>
          <p:nvPr/>
        </p:nvSpPr>
        <p:spPr>
          <a:xfrm>
            <a:off x="5507869" y="4949763"/>
            <a:ext cx="1767069" cy="123110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solidFill>
                  <a:srgbClr val="75BDA7"/>
                </a:solidFill>
                <a:latin typeface="Futura Medium" panose="020B0602020204020303" pitchFamily="34" charset="-79"/>
                <a:cs typeface="Futura Medium" panose="020B0602020204020303" pitchFamily="34" charset="-79"/>
              </a:rPr>
              <a:t>29</a:t>
            </a:r>
            <a:endParaRPr kumimoji="0" lang="en-US" sz="1600" b="1" i="0" u="none" strike="noStrike" kern="1200" cap="none" spc="0" normalizeH="0" baseline="0" noProof="0" dirty="0">
              <a:ln>
                <a:noFill/>
              </a:ln>
              <a:solidFill>
                <a:srgbClr val="75BDA7"/>
              </a:solidFill>
              <a:effectLst/>
              <a:uLnTx/>
              <a:uFillTx/>
              <a:latin typeface="Futura Medium" panose="020B0602020204020303" pitchFamily="34" charset="-79"/>
              <a:cs typeface="Futura Medium" panose="020B0602020204020303" pitchFamily="34" charset="-79"/>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Helvetica" pitchFamily="2" charset="0"/>
              </a:rPr>
              <a:t>Revisions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prstClr val="black"/>
              </a:solidFill>
              <a:effectLst/>
              <a:uLnTx/>
              <a:uFillTx/>
              <a:latin typeface="Futura Medium" panose="020B0602020204020303" pitchFamily="34" charset="-79"/>
              <a:cs typeface="Futura Medium" panose="020B0602020204020303" pitchFamily="34" charset="-79"/>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75BDA7"/>
                </a:solidFill>
                <a:effectLst/>
                <a:uLnTx/>
                <a:uFillTx/>
                <a:latin typeface="Futura Medium" panose="020B0602020204020303" pitchFamily="34" charset="-79"/>
                <a:cs typeface="Futura Medium" panose="020B0602020204020303" pitchFamily="34" charset="-79"/>
              </a:rPr>
              <a:t>110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Helvetica" pitchFamily="2" charset="0"/>
                <a:cs typeface="Futura Medium" panose="020B0602020204020303" pitchFamily="34" charset="-79"/>
              </a:rPr>
              <a:t>Comments</a:t>
            </a:r>
          </a:p>
        </p:txBody>
      </p:sp>
      <p:graphicFrame>
        <p:nvGraphicFramePr>
          <p:cNvPr id="9" name="Chart 8">
            <a:extLst>
              <a:ext uri="{FF2B5EF4-FFF2-40B4-BE49-F238E27FC236}">
                <a16:creationId xmlns:a16="http://schemas.microsoft.com/office/drawing/2014/main" id="{24326F71-68BD-AA4D-B774-2BBD8CC3D0FB}"/>
              </a:ext>
            </a:extLst>
          </p:cNvPr>
          <p:cNvGraphicFramePr/>
          <p:nvPr>
            <p:extLst>
              <p:ext uri="{D42A27DB-BD31-4B8C-83A1-F6EECF244321}">
                <p14:modId xmlns:p14="http://schemas.microsoft.com/office/powerpoint/2010/main" val="200096468"/>
              </p:ext>
            </p:extLst>
          </p:nvPr>
        </p:nvGraphicFramePr>
        <p:xfrm>
          <a:off x="838200" y="1804442"/>
          <a:ext cx="10515600" cy="3111044"/>
        </p:xfrm>
        <a:graphic>
          <a:graphicData uri="http://schemas.openxmlformats.org/drawingml/2006/chart">
            <c:chart xmlns:c="http://schemas.openxmlformats.org/drawingml/2006/chart" xmlns:r="http://schemas.openxmlformats.org/officeDocument/2006/relationships" r:id="rId2"/>
          </a:graphicData>
        </a:graphic>
      </p:graphicFrame>
      <p:pic>
        <p:nvPicPr>
          <p:cNvPr id="10" name="Graphic 9" descr="Thumbs Down">
            <a:extLst>
              <a:ext uri="{FF2B5EF4-FFF2-40B4-BE49-F238E27FC236}">
                <a16:creationId xmlns:a16="http://schemas.microsoft.com/office/drawing/2014/main" id="{856ED306-BE54-FB4B-A945-B4159BE6BC0C}"/>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687041" y="5660428"/>
            <a:ext cx="270000" cy="270000"/>
          </a:xfrm>
          <a:prstGeom prst="rect">
            <a:avLst/>
          </a:prstGeom>
        </p:spPr>
      </p:pic>
      <p:sp>
        <p:nvSpPr>
          <p:cNvPr id="11" name="Rounded Rectangular Callout 10">
            <a:extLst>
              <a:ext uri="{FF2B5EF4-FFF2-40B4-BE49-F238E27FC236}">
                <a16:creationId xmlns:a16="http://schemas.microsoft.com/office/drawing/2014/main" id="{07FD079A-DD94-9B47-8E9A-B217B8C8A0BC}"/>
              </a:ext>
            </a:extLst>
          </p:cNvPr>
          <p:cNvSpPr/>
          <p:nvPr/>
        </p:nvSpPr>
        <p:spPr>
          <a:xfrm>
            <a:off x="7274938" y="1587413"/>
            <a:ext cx="1820828" cy="1406587"/>
          </a:xfrm>
          <a:prstGeom prst="wedgeRoundRectCallout">
            <a:avLst>
              <a:gd name="adj1" fmla="val -103344"/>
              <a:gd name="adj2" fmla="val 82032"/>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Helvetica" pitchFamily="2" charset="0"/>
              </a:rPr>
              <a:t>Consensus is set at 55%. No consensus, but 81% believe &gt;26% will  work remotely </a:t>
            </a:r>
          </a:p>
        </p:txBody>
      </p:sp>
    </p:spTree>
    <p:extLst>
      <p:ext uri="{BB962C8B-B14F-4D97-AF65-F5344CB8AC3E}">
        <p14:creationId xmlns:p14="http://schemas.microsoft.com/office/powerpoint/2010/main" val="13731018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66B1651-CDA3-A94F-973A-9FA142FD9135}"/>
              </a:ext>
            </a:extLst>
          </p:cNvPr>
          <p:cNvSpPr>
            <a:spLocks noGrp="1"/>
          </p:cNvSpPr>
          <p:nvPr>
            <p:ph type="title"/>
          </p:nvPr>
        </p:nvSpPr>
        <p:spPr/>
        <p:txBody>
          <a:bodyPr/>
          <a:lstStyle/>
          <a:p>
            <a:r>
              <a:rPr lang="en-US"/>
              <a:t>REMOTE WORK – SME INSIGHTS</a:t>
            </a:r>
          </a:p>
        </p:txBody>
      </p:sp>
      <p:sp>
        <p:nvSpPr>
          <p:cNvPr id="4" name="Slide Number Placeholder 3">
            <a:extLst>
              <a:ext uri="{FF2B5EF4-FFF2-40B4-BE49-F238E27FC236}">
                <a16:creationId xmlns:a16="http://schemas.microsoft.com/office/drawing/2014/main" id="{784BAACE-C4EA-3142-9615-E4DD22BA54EB}"/>
              </a:ext>
            </a:extLst>
          </p:cNvPr>
          <p:cNvSpPr>
            <a:spLocks noGrp="1"/>
          </p:cNvSpPr>
          <p:nvPr>
            <p:ph type="sldNum" sz="quarter" idx="12"/>
          </p:nvPr>
        </p:nvSpPr>
        <p:spPr/>
        <p:txBody>
          <a:bodyPr/>
          <a:lstStyle/>
          <a:p>
            <a:fld id="{A8050745-D873-D947-9203-FD1A681633F9}" type="slidenum">
              <a:rPr lang="da-DK" smtClean="0"/>
              <a:t>23</a:t>
            </a:fld>
            <a:endParaRPr lang="da-DK"/>
          </a:p>
        </p:txBody>
      </p:sp>
      <p:sp>
        <p:nvSpPr>
          <p:cNvPr id="8" name="Rectangle 7">
            <a:extLst>
              <a:ext uri="{FF2B5EF4-FFF2-40B4-BE49-F238E27FC236}">
                <a16:creationId xmlns:a16="http://schemas.microsoft.com/office/drawing/2014/main" id="{50DAC1E3-AE94-6F4C-A49E-A37E1F9659EF}"/>
              </a:ext>
            </a:extLst>
          </p:cNvPr>
          <p:cNvSpPr/>
          <p:nvPr/>
        </p:nvSpPr>
        <p:spPr>
          <a:xfrm>
            <a:off x="3048000" y="1179674"/>
            <a:ext cx="7131424" cy="1200329"/>
          </a:xfrm>
          <a:prstGeom prst="rect">
            <a:avLst/>
          </a:prstGeom>
        </p:spPr>
        <p:txBody>
          <a:bodyPr wrap="square">
            <a:spAutoFit/>
          </a:bodyPr>
          <a:lstStyle/>
          <a:p>
            <a:r>
              <a:rPr lang="en-GB" b="1" dirty="0">
                <a:latin typeface="Helvetica" pitchFamily="2" charset="0"/>
                <a:cs typeface="Arial" panose="020B0604020202020204" pitchFamily="34" charset="0"/>
              </a:rPr>
              <a:t>“We will see more people working remotely but most likely they will work remotely 1-2 days per week. Therefore, the overall percentage of workforce working remotely more than half time will still be limited.”</a:t>
            </a:r>
          </a:p>
        </p:txBody>
      </p:sp>
      <p:sp>
        <p:nvSpPr>
          <p:cNvPr id="11" name="Rectangle 10">
            <a:extLst>
              <a:ext uri="{FF2B5EF4-FFF2-40B4-BE49-F238E27FC236}">
                <a16:creationId xmlns:a16="http://schemas.microsoft.com/office/drawing/2014/main" id="{2D29DA60-C4A5-8A42-B18F-CBB82291FC11}"/>
              </a:ext>
            </a:extLst>
          </p:cNvPr>
          <p:cNvSpPr/>
          <p:nvPr/>
        </p:nvSpPr>
        <p:spPr>
          <a:xfrm>
            <a:off x="1259456" y="2898911"/>
            <a:ext cx="7986877" cy="1200329"/>
          </a:xfrm>
          <a:prstGeom prst="rect">
            <a:avLst/>
          </a:prstGeom>
        </p:spPr>
        <p:txBody>
          <a:bodyPr wrap="square">
            <a:spAutoFit/>
          </a:bodyPr>
          <a:lstStyle/>
          <a:p>
            <a:r>
              <a:rPr lang="en-US" dirty="0">
                <a:latin typeface="Helvetica" pitchFamily="2" charset="0"/>
              </a:rPr>
              <a:t>”In organizations where WFH has proven a success, </a:t>
            </a:r>
            <a:r>
              <a:rPr lang="en-US" b="1" dirty="0">
                <a:latin typeface="Helvetica" pitchFamily="2" charset="0"/>
              </a:rPr>
              <a:t>a dynamic work model will allow for most people to conduct their work from any location allowing folks to work outside of the office at a higher frequency that pre-COVID 19.”</a:t>
            </a:r>
          </a:p>
        </p:txBody>
      </p:sp>
      <p:sp>
        <p:nvSpPr>
          <p:cNvPr id="2" name="Rounded Rectangle 1">
            <a:extLst>
              <a:ext uri="{FF2B5EF4-FFF2-40B4-BE49-F238E27FC236}">
                <a16:creationId xmlns:a16="http://schemas.microsoft.com/office/drawing/2014/main" id="{3BD9C268-E7E0-154A-99AD-B9FEB16DE4B1}"/>
              </a:ext>
            </a:extLst>
          </p:cNvPr>
          <p:cNvSpPr/>
          <p:nvPr/>
        </p:nvSpPr>
        <p:spPr>
          <a:xfrm>
            <a:off x="838200" y="1179674"/>
            <a:ext cx="2209800" cy="1330349"/>
          </a:xfrm>
          <a:prstGeom prst="round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r>
              <a:rPr lang="en-US" b="1">
                <a:latin typeface="Futura Medium" panose="020B0602020204020303" pitchFamily="34" charset="-79"/>
                <a:cs typeface="Futura Medium" panose="020B0602020204020303" pitchFamily="34" charset="-79"/>
              </a:rPr>
              <a:t>26 – 50 % </a:t>
            </a:r>
          </a:p>
          <a:p>
            <a:pPr algn="ctr"/>
            <a:endParaRPr lang="en-US" b="1">
              <a:latin typeface="Futura Medium" panose="020B0602020204020303" pitchFamily="34" charset="-79"/>
              <a:cs typeface="Futura Medium" panose="020B0602020204020303" pitchFamily="34" charset="-79"/>
            </a:endParaRPr>
          </a:p>
          <a:p>
            <a:pPr algn="ctr"/>
            <a:r>
              <a:rPr lang="en-US">
                <a:latin typeface="Futura Medium" panose="020B0602020204020303" pitchFamily="34" charset="-79"/>
                <a:cs typeface="Futura Medium" panose="020B0602020204020303" pitchFamily="34" charset="-79"/>
              </a:rPr>
              <a:t>58 Comments</a:t>
            </a:r>
          </a:p>
        </p:txBody>
      </p:sp>
      <p:sp>
        <p:nvSpPr>
          <p:cNvPr id="12" name="Rounded Rectangle 11">
            <a:extLst>
              <a:ext uri="{FF2B5EF4-FFF2-40B4-BE49-F238E27FC236}">
                <a16:creationId xmlns:a16="http://schemas.microsoft.com/office/drawing/2014/main" id="{F71E1873-DE8B-5748-911A-2244128C6123}"/>
              </a:ext>
            </a:extLst>
          </p:cNvPr>
          <p:cNvSpPr/>
          <p:nvPr/>
        </p:nvSpPr>
        <p:spPr>
          <a:xfrm>
            <a:off x="9246333" y="2643976"/>
            <a:ext cx="2209800" cy="1330349"/>
          </a:xfrm>
          <a:prstGeom prst="round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r>
              <a:rPr lang="en-US" b="1">
                <a:latin typeface="Futura Medium" panose="020B0602020204020303" pitchFamily="34" charset="-79"/>
                <a:cs typeface="Futura Medium" panose="020B0602020204020303" pitchFamily="34" charset="-79"/>
              </a:rPr>
              <a:t>51 – 75%</a:t>
            </a:r>
          </a:p>
          <a:p>
            <a:pPr algn="ctr"/>
            <a:endParaRPr lang="en-US" b="1">
              <a:latin typeface="Futura Medium" panose="020B0602020204020303" pitchFamily="34" charset="-79"/>
              <a:cs typeface="Futura Medium" panose="020B0602020204020303" pitchFamily="34" charset="-79"/>
            </a:endParaRPr>
          </a:p>
          <a:p>
            <a:pPr algn="ctr"/>
            <a:r>
              <a:rPr lang="en-US">
                <a:latin typeface="Futura Medium" panose="020B0602020204020303" pitchFamily="34" charset="-79"/>
                <a:cs typeface="Futura Medium" panose="020B0602020204020303" pitchFamily="34" charset="-79"/>
              </a:rPr>
              <a:t>26 comments  </a:t>
            </a:r>
          </a:p>
        </p:txBody>
      </p:sp>
      <p:sp>
        <p:nvSpPr>
          <p:cNvPr id="3" name="Rectangle 2">
            <a:extLst>
              <a:ext uri="{FF2B5EF4-FFF2-40B4-BE49-F238E27FC236}">
                <a16:creationId xmlns:a16="http://schemas.microsoft.com/office/drawing/2014/main" id="{54C2B3E9-751C-5845-9F1D-07EB09ACC1DF}"/>
              </a:ext>
            </a:extLst>
          </p:cNvPr>
          <p:cNvSpPr/>
          <p:nvPr/>
        </p:nvSpPr>
        <p:spPr>
          <a:xfrm>
            <a:off x="3048000" y="4419392"/>
            <a:ext cx="7986876" cy="923330"/>
          </a:xfrm>
          <a:prstGeom prst="rect">
            <a:avLst/>
          </a:prstGeom>
        </p:spPr>
        <p:txBody>
          <a:bodyPr wrap="square">
            <a:spAutoFit/>
          </a:bodyPr>
          <a:lstStyle/>
          <a:p>
            <a:r>
              <a:rPr lang="en-US" dirty="0">
                <a:latin typeface="Helvetica" pitchFamily="2" charset="0"/>
              </a:rPr>
              <a:t>”Having read and listened to lots of research results lately it is clear to that on an </a:t>
            </a:r>
            <a:r>
              <a:rPr lang="en-US" b="1" dirty="0">
                <a:latin typeface="Helvetica" pitchFamily="2" charset="0"/>
              </a:rPr>
              <a:t>average person wants to work an extra day from home compared to pre-COVID-19</a:t>
            </a:r>
            <a:r>
              <a:rPr lang="en-US" dirty="0">
                <a:latin typeface="Helvetica" pitchFamily="2" charset="0"/>
              </a:rPr>
              <a:t>.”</a:t>
            </a:r>
          </a:p>
        </p:txBody>
      </p:sp>
      <p:sp>
        <p:nvSpPr>
          <p:cNvPr id="13" name="Rounded Rectangle 12">
            <a:extLst>
              <a:ext uri="{FF2B5EF4-FFF2-40B4-BE49-F238E27FC236}">
                <a16:creationId xmlns:a16="http://schemas.microsoft.com/office/drawing/2014/main" id="{A94B8303-19B7-4A44-9492-29A978E759E4}"/>
              </a:ext>
            </a:extLst>
          </p:cNvPr>
          <p:cNvSpPr/>
          <p:nvPr/>
        </p:nvSpPr>
        <p:spPr>
          <a:xfrm>
            <a:off x="838200" y="4223202"/>
            <a:ext cx="2209800" cy="1330349"/>
          </a:xfrm>
          <a:prstGeom prst="round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r>
              <a:rPr lang="en-US" b="1">
                <a:latin typeface="Helvetica" pitchFamily="2" charset="0"/>
              </a:rPr>
              <a:t>11– 25 % </a:t>
            </a:r>
          </a:p>
          <a:p>
            <a:pPr algn="ctr"/>
            <a:endParaRPr lang="en-US" b="1">
              <a:latin typeface="Helvetica" pitchFamily="2" charset="0"/>
            </a:endParaRPr>
          </a:p>
          <a:p>
            <a:pPr algn="ctr"/>
            <a:r>
              <a:rPr lang="en-US">
                <a:latin typeface="Helvetica" pitchFamily="2" charset="0"/>
              </a:rPr>
              <a:t>18 comments</a:t>
            </a:r>
          </a:p>
        </p:txBody>
      </p:sp>
    </p:spTree>
    <p:extLst>
      <p:ext uri="{BB962C8B-B14F-4D97-AF65-F5344CB8AC3E}">
        <p14:creationId xmlns:p14="http://schemas.microsoft.com/office/powerpoint/2010/main" val="19994004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ABD7D3-7175-0B45-8207-67EC5F32C727}"/>
              </a:ext>
            </a:extLst>
          </p:cNvPr>
          <p:cNvSpPr>
            <a:spLocks noGrp="1"/>
          </p:cNvSpPr>
          <p:nvPr>
            <p:ph type="title"/>
          </p:nvPr>
        </p:nvSpPr>
        <p:spPr/>
        <p:txBody>
          <a:bodyPr/>
          <a:lstStyle/>
          <a:p>
            <a:r>
              <a:rPr lang="en-US" dirty="0"/>
              <a:t>PEOPLE AT THE OFFICE</a:t>
            </a:r>
          </a:p>
        </p:txBody>
      </p:sp>
      <p:sp>
        <p:nvSpPr>
          <p:cNvPr id="3" name="Slide Number Placeholder 2">
            <a:extLst>
              <a:ext uri="{FF2B5EF4-FFF2-40B4-BE49-F238E27FC236}">
                <a16:creationId xmlns:a16="http://schemas.microsoft.com/office/drawing/2014/main" id="{D6E3F9E1-E1FB-6045-9712-0B5F0B94A730}"/>
              </a:ext>
            </a:extLst>
          </p:cNvPr>
          <p:cNvSpPr>
            <a:spLocks noGrp="1"/>
          </p:cNvSpPr>
          <p:nvPr>
            <p:ph type="sldNum" sz="quarter" idx="12"/>
          </p:nvPr>
        </p:nvSpPr>
        <p:spPr/>
        <p:txBody>
          <a:bodyPr/>
          <a:lstStyle/>
          <a:p>
            <a:fld id="{A8050745-D873-D947-9203-FD1A681633F9}" type="slidenum">
              <a:rPr lang="en-US" smtClean="0"/>
              <a:t>24</a:t>
            </a:fld>
            <a:endParaRPr lang="en-US" dirty="0"/>
          </a:p>
        </p:txBody>
      </p:sp>
      <p:sp>
        <p:nvSpPr>
          <p:cNvPr id="4" name="Rectangle 3">
            <a:extLst>
              <a:ext uri="{FF2B5EF4-FFF2-40B4-BE49-F238E27FC236}">
                <a16:creationId xmlns:a16="http://schemas.microsoft.com/office/drawing/2014/main" id="{CB5F5B24-44D1-564E-8509-58A053AD6985}"/>
              </a:ext>
            </a:extLst>
          </p:cNvPr>
          <p:cNvSpPr/>
          <p:nvPr/>
        </p:nvSpPr>
        <p:spPr>
          <a:xfrm>
            <a:off x="838199" y="954131"/>
            <a:ext cx="10515601" cy="707886"/>
          </a:xfrm>
          <a:prstGeom prst="rect">
            <a:avLst/>
          </a:prstGeom>
        </p:spPr>
        <p:txBody>
          <a:bodyPr wrap="square">
            <a:spAutoFit/>
          </a:bodyPr>
          <a:lstStyle/>
          <a:p>
            <a:r>
              <a:rPr lang="en-US" sz="1400" dirty="0">
                <a:latin typeface="Helvetica" pitchFamily="2" charset="0"/>
              </a:rPr>
              <a:t>Given that we can work from anywhere, why will people come to the office in a post-COVID-19 world? </a:t>
            </a:r>
            <a:br>
              <a:rPr lang="en-US" sz="1400" dirty="0">
                <a:latin typeface="Helvetica" pitchFamily="2" charset="0"/>
              </a:rPr>
            </a:br>
            <a:r>
              <a:rPr lang="en-US" sz="1200" dirty="0">
                <a:latin typeface="Helvetica" pitchFamily="2" charset="0"/>
              </a:rPr>
              <a:t>(Please select your top 3 and rank them from </a:t>
            </a:r>
            <a:r>
              <a:rPr lang="en-US" sz="1200" b="1" dirty="0">
                <a:latin typeface="Helvetica" pitchFamily="2" charset="0"/>
              </a:rPr>
              <a:t>Most</a:t>
            </a:r>
            <a:r>
              <a:rPr lang="en-US" sz="1200" dirty="0">
                <a:latin typeface="Helvetica" pitchFamily="2" charset="0"/>
              </a:rPr>
              <a:t> to </a:t>
            </a:r>
            <a:r>
              <a:rPr lang="en-US" sz="1200" b="1" dirty="0">
                <a:latin typeface="Helvetica" pitchFamily="2" charset="0"/>
              </a:rPr>
              <a:t>Least</a:t>
            </a:r>
            <a:r>
              <a:rPr lang="en-US" sz="1200" dirty="0">
                <a:latin typeface="Helvetica" pitchFamily="2" charset="0"/>
              </a:rPr>
              <a:t> important)</a:t>
            </a:r>
          </a:p>
          <a:p>
            <a:endParaRPr lang="en-US" sz="1400" dirty="0">
              <a:latin typeface="Helvetica" pitchFamily="2" charset="0"/>
            </a:endParaRPr>
          </a:p>
        </p:txBody>
      </p:sp>
      <p:sp>
        <p:nvSpPr>
          <p:cNvPr id="5" name="TextBox 4">
            <a:extLst>
              <a:ext uri="{FF2B5EF4-FFF2-40B4-BE49-F238E27FC236}">
                <a16:creationId xmlns:a16="http://schemas.microsoft.com/office/drawing/2014/main" id="{88D852AA-D55A-0043-8613-E9E81F909FDD}"/>
              </a:ext>
            </a:extLst>
          </p:cNvPr>
          <p:cNvSpPr txBox="1"/>
          <p:nvPr/>
        </p:nvSpPr>
        <p:spPr>
          <a:xfrm>
            <a:off x="6900058" y="4898664"/>
            <a:ext cx="1767069" cy="1815882"/>
          </a:xfrm>
          <a:prstGeom prst="rect">
            <a:avLst/>
          </a:prstGeom>
          <a:noFill/>
        </p:spPr>
        <p:txBody>
          <a:bodyPr wrap="square" rtlCol="0">
            <a:spAutoFit/>
          </a:bodyPr>
          <a:lstStyle/>
          <a:p>
            <a:r>
              <a:rPr lang="en-US" sz="1400" b="1" dirty="0">
                <a:solidFill>
                  <a:schemeClr val="accent3"/>
                </a:solidFill>
                <a:latin typeface="Futura Medium" panose="020B0602020204020303" pitchFamily="34" charset="-79"/>
                <a:cs typeface="Futura Medium" panose="020B0602020204020303" pitchFamily="34" charset="-79"/>
              </a:rPr>
              <a:t>Panel consensus pick </a:t>
            </a:r>
          </a:p>
          <a:p>
            <a:r>
              <a:rPr lang="en-US" sz="1400" dirty="0">
                <a:latin typeface="Helvetica" pitchFamily="2" charset="0"/>
                <a:cs typeface="Futura Medium" panose="020B0602020204020303" pitchFamily="34" charset="-79"/>
              </a:rPr>
              <a:t>Need social interactions</a:t>
            </a:r>
          </a:p>
          <a:p>
            <a:r>
              <a:rPr lang="en-US" sz="1400" b="1" dirty="0">
                <a:solidFill>
                  <a:schemeClr val="accent3"/>
                </a:solidFill>
                <a:latin typeface="Futura Medium" panose="020B0602020204020303" pitchFamily="34" charset="-79"/>
                <a:cs typeface="Futura Medium" panose="020B0602020204020303" pitchFamily="34" charset="-79"/>
              </a:rPr>
              <a:t>Group stability</a:t>
            </a:r>
          </a:p>
          <a:p>
            <a:r>
              <a:rPr lang="en-US" sz="1400" dirty="0">
                <a:latin typeface="Helvetica" pitchFamily="2" charset="0"/>
                <a:cs typeface="Futura Medium" panose="020B0602020204020303" pitchFamily="34" charset="-79"/>
              </a:rPr>
              <a:t>59%</a:t>
            </a:r>
          </a:p>
          <a:p>
            <a:r>
              <a:rPr lang="en-US" sz="1400" b="1" dirty="0">
                <a:solidFill>
                  <a:schemeClr val="accent3"/>
                </a:solidFill>
                <a:latin typeface="Futura Medium" panose="020B0602020204020303" pitchFamily="34" charset="-79"/>
                <a:cs typeface="Futura Medium" panose="020B0602020204020303" pitchFamily="34" charset="-79"/>
              </a:rPr>
              <a:t>Consensus measure</a:t>
            </a:r>
          </a:p>
          <a:p>
            <a:r>
              <a:rPr lang="en-US" sz="1400" dirty="0">
                <a:latin typeface="Helvetica" pitchFamily="2" charset="0"/>
                <a:cs typeface="Futura Medium" panose="020B0602020204020303" pitchFamily="34" charset="-79"/>
              </a:rPr>
              <a:t>Majority</a:t>
            </a:r>
          </a:p>
        </p:txBody>
      </p:sp>
      <p:sp>
        <p:nvSpPr>
          <p:cNvPr id="6" name="TextBox 5">
            <a:extLst>
              <a:ext uri="{FF2B5EF4-FFF2-40B4-BE49-F238E27FC236}">
                <a16:creationId xmlns:a16="http://schemas.microsoft.com/office/drawing/2014/main" id="{08DB06B7-329A-5248-BE33-1B051C106435}"/>
              </a:ext>
            </a:extLst>
          </p:cNvPr>
          <p:cNvSpPr txBox="1"/>
          <p:nvPr/>
        </p:nvSpPr>
        <p:spPr>
          <a:xfrm>
            <a:off x="3258402" y="4898664"/>
            <a:ext cx="1767069" cy="553998"/>
          </a:xfrm>
          <a:prstGeom prst="rect">
            <a:avLst/>
          </a:prstGeom>
          <a:noFill/>
        </p:spPr>
        <p:txBody>
          <a:bodyPr wrap="square" rtlCol="0">
            <a:spAutoFit/>
          </a:bodyPr>
          <a:lstStyle/>
          <a:p>
            <a:r>
              <a:rPr lang="en-US" sz="1600" b="1" dirty="0">
                <a:solidFill>
                  <a:schemeClr val="accent3"/>
                </a:solidFill>
                <a:latin typeface="Futura Medium" panose="020B0602020204020303" pitchFamily="34" charset="-79"/>
                <a:cs typeface="Futura Medium" panose="020B0602020204020303" pitchFamily="34" charset="-79"/>
              </a:rPr>
              <a:t>176</a:t>
            </a:r>
          </a:p>
          <a:p>
            <a:r>
              <a:rPr lang="en-US" sz="1400" dirty="0">
                <a:latin typeface="Helvetica" pitchFamily="2" charset="0"/>
                <a:cs typeface="Futura Medium" panose="020B0602020204020303" pitchFamily="34" charset="-79"/>
              </a:rPr>
              <a:t>Responses</a:t>
            </a:r>
          </a:p>
        </p:txBody>
      </p:sp>
      <p:sp>
        <p:nvSpPr>
          <p:cNvPr id="7" name="TextBox 6">
            <a:extLst>
              <a:ext uri="{FF2B5EF4-FFF2-40B4-BE49-F238E27FC236}">
                <a16:creationId xmlns:a16="http://schemas.microsoft.com/office/drawing/2014/main" id="{F6869DE0-5436-FB43-A403-A0FF2B8E4E20}"/>
              </a:ext>
            </a:extLst>
          </p:cNvPr>
          <p:cNvSpPr txBox="1"/>
          <p:nvPr/>
        </p:nvSpPr>
        <p:spPr>
          <a:xfrm>
            <a:off x="5079230" y="4898664"/>
            <a:ext cx="1767069" cy="1231106"/>
          </a:xfrm>
          <a:prstGeom prst="rect">
            <a:avLst/>
          </a:prstGeom>
          <a:noFill/>
        </p:spPr>
        <p:txBody>
          <a:bodyPr wrap="square" rtlCol="0">
            <a:spAutoFit/>
          </a:bodyPr>
          <a:lstStyle/>
          <a:p>
            <a:r>
              <a:rPr lang="en-US" sz="1600" b="1" dirty="0">
                <a:solidFill>
                  <a:schemeClr val="accent3"/>
                </a:solidFill>
                <a:latin typeface="Futura Medium" panose="020B0602020204020303" pitchFamily="34" charset="-79"/>
                <a:cs typeface="Futura Medium" panose="020B0602020204020303" pitchFamily="34" charset="-79"/>
              </a:rPr>
              <a:t>30</a:t>
            </a:r>
          </a:p>
          <a:p>
            <a:r>
              <a:rPr lang="en-US" sz="1400" dirty="0">
                <a:latin typeface="Helvetica" pitchFamily="2" charset="0"/>
              </a:rPr>
              <a:t>Revisions</a:t>
            </a:r>
          </a:p>
          <a:p>
            <a:endParaRPr lang="en-US" sz="1400" b="1" dirty="0">
              <a:latin typeface="Futura Medium" panose="020B0602020204020303" pitchFamily="34" charset="-79"/>
              <a:cs typeface="Futura Medium" panose="020B0602020204020303" pitchFamily="34" charset="-79"/>
            </a:endParaRPr>
          </a:p>
          <a:p>
            <a:r>
              <a:rPr lang="en-US" sz="1600" b="1" dirty="0">
                <a:solidFill>
                  <a:schemeClr val="accent3"/>
                </a:solidFill>
                <a:latin typeface="Futura Medium" panose="020B0602020204020303" pitchFamily="34" charset="-79"/>
                <a:cs typeface="Futura Medium" panose="020B0602020204020303" pitchFamily="34" charset="-79"/>
              </a:rPr>
              <a:t>110</a:t>
            </a:r>
          </a:p>
          <a:p>
            <a:r>
              <a:rPr lang="en-US" sz="1400" dirty="0">
                <a:latin typeface="Helvetica" pitchFamily="2" charset="0"/>
                <a:cs typeface="Futura Medium" panose="020B0602020204020303" pitchFamily="34" charset="-79"/>
              </a:rPr>
              <a:t>Comments</a:t>
            </a:r>
          </a:p>
        </p:txBody>
      </p:sp>
      <p:graphicFrame>
        <p:nvGraphicFramePr>
          <p:cNvPr id="8" name="Chart 7">
            <a:extLst>
              <a:ext uri="{FF2B5EF4-FFF2-40B4-BE49-F238E27FC236}">
                <a16:creationId xmlns:a16="http://schemas.microsoft.com/office/drawing/2014/main" id="{F8697819-29DC-E74B-9089-02A3F814372A}"/>
              </a:ext>
            </a:extLst>
          </p:cNvPr>
          <p:cNvGraphicFramePr/>
          <p:nvPr>
            <p:extLst>
              <p:ext uri="{D42A27DB-BD31-4B8C-83A1-F6EECF244321}">
                <p14:modId xmlns:p14="http://schemas.microsoft.com/office/powerpoint/2010/main" val="1963031524"/>
              </p:ext>
            </p:extLst>
          </p:nvPr>
        </p:nvGraphicFramePr>
        <p:xfrm>
          <a:off x="949124" y="1662017"/>
          <a:ext cx="10404676" cy="2746697"/>
        </p:xfrm>
        <a:graphic>
          <a:graphicData uri="http://schemas.openxmlformats.org/drawingml/2006/chart">
            <c:chart xmlns:c="http://schemas.openxmlformats.org/drawingml/2006/chart" xmlns:r="http://schemas.openxmlformats.org/officeDocument/2006/relationships" r:id="rId2"/>
          </a:graphicData>
        </a:graphic>
      </p:graphicFrame>
      <p:sp>
        <p:nvSpPr>
          <p:cNvPr id="9" name="Oval 8">
            <a:extLst>
              <a:ext uri="{FF2B5EF4-FFF2-40B4-BE49-F238E27FC236}">
                <a16:creationId xmlns:a16="http://schemas.microsoft.com/office/drawing/2014/main" id="{50998FDF-A6DF-DB48-AC26-171268DC1DB7}"/>
              </a:ext>
            </a:extLst>
          </p:cNvPr>
          <p:cNvSpPr/>
          <p:nvPr/>
        </p:nvSpPr>
        <p:spPr>
          <a:xfrm>
            <a:off x="3271905" y="5958649"/>
            <a:ext cx="185195" cy="191260"/>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Helvetica" pitchFamily="2" charset="0"/>
              </a:rPr>
              <a:t>1</a:t>
            </a:r>
          </a:p>
        </p:txBody>
      </p:sp>
      <p:sp>
        <p:nvSpPr>
          <p:cNvPr id="10" name="TextBox 9">
            <a:extLst>
              <a:ext uri="{FF2B5EF4-FFF2-40B4-BE49-F238E27FC236}">
                <a16:creationId xmlns:a16="http://schemas.microsoft.com/office/drawing/2014/main" id="{9AAF6814-0C90-2E41-AC86-9A821E8E4628}"/>
              </a:ext>
            </a:extLst>
          </p:cNvPr>
          <p:cNvSpPr txBox="1"/>
          <p:nvPr/>
        </p:nvSpPr>
        <p:spPr>
          <a:xfrm>
            <a:off x="3457100" y="5932995"/>
            <a:ext cx="1767069" cy="246221"/>
          </a:xfrm>
          <a:prstGeom prst="rect">
            <a:avLst/>
          </a:prstGeom>
          <a:noFill/>
        </p:spPr>
        <p:txBody>
          <a:bodyPr wrap="square" rtlCol="0">
            <a:spAutoFit/>
          </a:bodyPr>
          <a:lstStyle/>
          <a:p>
            <a:r>
              <a:rPr lang="en-US" sz="1000" dirty="0">
                <a:latin typeface="Helvetica" pitchFamily="2" charset="0"/>
                <a:cs typeface="Futura Medium" panose="020B0602020204020303" pitchFamily="34" charset="-79"/>
              </a:rPr>
              <a:t>Consensus pick</a:t>
            </a:r>
          </a:p>
        </p:txBody>
      </p:sp>
      <p:sp>
        <p:nvSpPr>
          <p:cNvPr id="11" name="TextBox 10">
            <a:extLst>
              <a:ext uri="{FF2B5EF4-FFF2-40B4-BE49-F238E27FC236}">
                <a16:creationId xmlns:a16="http://schemas.microsoft.com/office/drawing/2014/main" id="{BF8E814F-E1C2-0D4E-904B-282D00E1AFCB}"/>
              </a:ext>
            </a:extLst>
          </p:cNvPr>
          <p:cNvSpPr txBox="1"/>
          <p:nvPr/>
        </p:nvSpPr>
        <p:spPr>
          <a:xfrm>
            <a:off x="3457100" y="6248407"/>
            <a:ext cx="2343625" cy="246221"/>
          </a:xfrm>
          <a:prstGeom prst="rect">
            <a:avLst/>
          </a:prstGeom>
          <a:noFill/>
        </p:spPr>
        <p:txBody>
          <a:bodyPr wrap="square" rtlCol="0">
            <a:spAutoFit/>
          </a:bodyPr>
          <a:lstStyle/>
          <a:p>
            <a:r>
              <a:rPr lang="en-US" sz="1000" dirty="0">
                <a:latin typeface="Helvetica" pitchFamily="2" charset="0"/>
                <a:cs typeface="Futura Medium" panose="020B0602020204020303" pitchFamily="34" charset="-79"/>
              </a:rPr>
              <a:t>Non-consensus 3rd pick</a:t>
            </a:r>
          </a:p>
        </p:txBody>
      </p:sp>
      <p:sp>
        <p:nvSpPr>
          <p:cNvPr id="12" name="Oval 11">
            <a:extLst>
              <a:ext uri="{FF2B5EF4-FFF2-40B4-BE49-F238E27FC236}">
                <a16:creationId xmlns:a16="http://schemas.microsoft.com/office/drawing/2014/main" id="{64E335A8-C6B8-0140-9AC9-58B72BA0A423}"/>
              </a:ext>
            </a:extLst>
          </p:cNvPr>
          <p:cNvSpPr/>
          <p:nvPr/>
        </p:nvSpPr>
        <p:spPr>
          <a:xfrm>
            <a:off x="3258402" y="6258008"/>
            <a:ext cx="185195" cy="191260"/>
          </a:xfrm>
          <a:prstGeom prst="ellipse">
            <a:avLst/>
          </a:prstGeom>
          <a:pattFill prst="pct75">
            <a:fgClr>
              <a:schemeClr val="accent3"/>
            </a:fgClr>
            <a:bgClr>
              <a:schemeClr val="bg1"/>
            </a:bgClr>
          </a:patt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Helvetica" pitchFamily="2" charset="0"/>
              </a:rPr>
              <a:t>2</a:t>
            </a:r>
          </a:p>
        </p:txBody>
      </p:sp>
      <p:sp>
        <p:nvSpPr>
          <p:cNvPr id="13" name="Oval 12">
            <a:extLst>
              <a:ext uri="{FF2B5EF4-FFF2-40B4-BE49-F238E27FC236}">
                <a16:creationId xmlns:a16="http://schemas.microsoft.com/office/drawing/2014/main" id="{E5E8F0DC-09EE-2849-A775-763B805CBE4A}"/>
              </a:ext>
            </a:extLst>
          </p:cNvPr>
          <p:cNvSpPr/>
          <p:nvPr/>
        </p:nvSpPr>
        <p:spPr>
          <a:xfrm>
            <a:off x="4164253" y="4288060"/>
            <a:ext cx="185195" cy="191260"/>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Helvetica" pitchFamily="2" charset="0"/>
              </a:rPr>
              <a:t>1</a:t>
            </a:r>
          </a:p>
        </p:txBody>
      </p:sp>
      <p:sp>
        <p:nvSpPr>
          <p:cNvPr id="14" name="Oval 13">
            <a:extLst>
              <a:ext uri="{FF2B5EF4-FFF2-40B4-BE49-F238E27FC236}">
                <a16:creationId xmlns:a16="http://schemas.microsoft.com/office/drawing/2014/main" id="{E7942D36-1879-FF48-A81A-2AE31D349BE5}"/>
              </a:ext>
            </a:extLst>
          </p:cNvPr>
          <p:cNvSpPr/>
          <p:nvPr/>
        </p:nvSpPr>
        <p:spPr>
          <a:xfrm>
            <a:off x="5777569" y="4265156"/>
            <a:ext cx="185195" cy="191260"/>
          </a:xfrm>
          <a:prstGeom prst="ellipse">
            <a:avLst/>
          </a:prstGeom>
          <a:pattFill prst="pct75">
            <a:fgClr>
              <a:schemeClr val="accent3"/>
            </a:fgClr>
            <a:bgClr>
              <a:schemeClr val="bg1"/>
            </a:bgClr>
          </a:patt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Helvetica" pitchFamily="2" charset="0"/>
              </a:rPr>
              <a:t>2</a:t>
            </a:r>
          </a:p>
        </p:txBody>
      </p:sp>
      <p:sp>
        <p:nvSpPr>
          <p:cNvPr id="15" name="Oval 14">
            <a:extLst>
              <a:ext uri="{FF2B5EF4-FFF2-40B4-BE49-F238E27FC236}">
                <a16:creationId xmlns:a16="http://schemas.microsoft.com/office/drawing/2014/main" id="{71742358-026E-5849-838E-E6048A7376A7}"/>
              </a:ext>
            </a:extLst>
          </p:cNvPr>
          <p:cNvSpPr/>
          <p:nvPr/>
        </p:nvSpPr>
        <p:spPr>
          <a:xfrm>
            <a:off x="1630841" y="4268466"/>
            <a:ext cx="185195" cy="191260"/>
          </a:xfrm>
          <a:prstGeom prst="ellipse">
            <a:avLst/>
          </a:prstGeom>
          <a:pattFill prst="pct75">
            <a:fgClr>
              <a:schemeClr val="accent3"/>
            </a:fgClr>
            <a:bgClr>
              <a:schemeClr val="bg1"/>
            </a:bgClr>
          </a:patt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Helvetica" pitchFamily="2" charset="0"/>
              </a:rPr>
              <a:t>3</a:t>
            </a:r>
          </a:p>
        </p:txBody>
      </p:sp>
      <p:sp>
        <p:nvSpPr>
          <p:cNvPr id="16" name="Oval 15">
            <a:extLst>
              <a:ext uri="{FF2B5EF4-FFF2-40B4-BE49-F238E27FC236}">
                <a16:creationId xmlns:a16="http://schemas.microsoft.com/office/drawing/2014/main" id="{DFEF0F12-D6B0-1149-94A6-DB7E6A947435}"/>
              </a:ext>
            </a:extLst>
          </p:cNvPr>
          <p:cNvSpPr/>
          <p:nvPr/>
        </p:nvSpPr>
        <p:spPr>
          <a:xfrm>
            <a:off x="5019367" y="4265156"/>
            <a:ext cx="185195" cy="191260"/>
          </a:xfrm>
          <a:prstGeom prst="ellipse">
            <a:avLst/>
          </a:prstGeom>
          <a:pattFill prst="pct75">
            <a:fgClr>
              <a:schemeClr val="accent3"/>
            </a:fgClr>
            <a:bgClr>
              <a:schemeClr val="bg1"/>
            </a:bgClr>
          </a:patt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Helvetica" pitchFamily="2" charset="0"/>
              </a:rPr>
              <a:t>3</a:t>
            </a:r>
          </a:p>
        </p:txBody>
      </p:sp>
      <p:pic>
        <p:nvPicPr>
          <p:cNvPr id="17" name="Graphic 16" descr="Thumbs up sign">
            <a:extLst>
              <a:ext uri="{FF2B5EF4-FFF2-40B4-BE49-F238E27FC236}">
                <a16:creationId xmlns:a16="http://schemas.microsoft.com/office/drawing/2014/main" id="{0E7FEA96-06F0-1046-85B4-89D150D1ECA5}"/>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244753" y="5555874"/>
            <a:ext cx="270000" cy="270000"/>
          </a:xfrm>
          <a:prstGeom prst="rect">
            <a:avLst/>
          </a:prstGeom>
        </p:spPr>
      </p:pic>
      <p:sp>
        <p:nvSpPr>
          <p:cNvPr id="18" name="TextBox 17">
            <a:extLst>
              <a:ext uri="{FF2B5EF4-FFF2-40B4-BE49-F238E27FC236}">
                <a16:creationId xmlns:a16="http://schemas.microsoft.com/office/drawing/2014/main" id="{795E26E3-21BF-DA4F-B4DF-C023054B541D}"/>
              </a:ext>
            </a:extLst>
          </p:cNvPr>
          <p:cNvSpPr txBox="1"/>
          <p:nvPr/>
        </p:nvSpPr>
        <p:spPr>
          <a:xfrm>
            <a:off x="2882252" y="5521597"/>
            <a:ext cx="1767069" cy="338554"/>
          </a:xfrm>
          <a:prstGeom prst="rect">
            <a:avLst/>
          </a:prstGeom>
          <a:noFill/>
        </p:spPr>
        <p:txBody>
          <a:bodyPr wrap="square" rtlCol="0">
            <a:spAutoFit/>
          </a:bodyPr>
          <a:lstStyle/>
          <a:p>
            <a:pPr algn="r"/>
            <a:r>
              <a:rPr lang="en-US" sz="1600" b="1" dirty="0">
                <a:solidFill>
                  <a:schemeClr val="accent3"/>
                </a:solidFill>
                <a:latin typeface="Futura Medium" panose="020B0602020204020303" pitchFamily="34" charset="-79"/>
                <a:cs typeface="Futura Medium" panose="020B0602020204020303" pitchFamily="34" charset="-79"/>
              </a:rPr>
              <a:t>Consensus</a:t>
            </a:r>
          </a:p>
        </p:txBody>
      </p:sp>
    </p:spTree>
    <p:extLst>
      <p:ext uri="{BB962C8B-B14F-4D97-AF65-F5344CB8AC3E}">
        <p14:creationId xmlns:p14="http://schemas.microsoft.com/office/powerpoint/2010/main" val="27697935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66B1651-CDA3-A94F-973A-9FA142FD9135}"/>
              </a:ext>
            </a:extLst>
          </p:cNvPr>
          <p:cNvSpPr>
            <a:spLocks noGrp="1"/>
          </p:cNvSpPr>
          <p:nvPr>
            <p:ph type="title"/>
          </p:nvPr>
        </p:nvSpPr>
        <p:spPr/>
        <p:txBody>
          <a:bodyPr/>
          <a:lstStyle/>
          <a:p>
            <a:r>
              <a:rPr lang="en-US"/>
              <a:t>PEOPLE AT THE OFFICE – SME INSIGHTS</a:t>
            </a:r>
          </a:p>
        </p:txBody>
      </p:sp>
      <p:sp>
        <p:nvSpPr>
          <p:cNvPr id="4" name="Slide Number Placeholder 3">
            <a:extLst>
              <a:ext uri="{FF2B5EF4-FFF2-40B4-BE49-F238E27FC236}">
                <a16:creationId xmlns:a16="http://schemas.microsoft.com/office/drawing/2014/main" id="{784BAACE-C4EA-3142-9615-E4DD22BA54EB}"/>
              </a:ext>
            </a:extLst>
          </p:cNvPr>
          <p:cNvSpPr>
            <a:spLocks noGrp="1"/>
          </p:cNvSpPr>
          <p:nvPr>
            <p:ph type="sldNum" sz="quarter" idx="12"/>
          </p:nvPr>
        </p:nvSpPr>
        <p:spPr/>
        <p:txBody>
          <a:bodyPr/>
          <a:lstStyle/>
          <a:p>
            <a:fld id="{A8050745-D873-D947-9203-FD1A681633F9}" type="slidenum">
              <a:rPr lang="en-US" smtClean="0"/>
              <a:t>25</a:t>
            </a:fld>
            <a:endParaRPr lang="en-US"/>
          </a:p>
        </p:txBody>
      </p:sp>
      <p:sp>
        <p:nvSpPr>
          <p:cNvPr id="8" name="Rectangle 7">
            <a:extLst>
              <a:ext uri="{FF2B5EF4-FFF2-40B4-BE49-F238E27FC236}">
                <a16:creationId xmlns:a16="http://schemas.microsoft.com/office/drawing/2014/main" id="{50DAC1E3-AE94-6F4C-A49E-A37E1F9659EF}"/>
              </a:ext>
            </a:extLst>
          </p:cNvPr>
          <p:cNvSpPr/>
          <p:nvPr/>
        </p:nvSpPr>
        <p:spPr>
          <a:xfrm>
            <a:off x="3048000" y="1179674"/>
            <a:ext cx="7131424" cy="1200329"/>
          </a:xfrm>
          <a:prstGeom prst="rect">
            <a:avLst/>
          </a:prstGeom>
        </p:spPr>
        <p:txBody>
          <a:bodyPr wrap="square">
            <a:spAutoFit/>
          </a:bodyPr>
          <a:lstStyle/>
          <a:p>
            <a:r>
              <a:rPr lang="en-US">
                <a:latin typeface="Helvetica" pitchFamily="2" charset="0"/>
                <a:cs typeface="Arial" panose="020B0604020202020204" pitchFamily="34" charset="0"/>
              </a:rPr>
              <a:t>“</a:t>
            </a:r>
            <a:r>
              <a:rPr lang="en-US" b="1">
                <a:latin typeface="Helvetica" pitchFamily="2" charset="0"/>
                <a:cs typeface="Arial" panose="020B0604020202020204" pitchFamily="34" charset="0"/>
              </a:rPr>
              <a:t>Social interactions, in-person teaming, will be beneficial given the environment &amp; community are "safe”</a:t>
            </a:r>
            <a:r>
              <a:rPr lang="en-US">
                <a:latin typeface="Helvetica" pitchFamily="2" charset="0"/>
                <a:cs typeface="Arial" panose="020B0604020202020204" pitchFamily="34" charset="0"/>
              </a:rPr>
              <a:t>. Ultimately some confidential work absolutely must be produced in a high secured environment (physical space as well as technology).”</a:t>
            </a:r>
          </a:p>
        </p:txBody>
      </p:sp>
      <p:sp>
        <p:nvSpPr>
          <p:cNvPr id="11" name="Rectangle 10">
            <a:extLst>
              <a:ext uri="{FF2B5EF4-FFF2-40B4-BE49-F238E27FC236}">
                <a16:creationId xmlns:a16="http://schemas.microsoft.com/office/drawing/2014/main" id="{2D29DA60-C4A5-8A42-B18F-CBB82291FC11}"/>
              </a:ext>
            </a:extLst>
          </p:cNvPr>
          <p:cNvSpPr/>
          <p:nvPr/>
        </p:nvSpPr>
        <p:spPr>
          <a:xfrm>
            <a:off x="1259456" y="3807606"/>
            <a:ext cx="7986877" cy="1477328"/>
          </a:xfrm>
          <a:prstGeom prst="rect">
            <a:avLst/>
          </a:prstGeom>
        </p:spPr>
        <p:txBody>
          <a:bodyPr wrap="square">
            <a:spAutoFit/>
          </a:bodyPr>
          <a:lstStyle/>
          <a:p>
            <a:r>
              <a:rPr lang="en-US" b="1">
                <a:latin typeface="Helvetica" pitchFamily="2" charset="0"/>
              </a:rPr>
              <a:t>“I keep wondering about the mechanical engineers and such - what the heck are they doing these last few months. </a:t>
            </a:r>
            <a:r>
              <a:rPr lang="en-US">
                <a:latin typeface="Helvetica" pitchFamily="2" charset="0"/>
              </a:rPr>
              <a:t>Yes, you can design a lot of stuff on the tube but you've got to build some things and unless you too have a 3D printer sitting beside you, or better yet a fleet of them build lots of parts, how are you really going to get your work done?.”</a:t>
            </a:r>
          </a:p>
        </p:txBody>
      </p:sp>
      <p:sp>
        <p:nvSpPr>
          <p:cNvPr id="15" name="TextBox 14">
            <a:extLst>
              <a:ext uri="{FF2B5EF4-FFF2-40B4-BE49-F238E27FC236}">
                <a16:creationId xmlns:a16="http://schemas.microsoft.com/office/drawing/2014/main" id="{1D062AAB-E5CF-F140-82A8-5AC8F285FAA4}"/>
              </a:ext>
            </a:extLst>
          </p:cNvPr>
          <p:cNvSpPr txBox="1"/>
          <p:nvPr/>
        </p:nvSpPr>
        <p:spPr>
          <a:xfrm>
            <a:off x="838200" y="2431833"/>
            <a:ext cx="2674189" cy="923330"/>
          </a:xfrm>
          <a:prstGeom prst="rect">
            <a:avLst/>
          </a:prstGeom>
          <a:noFill/>
        </p:spPr>
        <p:txBody>
          <a:bodyPr wrap="square" rtlCol="0">
            <a:spAutoFit/>
          </a:bodyPr>
          <a:lstStyle/>
          <a:p>
            <a:pPr algn="ctr"/>
            <a:r>
              <a:rPr lang="en-US" b="1">
                <a:solidFill>
                  <a:prstClr val="black"/>
                </a:solidFill>
                <a:latin typeface="Futura Medium" panose="020B0602020204020303" pitchFamily="34" charset="-79"/>
                <a:cs typeface="Futura Medium" panose="020B0602020204020303" pitchFamily="34" charset="-79"/>
              </a:rPr>
              <a:t>NEED SOCIAL INTERACTIONS</a:t>
            </a:r>
          </a:p>
          <a:p>
            <a:pPr algn="ctr"/>
            <a:r>
              <a:rPr lang="en-US">
                <a:solidFill>
                  <a:prstClr val="black"/>
                </a:solidFill>
                <a:latin typeface="Futura Medium" panose="020B0602020204020303" pitchFamily="34" charset="-79"/>
                <a:cs typeface="Futura Medium" panose="020B0602020204020303" pitchFamily="34" charset="-79"/>
              </a:rPr>
              <a:t>63 Comments</a:t>
            </a:r>
            <a:endParaRPr lang="en-US">
              <a:latin typeface="Helvetica" pitchFamily="2" charset="0"/>
            </a:endParaRPr>
          </a:p>
        </p:txBody>
      </p:sp>
      <p:sp>
        <p:nvSpPr>
          <p:cNvPr id="16" name="TextBox 15">
            <a:extLst>
              <a:ext uri="{FF2B5EF4-FFF2-40B4-BE49-F238E27FC236}">
                <a16:creationId xmlns:a16="http://schemas.microsoft.com/office/drawing/2014/main" id="{E18AF308-2875-F148-9C15-2CC499125F93}"/>
              </a:ext>
            </a:extLst>
          </p:cNvPr>
          <p:cNvSpPr txBox="1"/>
          <p:nvPr/>
        </p:nvSpPr>
        <p:spPr>
          <a:xfrm>
            <a:off x="8842328" y="5284934"/>
            <a:ext cx="2674189" cy="923330"/>
          </a:xfrm>
          <a:prstGeom prst="rect">
            <a:avLst/>
          </a:prstGeom>
          <a:noFill/>
        </p:spPr>
        <p:txBody>
          <a:bodyPr wrap="square" rtlCol="0">
            <a:spAutoFit/>
          </a:bodyPr>
          <a:lstStyle/>
          <a:p>
            <a:pPr algn="ctr"/>
            <a:r>
              <a:rPr lang="en-US" b="1">
                <a:latin typeface="Helvetica" pitchFamily="2" charset="0"/>
              </a:rPr>
              <a:t>NEED TO ACCESS UNIQUE FACILITIES</a:t>
            </a:r>
          </a:p>
          <a:p>
            <a:pPr algn="ctr"/>
            <a:r>
              <a:rPr lang="en-US">
                <a:latin typeface="Helvetica" pitchFamily="2" charset="0"/>
              </a:rPr>
              <a:t>54 Comments</a:t>
            </a:r>
          </a:p>
        </p:txBody>
      </p:sp>
      <p:pic>
        <p:nvPicPr>
          <p:cNvPr id="3" name="Graphic 2" descr="Influencer">
            <a:extLst>
              <a:ext uri="{FF2B5EF4-FFF2-40B4-BE49-F238E27FC236}">
                <a16:creationId xmlns:a16="http://schemas.microsoft.com/office/drawing/2014/main" id="{19178508-1C59-E44B-BFB8-B037567B7DE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259456" y="800023"/>
            <a:ext cx="1710000" cy="1710000"/>
          </a:xfrm>
          <a:prstGeom prst="rect">
            <a:avLst/>
          </a:prstGeom>
        </p:spPr>
      </p:pic>
      <p:pic>
        <p:nvPicPr>
          <p:cNvPr id="9" name="Graphic 8" descr="Robot Hand">
            <a:extLst>
              <a:ext uri="{FF2B5EF4-FFF2-40B4-BE49-F238E27FC236}">
                <a16:creationId xmlns:a16="http://schemas.microsoft.com/office/drawing/2014/main" id="{B4CC9F6B-AB24-4E4F-9735-F1C13275BDE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324422" y="3574934"/>
            <a:ext cx="1710000" cy="1710000"/>
          </a:xfrm>
          <a:prstGeom prst="rect">
            <a:avLst/>
          </a:prstGeom>
        </p:spPr>
      </p:pic>
    </p:spTree>
    <p:extLst>
      <p:ext uri="{BB962C8B-B14F-4D97-AF65-F5344CB8AC3E}">
        <p14:creationId xmlns:p14="http://schemas.microsoft.com/office/powerpoint/2010/main" val="33135535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63B191-3C69-DC48-B9D9-A8082C2CDB25}"/>
              </a:ext>
            </a:extLst>
          </p:cNvPr>
          <p:cNvSpPr>
            <a:spLocks noGrp="1"/>
          </p:cNvSpPr>
          <p:nvPr>
            <p:ph type="title"/>
          </p:nvPr>
        </p:nvSpPr>
        <p:spPr/>
        <p:txBody>
          <a:bodyPr/>
          <a:lstStyle/>
          <a:p>
            <a:r>
              <a:rPr lang="en-US"/>
              <a:t>PEOPLE AT THE OFFICE – SME INSIGHTS</a:t>
            </a:r>
          </a:p>
        </p:txBody>
      </p:sp>
      <p:sp>
        <p:nvSpPr>
          <p:cNvPr id="3" name="Slide Number Placeholder 2">
            <a:extLst>
              <a:ext uri="{FF2B5EF4-FFF2-40B4-BE49-F238E27FC236}">
                <a16:creationId xmlns:a16="http://schemas.microsoft.com/office/drawing/2014/main" id="{79F47FB5-B00E-A14B-B57A-DC14934318A1}"/>
              </a:ext>
            </a:extLst>
          </p:cNvPr>
          <p:cNvSpPr>
            <a:spLocks noGrp="1"/>
          </p:cNvSpPr>
          <p:nvPr>
            <p:ph type="sldNum" sz="quarter" idx="12"/>
          </p:nvPr>
        </p:nvSpPr>
        <p:spPr/>
        <p:txBody>
          <a:bodyPr/>
          <a:lstStyle/>
          <a:p>
            <a:fld id="{A8050745-D873-D947-9203-FD1A681633F9}" type="slidenum">
              <a:rPr lang="en-US" smtClean="0"/>
              <a:t>26</a:t>
            </a:fld>
            <a:endParaRPr lang="en-US"/>
          </a:p>
        </p:txBody>
      </p:sp>
      <p:sp>
        <p:nvSpPr>
          <p:cNvPr id="5" name="TextBox 4">
            <a:extLst>
              <a:ext uri="{FF2B5EF4-FFF2-40B4-BE49-F238E27FC236}">
                <a16:creationId xmlns:a16="http://schemas.microsoft.com/office/drawing/2014/main" id="{9A3C75A8-FB62-4140-BAA0-D79B48F3338E}"/>
              </a:ext>
            </a:extLst>
          </p:cNvPr>
          <p:cNvSpPr txBox="1"/>
          <p:nvPr/>
        </p:nvSpPr>
        <p:spPr>
          <a:xfrm>
            <a:off x="8645105" y="5290346"/>
            <a:ext cx="2674189" cy="923330"/>
          </a:xfrm>
          <a:prstGeom prst="rect">
            <a:avLst/>
          </a:prstGeom>
          <a:noFill/>
        </p:spPr>
        <p:txBody>
          <a:bodyPr wrap="square" rtlCol="0">
            <a:spAutoFit/>
          </a:bodyPr>
          <a:lstStyle/>
          <a:p>
            <a:pPr algn="ctr"/>
            <a:r>
              <a:rPr lang="en-US" b="1">
                <a:latin typeface="Futura Medium" panose="020B0602020204020303" pitchFamily="34" charset="-79"/>
                <a:cs typeface="Futura Medium" panose="020B0602020204020303" pitchFamily="34" charset="-79"/>
              </a:rPr>
              <a:t>CANNOT WORK FROM HOME</a:t>
            </a:r>
          </a:p>
          <a:p>
            <a:pPr algn="ctr"/>
            <a:r>
              <a:rPr lang="en-US">
                <a:latin typeface="Futura Medium" panose="020B0602020204020303" pitchFamily="34" charset="-79"/>
                <a:cs typeface="Futura Medium" panose="020B0602020204020303" pitchFamily="34" charset="-79"/>
              </a:rPr>
              <a:t>42 comments</a:t>
            </a:r>
          </a:p>
        </p:txBody>
      </p:sp>
      <p:sp>
        <p:nvSpPr>
          <p:cNvPr id="6" name="Rectangle 5">
            <a:extLst>
              <a:ext uri="{FF2B5EF4-FFF2-40B4-BE49-F238E27FC236}">
                <a16:creationId xmlns:a16="http://schemas.microsoft.com/office/drawing/2014/main" id="{9D0DEC35-2A6C-C944-AF84-9E423DF9F6D5}"/>
              </a:ext>
            </a:extLst>
          </p:cNvPr>
          <p:cNvSpPr/>
          <p:nvPr/>
        </p:nvSpPr>
        <p:spPr>
          <a:xfrm>
            <a:off x="3250046" y="1040122"/>
            <a:ext cx="7549297" cy="1754326"/>
          </a:xfrm>
          <a:prstGeom prst="rect">
            <a:avLst/>
          </a:prstGeom>
        </p:spPr>
        <p:txBody>
          <a:bodyPr wrap="square">
            <a:spAutoFit/>
          </a:bodyPr>
          <a:lstStyle/>
          <a:p>
            <a:r>
              <a:rPr lang="en-US">
                <a:latin typeface="Helvetica" pitchFamily="2" charset="0"/>
              </a:rPr>
              <a:t>”The office will only be for interpersonal activities that don't work anywhere else. So training, customer interaction, mentoring, etc. can all take place elsewhere, and for those who can't work from home, co-working places are an option. </a:t>
            </a:r>
            <a:r>
              <a:rPr lang="en-US" b="1">
                <a:latin typeface="Helvetica" pitchFamily="2" charset="0"/>
              </a:rPr>
              <a:t>But high-level interactions are best in person - nothing can replace that experience. And project teams always work best when everyone first meets in person.”</a:t>
            </a:r>
          </a:p>
        </p:txBody>
      </p:sp>
      <p:pic>
        <p:nvPicPr>
          <p:cNvPr id="8" name="Graphic 7" descr="Building">
            <a:extLst>
              <a:ext uri="{FF2B5EF4-FFF2-40B4-BE49-F238E27FC236}">
                <a16:creationId xmlns:a16="http://schemas.microsoft.com/office/drawing/2014/main" id="{8AC31112-8DD8-0643-8BA8-81247FB479A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089343" y="3604442"/>
            <a:ext cx="1710000" cy="1710000"/>
          </a:xfrm>
          <a:prstGeom prst="rect">
            <a:avLst/>
          </a:prstGeom>
        </p:spPr>
      </p:pic>
      <p:sp>
        <p:nvSpPr>
          <p:cNvPr id="9" name="Rectangle 8">
            <a:extLst>
              <a:ext uri="{FF2B5EF4-FFF2-40B4-BE49-F238E27FC236}">
                <a16:creationId xmlns:a16="http://schemas.microsoft.com/office/drawing/2014/main" id="{CC2968D9-3FAA-4C42-9C0C-4319E05A6C88}"/>
              </a:ext>
            </a:extLst>
          </p:cNvPr>
          <p:cNvSpPr/>
          <p:nvPr/>
        </p:nvSpPr>
        <p:spPr>
          <a:xfrm>
            <a:off x="1182272" y="4113688"/>
            <a:ext cx="7754694" cy="1754326"/>
          </a:xfrm>
          <a:prstGeom prst="rect">
            <a:avLst/>
          </a:prstGeom>
        </p:spPr>
        <p:txBody>
          <a:bodyPr wrap="square">
            <a:spAutoFit/>
          </a:bodyPr>
          <a:lstStyle/>
          <a:p>
            <a:r>
              <a:rPr lang="en-US">
                <a:latin typeface="Helvetica" pitchFamily="2" charset="0"/>
              </a:rPr>
              <a:t>“Vermont has 40,000 households without access to effective broadband infrastructure to support remote working and education. That's not counting households that can't afford it. </a:t>
            </a:r>
            <a:r>
              <a:rPr lang="en-US" b="1">
                <a:latin typeface="Helvetica" pitchFamily="2" charset="0"/>
              </a:rPr>
              <a:t>Altogether about 25% or more of Vermonters likely do not have access to broadband. This will continue for years to come. Our state hasn't set up the systems yet to completely figure out remote working processes and procedures.”</a:t>
            </a:r>
          </a:p>
        </p:txBody>
      </p:sp>
      <p:sp>
        <p:nvSpPr>
          <p:cNvPr id="10" name="TextBox 9">
            <a:extLst>
              <a:ext uri="{FF2B5EF4-FFF2-40B4-BE49-F238E27FC236}">
                <a16:creationId xmlns:a16="http://schemas.microsoft.com/office/drawing/2014/main" id="{80067BFA-107D-C149-8AA4-81867A4D6C87}"/>
              </a:ext>
            </a:extLst>
          </p:cNvPr>
          <p:cNvSpPr txBox="1"/>
          <p:nvPr/>
        </p:nvSpPr>
        <p:spPr>
          <a:xfrm>
            <a:off x="838200" y="2720403"/>
            <a:ext cx="2674189" cy="1200329"/>
          </a:xfrm>
          <a:prstGeom prst="rect">
            <a:avLst/>
          </a:prstGeom>
          <a:noFill/>
        </p:spPr>
        <p:txBody>
          <a:bodyPr wrap="square" rtlCol="0">
            <a:spAutoFit/>
          </a:bodyPr>
          <a:lstStyle/>
          <a:p>
            <a:pPr algn="ctr"/>
            <a:r>
              <a:rPr lang="en-US" b="1">
                <a:latin typeface="Futura Medium" panose="020B0602020204020303" pitchFamily="34" charset="-79"/>
                <a:cs typeface="Futura Medium" panose="020B0602020204020303" pitchFamily="34" charset="-79"/>
              </a:rPr>
              <a:t>NEED TO ADDRESS COMPLEX INTERACTIONS</a:t>
            </a:r>
          </a:p>
          <a:p>
            <a:pPr algn="ctr"/>
            <a:r>
              <a:rPr lang="en-US">
                <a:latin typeface="Futura Medium" panose="020B0602020204020303" pitchFamily="34" charset="-79"/>
                <a:cs typeface="Futura Medium" panose="020B0602020204020303" pitchFamily="34" charset="-79"/>
              </a:rPr>
              <a:t>37 comments</a:t>
            </a:r>
          </a:p>
        </p:txBody>
      </p:sp>
      <p:pic>
        <p:nvPicPr>
          <p:cNvPr id="11" name="Graphic 10" descr="Connections">
            <a:extLst>
              <a:ext uri="{FF2B5EF4-FFF2-40B4-BE49-F238E27FC236}">
                <a16:creationId xmlns:a16="http://schemas.microsoft.com/office/drawing/2014/main" id="{DA91DC27-0098-B54C-8F95-30FC03CE40F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320294" y="969369"/>
            <a:ext cx="1710000" cy="1710000"/>
          </a:xfrm>
          <a:prstGeom prst="rect">
            <a:avLst/>
          </a:prstGeom>
        </p:spPr>
      </p:pic>
    </p:spTree>
    <p:extLst>
      <p:ext uri="{BB962C8B-B14F-4D97-AF65-F5344CB8AC3E}">
        <p14:creationId xmlns:p14="http://schemas.microsoft.com/office/powerpoint/2010/main" val="19891872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E2267A3F-3457-944C-BD80-B1DA4D154A7E}"/>
              </a:ext>
            </a:extLst>
          </p:cNvPr>
          <p:cNvSpPr>
            <a:spLocks noGrp="1"/>
          </p:cNvSpPr>
          <p:nvPr>
            <p:ph type="body" sz="half" idx="2"/>
          </p:nvPr>
        </p:nvSpPr>
        <p:spPr/>
        <p:txBody>
          <a:bodyPr>
            <a:normAutofit fontScale="77500" lnSpcReduction="20000"/>
          </a:bodyPr>
          <a:lstStyle/>
          <a:p>
            <a:r>
              <a:rPr lang="en-US" sz="1800" b="1" spc="0">
                <a:solidFill>
                  <a:schemeClr val="accent6"/>
                </a:solidFill>
                <a:latin typeface="Helvetica" pitchFamily="2" charset="0"/>
              </a:rPr>
              <a:t>Although digital access is improving through satellite-based internet and mobile broadband (4G and 5G), the digital divide will remain an issue that will impact people’s abilities to work remotely.</a:t>
            </a:r>
          </a:p>
          <a:p>
            <a:r>
              <a:rPr lang="en-US" sz="1800" b="1" spc="0">
                <a:solidFill>
                  <a:schemeClr val="accent6"/>
                </a:solidFill>
                <a:latin typeface="Helvetica" pitchFamily="2" charset="0"/>
              </a:rPr>
              <a:t>In the United States, more than 6% of the population (21 million people) have no high-speed connection. In Australia, the figure is 13%.</a:t>
            </a:r>
            <a:r>
              <a:rPr lang="en-US" sz="1800" b="1" spc="0" baseline="30000">
                <a:solidFill>
                  <a:schemeClr val="accent6"/>
                </a:solidFill>
                <a:latin typeface="Helvetica" pitchFamily="2" charset="0"/>
              </a:rPr>
              <a:t>1</a:t>
            </a:r>
          </a:p>
          <a:p>
            <a:r>
              <a:rPr lang="en-US" sz="1800" b="1" spc="0">
                <a:solidFill>
                  <a:schemeClr val="accent6"/>
                </a:solidFill>
                <a:latin typeface="Helvetica" pitchFamily="2" charset="0"/>
              </a:rPr>
              <a:t>Globally, only just over half of households (55%) have an internet connection, according to UNESCO. In the developed world, 87% are connected compared with 47% in developing nations, and just 19% in the least developed countries.</a:t>
            </a:r>
            <a:r>
              <a:rPr lang="en-US" sz="1800" b="1" spc="0" baseline="30000">
                <a:solidFill>
                  <a:schemeClr val="accent6"/>
                </a:solidFill>
                <a:latin typeface="Helvetica" pitchFamily="2" charset="0"/>
              </a:rPr>
              <a:t>1</a:t>
            </a:r>
          </a:p>
          <a:p>
            <a:r>
              <a:rPr lang="en-US" sz="1800" b="1" spc="0">
                <a:solidFill>
                  <a:schemeClr val="accent6"/>
                </a:solidFill>
                <a:latin typeface="Helvetica" pitchFamily="2" charset="0"/>
              </a:rPr>
              <a:t>Data from Microsoft shows that some 157.3 million people in the U.S. do not use the internet at broadband speeds.</a:t>
            </a:r>
            <a:r>
              <a:rPr lang="en-US" sz="1800" b="1" spc="0" baseline="30000">
                <a:solidFill>
                  <a:schemeClr val="accent6"/>
                </a:solidFill>
                <a:latin typeface="Helvetica" pitchFamily="2" charset="0"/>
              </a:rPr>
              <a:t> 2</a:t>
            </a:r>
            <a:endParaRPr lang="en-US" sz="1800" b="1" spc="0">
              <a:solidFill>
                <a:schemeClr val="accent6"/>
              </a:solidFill>
              <a:latin typeface="Helvetica" pitchFamily="2" charset="0"/>
            </a:endParaRPr>
          </a:p>
        </p:txBody>
      </p:sp>
      <p:sp>
        <p:nvSpPr>
          <p:cNvPr id="3" name="Slide Number Placeholder 2">
            <a:extLst>
              <a:ext uri="{FF2B5EF4-FFF2-40B4-BE49-F238E27FC236}">
                <a16:creationId xmlns:a16="http://schemas.microsoft.com/office/drawing/2014/main" id="{9DADE829-0F8B-D948-A743-E7B18C8DBAC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050745-D873-D947-9203-FD1A681633F9}" type="slidenum">
              <a:rPr kumimoji="0" lang="da-D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da-DK"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0" name="Title 1">
            <a:extLst>
              <a:ext uri="{FF2B5EF4-FFF2-40B4-BE49-F238E27FC236}">
                <a16:creationId xmlns:a16="http://schemas.microsoft.com/office/drawing/2014/main" id="{F933BD38-B7C2-CF4E-B7A3-C60F89D386C3}"/>
              </a:ext>
            </a:extLst>
          </p:cNvPr>
          <p:cNvSpPr>
            <a:spLocks noGrp="1"/>
          </p:cNvSpPr>
          <p:nvPr>
            <p:ph type="title"/>
          </p:nvPr>
        </p:nvSpPr>
        <p:spPr>
          <a:xfrm>
            <a:off x="838200" y="365126"/>
            <a:ext cx="9341224" cy="482040"/>
          </a:xfrm>
        </p:spPr>
        <p:txBody>
          <a:bodyPr>
            <a:normAutofit/>
          </a:bodyPr>
          <a:lstStyle/>
          <a:p>
            <a:r>
              <a:rPr lang="da-DK" sz="2400"/>
              <a:t>REMEMBER THE DIGITAL DIVIDE</a:t>
            </a:r>
            <a:endParaRPr lang="en-US" sz="2400"/>
          </a:p>
        </p:txBody>
      </p:sp>
      <p:sp>
        <p:nvSpPr>
          <p:cNvPr id="11" name="TextBox 10">
            <a:extLst>
              <a:ext uri="{FF2B5EF4-FFF2-40B4-BE49-F238E27FC236}">
                <a16:creationId xmlns:a16="http://schemas.microsoft.com/office/drawing/2014/main" id="{1FB885BD-502A-AD4D-87DF-AC40A55A7709}"/>
              </a:ext>
            </a:extLst>
          </p:cNvPr>
          <p:cNvSpPr txBox="1"/>
          <p:nvPr/>
        </p:nvSpPr>
        <p:spPr>
          <a:xfrm>
            <a:off x="2922308" y="6356350"/>
            <a:ext cx="6081992"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000" b="0" i="0" u="none" strike="noStrike" kern="1200" cap="none" spc="0" normalizeH="0" baseline="30000" noProof="0">
                <a:ln>
                  <a:noFill/>
                </a:ln>
                <a:solidFill>
                  <a:prstClr val="black"/>
                </a:solidFill>
                <a:effectLst/>
                <a:uLnTx/>
                <a:uFillTx/>
                <a:latin typeface="Helvetica" pitchFamily="2" charset="0"/>
                <a:ea typeface="+mn-ea"/>
                <a:cs typeface="+mn-cs"/>
              </a:rPr>
              <a:t>1 </a:t>
            </a:r>
            <a:r>
              <a:rPr kumimoji="0" lang="da-DK" sz="1000" b="0" i="0" u="none" strike="noStrike" kern="1200" cap="none" spc="0" normalizeH="0" baseline="0" noProof="0">
                <a:ln>
                  <a:noFill/>
                </a:ln>
                <a:solidFill>
                  <a:prstClr val="black"/>
                </a:solidFill>
                <a:effectLst/>
                <a:uLnTx/>
                <a:uFillTx/>
                <a:latin typeface="Helvetica" pitchFamily="2" charset="0"/>
                <a:ea typeface="+mn-ea"/>
                <a:cs typeface="+mn-cs"/>
              </a:rPr>
              <a:t>WEF, 2020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000" b="0" i="0" u="none" strike="noStrike" kern="1200" cap="none" spc="0" normalizeH="0" baseline="30000" noProof="0">
                <a:ln>
                  <a:noFill/>
                </a:ln>
                <a:solidFill>
                  <a:prstClr val="black"/>
                </a:solidFill>
                <a:effectLst/>
                <a:uLnTx/>
                <a:uFillTx/>
                <a:latin typeface="Helvetica" pitchFamily="2" charset="0"/>
                <a:ea typeface="+mn-ea"/>
                <a:cs typeface="+mn-cs"/>
              </a:rPr>
              <a:t>2</a:t>
            </a:r>
            <a:r>
              <a:rPr kumimoji="0" lang="da-DK" sz="1000" b="0" i="0" u="none" strike="noStrike" kern="1200" cap="none" spc="0" normalizeH="0" baseline="0" noProof="0">
                <a:ln>
                  <a:noFill/>
                </a:ln>
                <a:solidFill>
                  <a:prstClr val="black"/>
                </a:solidFill>
                <a:effectLst/>
                <a:uLnTx/>
                <a:uFillTx/>
                <a:latin typeface="Helvetica" pitchFamily="2" charset="0"/>
                <a:ea typeface="+mn-ea"/>
                <a:cs typeface="+mn-cs"/>
              </a:rPr>
              <a:t> Microsoft, 2020c</a:t>
            </a:r>
            <a:endParaRPr kumimoji="0" lang="en-GB" sz="1000" b="0" i="0" u="none" strike="noStrike" kern="1200" cap="none" spc="0" normalizeH="0" baseline="0" noProof="0">
              <a:ln>
                <a:noFill/>
              </a:ln>
              <a:solidFill>
                <a:prstClr val="black"/>
              </a:solidFill>
              <a:effectLst/>
              <a:uLnTx/>
              <a:uFillTx/>
              <a:latin typeface="Helvetica" pitchFamily="2" charset="0"/>
              <a:ea typeface="+mn-ea"/>
              <a:cs typeface="+mn-cs"/>
            </a:endParaRPr>
          </a:p>
        </p:txBody>
      </p:sp>
      <p:pic>
        <p:nvPicPr>
          <p:cNvPr id="2050" name="Picture 2">
            <a:extLst>
              <a:ext uri="{FF2B5EF4-FFF2-40B4-BE49-F238E27FC236}">
                <a16:creationId xmlns:a16="http://schemas.microsoft.com/office/drawing/2014/main" id="{7909A5B6-C7D6-7941-A3FC-BEF1D9CABAFF}"/>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098439" y="1425574"/>
            <a:ext cx="6431573" cy="4264026"/>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146DEB8D-E6E8-FB4F-AF6A-11B735272193}"/>
              </a:ext>
            </a:extLst>
          </p:cNvPr>
          <p:cNvSpPr txBox="1"/>
          <p:nvPr/>
        </p:nvSpPr>
        <p:spPr>
          <a:xfrm>
            <a:off x="9156700" y="5868988"/>
            <a:ext cx="1892300"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000" b="0" i="0" u="none" strike="noStrike" kern="1200" cap="none" spc="0" normalizeH="0" baseline="0" noProof="0">
                <a:ln>
                  <a:noFill/>
                </a:ln>
                <a:solidFill>
                  <a:prstClr val="black"/>
                </a:solidFill>
                <a:effectLst/>
                <a:uLnTx/>
                <a:uFillTx/>
                <a:latin typeface="Helvetica" pitchFamily="2" charset="0"/>
                <a:ea typeface="+mn-ea"/>
                <a:cs typeface="+mn-cs"/>
              </a:rPr>
              <a:t>Image source: Microsoft, 2020</a:t>
            </a:r>
          </a:p>
        </p:txBody>
      </p:sp>
    </p:spTree>
    <p:extLst>
      <p:ext uri="{BB962C8B-B14F-4D97-AF65-F5344CB8AC3E}">
        <p14:creationId xmlns:p14="http://schemas.microsoft.com/office/powerpoint/2010/main" val="4127296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F5EC096-8BEB-2142-B2E8-CD6BCA9F28CE}"/>
              </a:ext>
            </a:extLst>
          </p:cNvPr>
          <p:cNvSpPr>
            <a:spLocks noGrp="1"/>
          </p:cNvSpPr>
          <p:nvPr>
            <p:ph type="title"/>
          </p:nvPr>
        </p:nvSpPr>
        <p:spPr/>
        <p:txBody>
          <a:bodyPr/>
          <a:lstStyle/>
          <a:p>
            <a:r>
              <a:rPr lang="en-US" dirty="0"/>
              <a:t>WELL-BEING CHALLENGES</a:t>
            </a:r>
          </a:p>
        </p:txBody>
      </p:sp>
      <p:sp>
        <p:nvSpPr>
          <p:cNvPr id="5" name="Slide Number Placeholder 4">
            <a:extLst>
              <a:ext uri="{FF2B5EF4-FFF2-40B4-BE49-F238E27FC236}">
                <a16:creationId xmlns:a16="http://schemas.microsoft.com/office/drawing/2014/main" id="{C0A55DDC-7F80-304E-B7E8-E450B016A55B}"/>
              </a:ext>
            </a:extLst>
          </p:cNvPr>
          <p:cNvSpPr>
            <a:spLocks noGrp="1"/>
          </p:cNvSpPr>
          <p:nvPr>
            <p:ph type="sldNum" sz="quarter" idx="12"/>
          </p:nvPr>
        </p:nvSpPr>
        <p:spPr/>
        <p:txBody>
          <a:bodyPr/>
          <a:lstStyle/>
          <a:p>
            <a:fld id="{A8050745-D873-D947-9203-FD1A681633F9}" type="slidenum">
              <a:rPr lang="en-US" smtClean="0"/>
              <a:t>28</a:t>
            </a:fld>
            <a:endParaRPr lang="en-US" dirty="0"/>
          </a:p>
        </p:txBody>
      </p:sp>
      <p:graphicFrame>
        <p:nvGraphicFramePr>
          <p:cNvPr id="8" name="Chart 7">
            <a:extLst>
              <a:ext uri="{FF2B5EF4-FFF2-40B4-BE49-F238E27FC236}">
                <a16:creationId xmlns:a16="http://schemas.microsoft.com/office/drawing/2014/main" id="{DB79769E-1D4B-4B48-9A78-236F0D5EF297}"/>
              </a:ext>
            </a:extLst>
          </p:cNvPr>
          <p:cNvGraphicFramePr/>
          <p:nvPr>
            <p:extLst>
              <p:ext uri="{D42A27DB-BD31-4B8C-83A1-F6EECF244321}">
                <p14:modId xmlns:p14="http://schemas.microsoft.com/office/powerpoint/2010/main" val="3304291521"/>
              </p:ext>
            </p:extLst>
          </p:nvPr>
        </p:nvGraphicFramePr>
        <p:xfrm>
          <a:off x="838198" y="1668603"/>
          <a:ext cx="10567913" cy="2855472"/>
        </p:xfrm>
        <a:graphic>
          <a:graphicData uri="http://schemas.openxmlformats.org/drawingml/2006/chart">
            <c:chart xmlns:c="http://schemas.openxmlformats.org/drawingml/2006/chart" xmlns:r="http://schemas.openxmlformats.org/officeDocument/2006/relationships" r:id="rId2"/>
          </a:graphicData>
        </a:graphic>
      </p:graphicFrame>
      <p:sp>
        <p:nvSpPr>
          <p:cNvPr id="9" name="Rectangle 8">
            <a:extLst>
              <a:ext uri="{FF2B5EF4-FFF2-40B4-BE49-F238E27FC236}">
                <a16:creationId xmlns:a16="http://schemas.microsoft.com/office/drawing/2014/main" id="{E666F96B-4092-A442-883F-53C1DE00E306}"/>
              </a:ext>
            </a:extLst>
          </p:cNvPr>
          <p:cNvSpPr/>
          <p:nvPr/>
        </p:nvSpPr>
        <p:spPr>
          <a:xfrm>
            <a:off x="838199" y="954131"/>
            <a:ext cx="10567912" cy="707886"/>
          </a:xfrm>
          <a:prstGeom prst="rect">
            <a:avLst/>
          </a:prstGeom>
        </p:spPr>
        <p:txBody>
          <a:bodyPr wrap="square">
            <a:spAutoFit/>
          </a:bodyPr>
          <a:lstStyle/>
          <a:p>
            <a:r>
              <a:rPr lang="en-US" sz="1400" dirty="0">
                <a:latin typeface="Helvetica" pitchFamily="2" charset="0"/>
              </a:rPr>
              <a:t>In your opinion, what are the most significant health and well-being challenges facing workers following the COVID-19 pandemic?</a:t>
            </a:r>
            <a:br>
              <a:rPr lang="en-US" sz="1400" dirty="0">
                <a:latin typeface="Helvetica" pitchFamily="2" charset="0"/>
              </a:rPr>
            </a:br>
            <a:r>
              <a:rPr lang="en-US" sz="1200" dirty="0">
                <a:latin typeface="Helvetica" pitchFamily="2" charset="0"/>
              </a:rPr>
              <a:t>(Please select your top 3 and rank them from </a:t>
            </a:r>
            <a:r>
              <a:rPr lang="en-US" sz="1200" b="1" dirty="0">
                <a:latin typeface="Helvetica" pitchFamily="2" charset="0"/>
              </a:rPr>
              <a:t>Most</a:t>
            </a:r>
            <a:r>
              <a:rPr lang="en-US" sz="1200" dirty="0">
                <a:latin typeface="Helvetica" pitchFamily="2" charset="0"/>
              </a:rPr>
              <a:t> to </a:t>
            </a:r>
            <a:r>
              <a:rPr lang="en-US" sz="1200" b="1" dirty="0">
                <a:latin typeface="Helvetica" pitchFamily="2" charset="0"/>
              </a:rPr>
              <a:t>Least</a:t>
            </a:r>
            <a:r>
              <a:rPr lang="en-US" sz="1200" dirty="0">
                <a:latin typeface="Helvetica" pitchFamily="2" charset="0"/>
              </a:rPr>
              <a:t> important)</a:t>
            </a:r>
          </a:p>
          <a:p>
            <a:endParaRPr lang="en-US" sz="1400" dirty="0">
              <a:latin typeface="Helvetica" pitchFamily="2" charset="0"/>
            </a:endParaRPr>
          </a:p>
        </p:txBody>
      </p:sp>
      <p:sp>
        <p:nvSpPr>
          <p:cNvPr id="10" name="TextBox 9">
            <a:extLst>
              <a:ext uri="{FF2B5EF4-FFF2-40B4-BE49-F238E27FC236}">
                <a16:creationId xmlns:a16="http://schemas.microsoft.com/office/drawing/2014/main" id="{792989AC-4A2F-0D41-85C8-2587A8A86167}"/>
              </a:ext>
            </a:extLst>
          </p:cNvPr>
          <p:cNvSpPr txBox="1"/>
          <p:nvPr/>
        </p:nvSpPr>
        <p:spPr>
          <a:xfrm>
            <a:off x="6665520" y="4751345"/>
            <a:ext cx="1767069" cy="2031325"/>
          </a:xfrm>
          <a:prstGeom prst="rect">
            <a:avLst/>
          </a:prstGeom>
          <a:noFill/>
        </p:spPr>
        <p:txBody>
          <a:bodyPr wrap="square" rtlCol="0">
            <a:spAutoFit/>
          </a:bodyPr>
          <a:lstStyle/>
          <a:p>
            <a:r>
              <a:rPr lang="en-US" sz="1400" b="1" dirty="0">
                <a:solidFill>
                  <a:schemeClr val="accent3"/>
                </a:solidFill>
                <a:latin typeface="Futura Medium" panose="020B0602020204020303" pitchFamily="34" charset="-79"/>
                <a:cs typeface="Futura Medium" panose="020B0602020204020303" pitchFamily="34" charset="-79"/>
              </a:rPr>
              <a:t>Panel consensus pick </a:t>
            </a:r>
          </a:p>
          <a:p>
            <a:r>
              <a:rPr lang="en-US" sz="1400" dirty="0">
                <a:latin typeface="Helvetica" pitchFamily="2" charset="0"/>
                <a:cs typeface="Futura Medium" panose="020B0602020204020303" pitchFamily="34" charset="-79"/>
              </a:rPr>
              <a:t>Stress and mental health issues, including burnout</a:t>
            </a:r>
          </a:p>
          <a:p>
            <a:r>
              <a:rPr lang="en-US" sz="1400" b="1" dirty="0">
                <a:solidFill>
                  <a:schemeClr val="accent3"/>
                </a:solidFill>
                <a:latin typeface="Futura Medium" panose="020B0602020204020303" pitchFamily="34" charset="-79"/>
                <a:cs typeface="Futura Medium" panose="020B0602020204020303" pitchFamily="34" charset="-79"/>
              </a:rPr>
              <a:t>Group stability</a:t>
            </a:r>
          </a:p>
          <a:p>
            <a:r>
              <a:rPr lang="en-US" sz="1400" dirty="0">
                <a:latin typeface="Helvetica" pitchFamily="2" charset="0"/>
                <a:cs typeface="Futura Medium" panose="020B0602020204020303" pitchFamily="34" charset="-79"/>
              </a:rPr>
              <a:t>67%</a:t>
            </a:r>
          </a:p>
          <a:p>
            <a:r>
              <a:rPr lang="en-US" sz="1400" b="1" dirty="0">
                <a:solidFill>
                  <a:schemeClr val="accent3"/>
                </a:solidFill>
                <a:latin typeface="Futura Medium" panose="020B0602020204020303" pitchFamily="34" charset="-79"/>
                <a:cs typeface="Futura Medium" panose="020B0602020204020303" pitchFamily="34" charset="-79"/>
              </a:rPr>
              <a:t>Consensus measure</a:t>
            </a:r>
          </a:p>
          <a:p>
            <a:r>
              <a:rPr lang="en-US" sz="1400" dirty="0">
                <a:latin typeface="Helvetica" pitchFamily="2" charset="0"/>
                <a:cs typeface="Futura Medium" panose="020B0602020204020303" pitchFamily="34" charset="-79"/>
              </a:rPr>
              <a:t>Majority</a:t>
            </a:r>
          </a:p>
        </p:txBody>
      </p:sp>
      <p:sp>
        <p:nvSpPr>
          <p:cNvPr id="11" name="TextBox 10">
            <a:extLst>
              <a:ext uri="{FF2B5EF4-FFF2-40B4-BE49-F238E27FC236}">
                <a16:creationId xmlns:a16="http://schemas.microsoft.com/office/drawing/2014/main" id="{86594BF9-16C4-4E4A-ABE8-AC92B13DA486}"/>
              </a:ext>
            </a:extLst>
          </p:cNvPr>
          <p:cNvSpPr txBox="1"/>
          <p:nvPr/>
        </p:nvSpPr>
        <p:spPr>
          <a:xfrm>
            <a:off x="3023864" y="4751345"/>
            <a:ext cx="1767069" cy="553998"/>
          </a:xfrm>
          <a:prstGeom prst="rect">
            <a:avLst/>
          </a:prstGeom>
          <a:noFill/>
        </p:spPr>
        <p:txBody>
          <a:bodyPr wrap="square" rtlCol="0">
            <a:spAutoFit/>
          </a:bodyPr>
          <a:lstStyle/>
          <a:p>
            <a:r>
              <a:rPr lang="en-US" sz="1600" b="1" dirty="0">
                <a:solidFill>
                  <a:schemeClr val="accent3"/>
                </a:solidFill>
                <a:latin typeface="Futura Medium" panose="020B0602020204020303" pitchFamily="34" charset="-79"/>
                <a:cs typeface="Futura Medium" panose="020B0602020204020303" pitchFamily="34" charset="-79"/>
              </a:rPr>
              <a:t>169</a:t>
            </a:r>
          </a:p>
          <a:p>
            <a:r>
              <a:rPr lang="en-US" sz="1400" dirty="0">
                <a:latin typeface="Helvetica" pitchFamily="2" charset="0"/>
                <a:cs typeface="Futura Medium" panose="020B0602020204020303" pitchFamily="34" charset="-79"/>
              </a:rPr>
              <a:t>Responses</a:t>
            </a:r>
          </a:p>
        </p:txBody>
      </p:sp>
      <p:sp>
        <p:nvSpPr>
          <p:cNvPr id="12" name="TextBox 11">
            <a:extLst>
              <a:ext uri="{FF2B5EF4-FFF2-40B4-BE49-F238E27FC236}">
                <a16:creationId xmlns:a16="http://schemas.microsoft.com/office/drawing/2014/main" id="{2918AFBE-B429-A944-AD0F-1DFAB973B35B}"/>
              </a:ext>
            </a:extLst>
          </p:cNvPr>
          <p:cNvSpPr txBox="1"/>
          <p:nvPr/>
        </p:nvSpPr>
        <p:spPr>
          <a:xfrm>
            <a:off x="4844692" y="4751345"/>
            <a:ext cx="1767069" cy="1231106"/>
          </a:xfrm>
          <a:prstGeom prst="rect">
            <a:avLst/>
          </a:prstGeom>
          <a:noFill/>
        </p:spPr>
        <p:txBody>
          <a:bodyPr wrap="square" rtlCol="0">
            <a:spAutoFit/>
          </a:bodyPr>
          <a:lstStyle/>
          <a:p>
            <a:r>
              <a:rPr lang="en-US" sz="1600" b="1" dirty="0">
                <a:solidFill>
                  <a:schemeClr val="accent3"/>
                </a:solidFill>
                <a:latin typeface="Futura Medium" panose="020B0602020204020303" pitchFamily="34" charset="-79"/>
                <a:cs typeface="Futura Medium" panose="020B0602020204020303" pitchFamily="34" charset="-79"/>
              </a:rPr>
              <a:t>41</a:t>
            </a:r>
          </a:p>
          <a:p>
            <a:r>
              <a:rPr lang="en-US" sz="1400" dirty="0">
                <a:latin typeface="Helvetica" pitchFamily="2" charset="0"/>
              </a:rPr>
              <a:t>Revisions</a:t>
            </a:r>
          </a:p>
          <a:p>
            <a:endParaRPr lang="en-US" sz="1400" b="1" dirty="0">
              <a:latin typeface="Futura Medium" panose="020B0602020204020303" pitchFamily="34" charset="-79"/>
              <a:cs typeface="Futura Medium" panose="020B0602020204020303" pitchFamily="34" charset="-79"/>
            </a:endParaRPr>
          </a:p>
          <a:p>
            <a:r>
              <a:rPr lang="en-US" sz="1600" b="1" dirty="0">
                <a:solidFill>
                  <a:schemeClr val="accent3"/>
                </a:solidFill>
                <a:latin typeface="Futura Medium" panose="020B0602020204020303" pitchFamily="34" charset="-79"/>
                <a:cs typeface="Futura Medium" panose="020B0602020204020303" pitchFamily="34" charset="-79"/>
              </a:rPr>
              <a:t>95</a:t>
            </a:r>
          </a:p>
          <a:p>
            <a:r>
              <a:rPr lang="en-US" sz="1400" dirty="0">
                <a:latin typeface="Helvetica" pitchFamily="2" charset="0"/>
                <a:cs typeface="Futura Medium" panose="020B0602020204020303" pitchFamily="34" charset="-79"/>
              </a:rPr>
              <a:t>Comments</a:t>
            </a:r>
          </a:p>
        </p:txBody>
      </p:sp>
      <p:sp>
        <p:nvSpPr>
          <p:cNvPr id="13" name="Oval 12">
            <a:extLst>
              <a:ext uri="{FF2B5EF4-FFF2-40B4-BE49-F238E27FC236}">
                <a16:creationId xmlns:a16="http://schemas.microsoft.com/office/drawing/2014/main" id="{23A6ABD9-FA7F-4446-BF3B-124B1D5FBC7A}"/>
              </a:ext>
            </a:extLst>
          </p:cNvPr>
          <p:cNvSpPr/>
          <p:nvPr/>
        </p:nvSpPr>
        <p:spPr>
          <a:xfrm>
            <a:off x="3037367" y="5811330"/>
            <a:ext cx="185195" cy="191260"/>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Helvetica" pitchFamily="2" charset="0"/>
              </a:rPr>
              <a:t>1</a:t>
            </a:r>
          </a:p>
        </p:txBody>
      </p:sp>
      <p:sp>
        <p:nvSpPr>
          <p:cNvPr id="14" name="TextBox 13">
            <a:extLst>
              <a:ext uri="{FF2B5EF4-FFF2-40B4-BE49-F238E27FC236}">
                <a16:creationId xmlns:a16="http://schemas.microsoft.com/office/drawing/2014/main" id="{24BBDBEA-56A1-9547-BA31-B07E917D5F06}"/>
              </a:ext>
            </a:extLst>
          </p:cNvPr>
          <p:cNvSpPr txBox="1"/>
          <p:nvPr/>
        </p:nvSpPr>
        <p:spPr>
          <a:xfrm>
            <a:off x="3222562" y="5785676"/>
            <a:ext cx="1767069" cy="246221"/>
          </a:xfrm>
          <a:prstGeom prst="rect">
            <a:avLst/>
          </a:prstGeom>
          <a:noFill/>
        </p:spPr>
        <p:txBody>
          <a:bodyPr wrap="square" rtlCol="0">
            <a:spAutoFit/>
          </a:bodyPr>
          <a:lstStyle/>
          <a:p>
            <a:r>
              <a:rPr lang="en-US" sz="1000" dirty="0">
                <a:latin typeface="Helvetica" pitchFamily="2" charset="0"/>
                <a:cs typeface="Futura Medium" panose="020B0602020204020303" pitchFamily="34" charset="-79"/>
              </a:rPr>
              <a:t>Consensus pick</a:t>
            </a:r>
          </a:p>
        </p:txBody>
      </p:sp>
      <p:sp>
        <p:nvSpPr>
          <p:cNvPr id="15" name="TextBox 14">
            <a:extLst>
              <a:ext uri="{FF2B5EF4-FFF2-40B4-BE49-F238E27FC236}">
                <a16:creationId xmlns:a16="http://schemas.microsoft.com/office/drawing/2014/main" id="{E1389F87-F14D-1844-8D68-0B3293FBF212}"/>
              </a:ext>
            </a:extLst>
          </p:cNvPr>
          <p:cNvSpPr txBox="1"/>
          <p:nvPr/>
        </p:nvSpPr>
        <p:spPr>
          <a:xfrm>
            <a:off x="3222562" y="6101088"/>
            <a:ext cx="2343625" cy="246221"/>
          </a:xfrm>
          <a:prstGeom prst="rect">
            <a:avLst/>
          </a:prstGeom>
          <a:noFill/>
        </p:spPr>
        <p:txBody>
          <a:bodyPr wrap="square" rtlCol="0">
            <a:spAutoFit/>
          </a:bodyPr>
          <a:lstStyle/>
          <a:p>
            <a:r>
              <a:rPr lang="en-US" sz="1000" dirty="0">
                <a:latin typeface="Helvetica" pitchFamily="2" charset="0"/>
                <a:cs typeface="Futura Medium" panose="020B0602020204020303" pitchFamily="34" charset="-79"/>
              </a:rPr>
              <a:t>Non-consensus pick</a:t>
            </a:r>
          </a:p>
        </p:txBody>
      </p:sp>
      <p:sp>
        <p:nvSpPr>
          <p:cNvPr id="16" name="Oval 15">
            <a:extLst>
              <a:ext uri="{FF2B5EF4-FFF2-40B4-BE49-F238E27FC236}">
                <a16:creationId xmlns:a16="http://schemas.microsoft.com/office/drawing/2014/main" id="{5C166AF7-5E48-AF46-A0ED-430B3DC46AAD}"/>
              </a:ext>
            </a:extLst>
          </p:cNvPr>
          <p:cNvSpPr/>
          <p:nvPr/>
        </p:nvSpPr>
        <p:spPr>
          <a:xfrm>
            <a:off x="3023864" y="6110689"/>
            <a:ext cx="185195" cy="191260"/>
          </a:xfrm>
          <a:prstGeom prst="ellipse">
            <a:avLst/>
          </a:prstGeom>
          <a:pattFill prst="pct75">
            <a:fgClr>
              <a:schemeClr val="accent3"/>
            </a:fgClr>
            <a:bgClr>
              <a:schemeClr val="bg1"/>
            </a:bgClr>
          </a:patt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Helvetica" pitchFamily="2" charset="0"/>
              </a:rPr>
              <a:t>3</a:t>
            </a:r>
          </a:p>
        </p:txBody>
      </p:sp>
      <p:sp>
        <p:nvSpPr>
          <p:cNvPr id="17" name="Oval 16">
            <a:extLst>
              <a:ext uri="{FF2B5EF4-FFF2-40B4-BE49-F238E27FC236}">
                <a16:creationId xmlns:a16="http://schemas.microsoft.com/office/drawing/2014/main" id="{BD74EC7E-F0B5-B744-BA3F-243BA03AB0E7}"/>
              </a:ext>
            </a:extLst>
          </p:cNvPr>
          <p:cNvSpPr/>
          <p:nvPr/>
        </p:nvSpPr>
        <p:spPr>
          <a:xfrm>
            <a:off x="7688254" y="4353006"/>
            <a:ext cx="185195" cy="191260"/>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Helvetica" pitchFamily="2" charset="0"/>
              </a:rPr>
              <a:t>1</a:t>
            </a:r>
          </a:p>
        </p:txBody>
      </p:sp>
      <p:sp>
        <p:nvSpPr>
          <p:cNvPr id="18" name="Oval 17">
            <a:extLst>
              <a:ext uri="{FF2B5EF4-FFF2-40B4-BE49-F238E27FC236}">
                <a16:creationId xmlns:a16="http://schemas.microsoft.com/office/drawing/2014/main" id="{66698817-C4D0-1040-AF74-A77AA91E9944}"/>
              </a:ext>
            </a:extLst>
          </p:cNvPr>
          <p:cNvSpPr/>
          <p:nvPr/>
        </p:nvSpPr>
        <p:spPr>
          <a:xfrm>
            <a:off x="792814" y="4353006"/>
            <a:ext cx="185195" cy="191260"/>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Helvetica" pitchFamily="2" charset="0"/>
              </a:rPr>
              <a:t>2</a:t>
            </a:r>
          </a:p>
        </p:txBody>
      </p:sp>
      <p:sp>
        <p:nvSpPr>
          <p:cNvPr id="19" name="Oval 18">
            <a:extLst>
              <a:ext uri="{FF2B5EF4-FFF2-40B4-BE49-F238E27FC236}">
                <a16:creationId xmlns:a16="http://schemas.microsoft.com/office/drawing/2014/main" id="{E3D9C5F0-316D-444F-B055-6CE3EFD6156E}"/>
              </a:ext>
            </a:extLst>
          </p:cNvPr>
          <p:cNvSpPr/>
          <p:nvPr/>
        </p:nvSpPr>
        <p:spPr>
          <a:xfrm>
            <a:off x="1689055" y="4353006"/>
            <a:ext cx="185195" cy="191260"/>
          </a:xfrm>
          <a:prstGeom prst="ellipse">
            <a:avLst/>
          </a:prstGeom>
          <a:pattFill prst="pct75">
            <a:fgClr>
              <a:schemeClr val="accent3"/>
            </a:fgClr>
            <a:bgClr>
              <a:schemeClr val="bg1"/>
            </a:bgClr>
          </a:patt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Helvetica" pitchFamily="2" charset="0"/>
              </a:rPr>
              <a:t>3</a:t>
            </a:r>
          </a:p>
        </p:txBody>
      </p:sp>
      <p:sp>
        <p:nvSpPr>
          <p:cNvPr id="20" name="Oval 19">
            <a:extLst>
              <a:ext uri="{FF2B5EF4-FFF2-40B4-BE49-F238E27FC236}">
                <a16:creationId xmlns:a16="http://schemas.microsoft.com/office/drawing/2014/main" id="{24AFC91A-973D-5145-A5EE-34820A133DDD}"/>
              </a:ext>
            </a:extLst>
          </p:cNvPr>
          <p:cNvSpPr/>
          <p:nvPr/>
        </p:nvSpPr>
        <p:spPr>
          <a:xfrm>
            <a:off x="9411535" y="4353006"/>
            <a:ext cx="185195" cy="191260"/>
          </a:xfrm>
          <a:prstGeom prst="ellipse">
            <a:avLst/>
          </a:prstGeom>
          <a:pattFill prst="pct75">
            <a:fgClr>
              <a:schemeClr val="accent3"/>
            </a:fgClr>
            <a:bgClr>
              <a:schemeClr val="bg1"/>
            </a:bgClr>
          </a:patt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Helvetica" pitchFamily="2" charset="0"/>
              </a:rPr>
              <a:t>4</a:t>
            </a:r>
          </a:p>
        </p:txBody>
      </p:sp>
      <p:pic>
        <p:nvPicPr>
          <p:cNvPr id="21" name="Graphic 20" descr="Thumbs up sign">
            <a:extLst>
              <a:ext uri="{FF2B5EF4-FFF2-40B4-BE49-F238E27FC236}">
                <a16:creationId xmlns:a16="http://schemas.microsoft.com/office/drawing/2014/main" id="{67039353-EF3E-274A-97F3-2F0786F0EB6A}"/>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949159" y="5373300"/>
            <a:ext cx="270000" cy="270000"/>
          </a:xfrm>
          <a:prstGeom prst="rect">
            <a:avLst/>
          </a:prstGeom>
        </p:spPr>
      </p:pic>
      <p:sp>
        <p:nvSpPr>
          <p:cNvPr id="22" name="TextBox 21">
            <a:extLst>
              <a:ext uri="{FF2B5EF4-FFF2-40B4-BE49-F238E27FC236}">
                <a16:creationId xmlns:a16="http://schemas.microsoft.com/office/drawing/2014/main" id="{5C3F2F9B-3D4B-2140-8A2A-B813D3E840D8}"/>
              </a:ext>
            </a:extLst>
          </p:cNvPr>
          <p:cNvSpPr txBox="1"/>
          <p:nvPr/>
        </p:nvSpPr>
        <p:spPr>
          <a:xfrm>
            <a:off x="2586658" y="5339023"/>
            <a:ext cx="1767069" cy="338554"/>
          </a:xfrm>
          <a:prstGeom prst="rect">
            <a:avLst/>
          </a:prstGeom>
          <a:noFill/>
        </p:spPr>
        <p:txBody>
          <a:bodyPr wrap="square" rtlCol="0">
            <a:spAutoFit/>
          </a:bodyPr>
          <a:lstStyle/>
          <a:p>
            <a:pPr algn="r"/>
            <a:r>
              <a:rPr lang="en-US" sz="1600" b="1" dirty="0">
                <a:solidFill>
                  <a:schemeClr val="accent3"/>
                </a:solidFill>
                <a:latin typeface="Futura Medium" panose="020B0602020204020303" pitchFamily="34" charset="-79"/>
                <a:cs typeface="Futura Medium" panose="020B0602020204020303" pitchFamily="34" charset="-79"/>
              </a:rPr>
              <a:t>Consensus</a:t>
            </a:r>
          </a:p>
        </p:txBody>
      </p:sp>
    </p:spTree>
    <p:extLst>
      <p:ext uri="{BB962C8B-B14F-4D97-AF65-F5344CB8AC3E}">
        <p14:creationId xmlns:p14="http://schemas.microsoft.com/office/powerpoint/2010/main" val="30195976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66B1651-CDA3-A94F-973A-9FA142FD9135}"/>
              </a:ext>
            </a:extLst>
          </p:cNvPr>
          <p:cNvSpPr>
            <a:spLocks noGrp="1"/>
          </p:cNvSpPr>
          <p:nvPr>
            <p:ph type="title"/>
          </p:nvPr>
        </p:nvSpPr>
        <p:spPr/>
        <p:txBody>
          <a:bodyPr/>
          <a:lstStyle/>
          <a:p>
            <a:r>
              <a:rPr lang="en-US"/>
              <a:t>WELL-BEING CHALLENGES– SME INSIGHTS</a:t>
            </a:r>
          </a:p>
        </p:txBody>
      </p:sp>
      <p:sp>
        <p:nvSpPr>
          <p:cNvPr id="4" name="Slide Number Placeholder 3">
            <a:extLst>
              <a:ext uri="{FF2B5EF4-FFF2-40B4-BE49-F238E27FC236}">
                <a16:creationId xmlns:a16="http://schemas.microsoft.com/office/drawing/2014/main" id="{784BAACE-C4EA-3142-9615-E4DD22BA54EB}"/>
              </a:ext>
            </a:extLst>
          </p:cNvPr>
          <p:cNvSpPr>
            <a:spLocks noGrp="1"/>
          </p:cNvSpPr>
          <p:nvPr>
            <p:ph type="sldNum" sz="quarter" idx="12"/>
          </p:nvPr>
        </p:nvSpPr>
        <p:spPr/>
        <p:txBody>
          <a:bodyPr/>
          <a:lstStyle/>
          <a:p>
            <a:fld id="{A8050745-D873-D947-9203-FD1A681633F9}" type="slidenum">
              <a:rPr lang="da-DK" smtClean="0"/>
              <a:t>29</a:t>
            </a:fld>
            <a:endParaRPr lang="da-DK"/>
          </a:p>
        </p:txBody>
      </p:sp>
      <p:sp>
        <p:nvSpPr>
          <p:cNvPr id="8" name="Rectangle 7">
            <a:extLst>
              <a:ext uri="{FF2B5EF4-FFF2-40B4-BE49-F238E27FC236}">
                <a16:creationId xmlns:a16="http://schemas.microsoft.com/office/drawing/2014/main" id="{50DAC1E3-AE94-6F4C-A49E-A37E1F9659EF}"/>
              </a:ext>
            </a:extLst>
          </p:cNvPr>
          <p:cNvSpPr/>
          <p:nvPr/>
        </p:nvSpPr>
        <p:spPr>
          <a:xfrm>
            <a:off x="3048000" y="1179674"/>
            <a:ext cx="7131424" cy="1477328"/>
          </a:xfrm>
          <a:prstGeom prst="rect">
            <a:avLst/>
          </a:prstGeom>
        </p:spPr>
        <p:txBody>
          <a:bodyPr wrap="square">
            <a:spAutoFit/>
          </a:bodyPr>
          <a:lstStyle/>
          <a:p>
            <a:r>
              <a:rPr lang="en-GB">
                <a:latin typeface="Helvetica" pitchFamily="2" charset="0"/>
                <a:cs typeface="Arial" panose="020B0604020202020204" pitchFamily="34" charset="0"/>
              </a:rPr>
              <a:t>“</a:t>
            </a:r>
            <a:r>
              <a:rPr lang="en-US" b="1">
                <a:latin typeface="Helvetica" pitchFamily="2" charset="0"/>
              </a:rPr>
              <a:t>We continue to be confronted with a continuous ratcheting up of pressure on performance and outcomes. This can get out of control and lay unsustainable pressure on individuals. </a:t>
            </a:r>
            <a:r>
              <a:rPr lang="en-US">
                <a:latin typeface="Helvetica" pitchFamily="2" charset="0"/>
              </a:rPr>
              <a:t>In these conditions mental pressure builds and these lead to a range of other illnesses leading ultimately to poorer performance.”</a:t>
            </a:r>
            <a:endParaRPr lang="en-US"/>
          </a:p>
        </p:txBody>
      </p:sp>
      <p:sp>
        <p:nvSpPr>
          <p:cNvPr id="11" name="Rectangle 10">
            <a:extLst>
              <a:ext uri="{FF2B5EF4-FFF2-40B4-BE49-F238E27FC236}">
                <a16:creationId xmlns:a16="http://schemas.microsoft.com/office/drawing/2014/main" id="{2D29DA60-C4A5-8A42-B18F-CBB82291FC11}"/>
              </a:ext>
            </a:extLst>
          </p:cNvPr>
          <p:cNvSpPr/>
          <p:nvPr/>
        </p:nvSpPr>
        <p:spPr>
          <a:xfrm>
            <a:off x="1285046" y="3789453"/>
            <a:ext cx="7986877" cy="923330"/>
          </a:xfrm>
          <a:prstGeom prst="rect">
            <a:avLst/>
          </a:prstGeom>
        </p:spPr>
        <p:txBody>
          <a:bodyPr wrap="square">
            <a:spAutoFit/>
          </a:bodyPr>
          <a:lstStyle/>
          <a:p>
            <a:r>
              <a:rPr lang="en-US" b="1">
                <a:latin typeface="Helvetica" pitchFamily="2" charset="0"/>
              </a:rPr>
              <a:t>“Isolation can cause all sorts of mental health issues, for some people work is their only place of social interaction and we need to be mindful of that.”</a:t>
            </a:r>
          </a:p>
        </p:txBody>
      </p:sp>
      <p:sp>
        <p:nvSpPr>
          <p:cNvPr id="15" name="TextBox 14">
            <a:extLst>
              <a:ext uri="{FF2B5EF4-FFF2-40B4-BE49-F238E27FC236}">
                <a16:creationId xmlns:a16="http://schemas.microsoft.com/office/drawing/2014/main" id="{1D062AAB-E5CF-F140-82A8-5AC8F285FAA4}"/>
              </a:ext>
            </a:extLst>
          </p:cNvPr>
          <p:cNvSpPr txBox="1"/>
          <p:nvPr/>
        </p:nvSpPr>
        <p:spPr>
          <a:xfrm>
            <a:off x="675480" y="2312125"/>
            <a:ext cx="2674189" cy="923330"/>
          </a:xfrm>
          <a:prstGeom prst="rect">
            <a:avLst/>
          </a:prstGeom>
          <a:noFill/>
        </p:spPr>
        <p:txBody>
          <a:bodyPr wrap="square" rtlCol="0">
            <a:spAutoFit/>
          </a:bodyPr>
          <a:lstStyle/>
          <a:p>
            <a:pPr lvl="0" algn="ctr"/>
            <a:r>
              <a:rPr lang="en-US" b="1">
                <a:solidFill>
                  <a:prstClr val="black"/>
                </a:solidFill>
                <a:latin typeface="Futura Medium" panose="020B0602020204020303" pitchFamily="34" charset="-79"/>
                <a:cs typeface="Futura Medium" panose="020B0602020204020303" pitchFamily="34" charset="-79"/>
              </a:rPr>
              <a:t>STRESS &amp; MENTAL HEALTH ISSUES</a:t>
            </a:r>
          </a:p>
          <a:p>
            <a:pPr lvl="0" algn="ctr"/>
            <a:r>
              <a:rPr lang="en-US">
                <a:solidFill>
                  <a:prstClr val="black"/>
                </a:solidFill>
                <a:latin typeface="Futura Medium" panose="020B0602020204020303" pitchFamily="34" charset="-79"/>
                <a:cs typeface="Futura Medium" panose="020B0602020204020303" pitchFamily="34" charset="-79"/>
              </a:rPr>
              <a:t>74 comments*</a:t>
            </a:r>
          </a:p>
        </p:txBody>
      </p:sp>
      <p:sp>
        <p:nvSpPr>
          <p:cNvPr id="16" name="TextBox 15">
            <a:extLst>
              <a:ext uri="{FF2B5EF4-FFF2-40B4-BE49-F238E27FC236}">
                <a16:creationId xmlns:a16="http://schemas.microsoft.com/office/drawing/2014/main" id="{E18AF308-2875-F148-9C15-2CC499125F93}"/>
              </a:ext>
            </a:extLst>
          </p:cNvPr>
          <p:cNvSpPr txBox="1"/>
          <p:nvPr/>
        </p:nvSpPr>
        <p:spPr>
          <a:xfrm>
            <a:off x="8842328" y="4980135"/>
            <a:ext cx="2674189" cy="1200329"/>
          </a:xfrm>
          <a:prstGeom prst="rect">
            <a:avLst/>
          </a:prstGeom>
          <a:noFill/>
        </p:spPr>
        <p:txBody>
          <a:bodyPr wrap="square" rtlCol="0">
            <a:spAutoFit/>
          </a:bodyPr>
          <a:lstStyle/>
          <a:p>
            <a:pPr algn="ctr"/>
            <a:r>
              <a:rPr lang="en-US" b="1">
                <a:latin typeface="Futura Medium" panose="020B0602020204020303" pitchFamily="34" charset="-79"/>
                <a:cs typeface="Futura Medium" panose="020B0602020204020303" pitchFamily="34" charset="-79"/>
              </a:rPr>
              <a:t>SOCIAL &amp; PROFESSIONAL ISOLATION</a:t>
            </a:r>
          </a:p>
          <a:p>
            <a:pPr algn="ctr"/>
            <a:r>
              <a:rPr lang="en-US">
                <a:latin typeface="Futura Medium" panose="020B0602020204020303" pitchFamily="34" charset="-79"/>
                <a:cs typeface="Futura Medium" panose="020B0602020204020303" pitchFamily="34" charset="-79"/>
              </a:rPr>
              <a:t>58 Comments</a:t>
            </a:r>
          </a:p>
        </p:txBody>
      </p:sp>
      <p:pic>
        <p:nvPicPr>
          <p:cNvPr id="9" name="Graphic 8" descr="Alarm Ringing">
            <a:extLst>
              <a:ext uri="{FF2B5EF4-FFF2-40B4-BE49-F238E27FC236}">
                <a16:creationId xmlns:a16="http://schemas.microsoft.com/office/drawing/2014/main" id="{1B6CA56F-FAF7-2D4C-8268-187552E126E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285046" y="989955"/>
            <a:ext cx="1455058" cy="1455058"/>
          </a:xfrm>
          <a:prstGeom prst="rect">
            <a:avLst/>
          </a:prstGeom>
        </p:spPr>
      </p:pic>
      <p:pic>
        <p:nvPicPr>
          <p:cNvPr id="13" name="Graphic 12" descr="Empty battery">
            <a:extLst>
              <a:ext uri="{FF2B5EF4-FFF2-40B4-BE49-F238E27FC236}">
                <a16:creationId xmlns:a16="http://schemas.microsoft.com/office/drawing/2014/main" id="{1BE18B01-D93B-5D49-8BBA-368CBCFE606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324422" y="3270135"/>
            <a:ext cx="1710000" cy="1710000"/>
          </a:xfrm>
          <a:prstGeom prst="rect">
            <a:avLst/>
          </a:prstGeom>
        </p:spPr>
      </p:pic>
      <p:sp>
        <p:nvSpPr>
          <p:cNvPr id="17" name="TextBox 16">
            <a:extLst>
              <a:ext uri="{FF2B5EF4-FFF2-40B4-BE49-F238E27FC236}">
                <a16:creationId xmlns:a16="http://schemas.microsoft.com/office/drawing/2014/main" id="{63AFB4FE-DBAA-7349-869E-CA5DC8288858}"/>
              </a:ext>
            </a:extLst>
          </p:cNvPr>
          <p:cNvSpPr txBox="1"/>
          <p:nvPr/>
        </p:nvSpPr>
        <p:spPr>
          <a:xfrm>
            <a:off x="2909608" y="6397910"/>
            <a:ext cx="6081992" cy="246221"/>
          </a:xfrm>
          <a:prstGeom prst="rect">
            <a:avLst/>
          </a:prstGeom>
          <a:noFill/>
        </p:spPr>
        <p:txBody>
          <a:bodyPr wrap="square" rtlCol="0">
            <a:spAutoFit/>
          </a:bodyPr>
          <a:lstStyle/>
          <a:p>
            <a:r>
              <a:rPr lang="da-DK" sz="1000">
                <a:latin typeface="Helvetica" pitchFamily="2" charset="0"/>
              </a:rPr>
              <a:t>* As </a:t>
            </a:r>
            <a:r>
              <a:rPr lang="da-DK" sz="1000" err="1">
                <a:latin typeface="Helvetica" pitchFamily="2" charset="0"/>
              </a:rPr>
              <a:t>this</a:t>
            </a:r>
            <a:r>
              <a:rPr lang="da-DK" sz="1000">
                <a:latin typeface="Helvetica" pitchFamily="2" charset="0"/>
              </a:rPr>
              <a:t> </a:t>
            </a:r>
            <a:r>
              <a:rPr lang="da-DK" sz="1000" err="1">
                <a:latin typeface="Helvetica" pitchFamily="2" charset="0"/>
              </a:rPr>
              <a:t>question</a:t>
            </a:r>
            <a:r>
              <a:rPr lang="da-DK" sz="1000">
                <a:latin typeface="Helvetica" pitchFamily="2" charset="0"/>
              </a:rPr>
              <a:t> asks for top-3, </a:t>
            </a:r>
            <a:r>
              <a:rPr lang="da-DK" sz="1000" err="1">
                <a:latin typeface="Helvetica" pitchFamily="2" charset="0"/>
              </a:rPr>
              <a:t>comments</a:t>
            </a:r>
            <a:r>
              <a:rPr lang="da-DK" sz="1000">
                <a:latin typeface="Helvetica" pitchFamily="2" charset="0"/>
              </a:rPr>
              <a:t> </a:t>
            </a:r>
            <a:r>
              <a:rPr lang="da-DK" sz="1000" err="1">
                <a:latin typeface="Helvetica" pitchFamily="2" charset="0"/>
              </a:rPr>
              <a:t>are</a:t>
            </a:r>
            <a:r>
              <a:rPr lang="da-DK" sz="1000">
                <a:latin typeface="Helvetica" pitchFamily="2" charset="0"/>
              </a:rPr>
              <a:t> </a:t>
            </a:r>
            <a:r>
              <a:rPr lang="da-DK" sz="1000" err="1">
                <a:latin typeface="Helvetica" pitchFamily="2" charset="0"/>
              </a:rPr>
              <a:t>multipled</a:t>
            </a:r>
            <a:r>
              <a:rPr lang="da-DK" sz="1000">
                <a:latin typeface="Helvetica" pitchFamily="2" charset="0"/>
              </a:rPr>
              <a:t> by 3</a:t>
            </a:r>
            <a:endParaRPr lang="en-GB" sz="1000">
              <a:latin typeface="Helvetica" pitchFamily="2" charset="0"/>
            </a:endParaRPr>
          </a:p>
        </p:txBody>
      </p:sp>
    </p:spTree>
    <p:extLst>
      <p:ext uri="{BB962C8B-B14F-4D97-AF65-F5344CB8AC3E}">
        <p14:creationId xmlns:p14="http://schemas.microsoft.com/office/powerpoint/2010/main" val="13840936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377B6E5-1B4B-4508-BE2F-846B96961DC1}"/>
              </a:ext>
            </a:extLst>
          </p:cNvPr>
          <p:cNvSpPr>
            <a:spLocks noGrp="1"/>
          </p:cNvSpPr>
          <p:nvPr>
            <p:ph type="sldNum" sz="quarter" idx="12"/>
          </p:nvPr>
        </p:nvSpPr>
        <p:spPr/>
        <p:txBody>
          <a:bodyPr/>
          <a:lstStyle/>
          <a:p>
            <a:fld id="{A8050745-D873-D947-9203-FD1A681633F9}" type="slidenum">
              <a:rPr lang="da-DK" smtClean="0"/>
              <a:t>3</a:t>
            </a:fld>
            <a:endParaRPr lang="da-DK" dirty="0"/>
          </a:p>
        </p:txBody>
      </p:sp>
      <p:pic>
        <p:nvPicPr>
          <p:cNvPr id="4" name="Picture 3" descr="A screenshot of a cell phone&#10;&#10;Description automatically generated">
            <a:extLst>
              <a:ext uri="{FF2B5EF4-FFF2-40B4-BE49-F238E27FC236}">
                <a16:creationId xmlns:a16="http://schemas.microsoft.com/office/drawing/2014/main" id="{0397EFFA-4958-404C-B9FF-69515F2FACF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24" y="0"/>
            <a:ext cx="12188952" cy="6858000"/>
          </a:xfrm>
          <a:prstGeom prst="rect">
            <a:avLst/>
          </a:prstGeom>
        </p:spPr>
      </p:pic>
    </p:spTree>
    <p:extLst>
      <p:ext uri="{BB962C8B-B14F-4D97-AF65-F5344CB8AC3E}">
        <p14:creationId xmlns:p14="http://schemas.microsoft.com/office/powerpoint/2010/main" val="8348400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63B191-3C69-DC48-B9D9-A8082C2CDB25}"/>
              </a:ext>
            </a:extLst>
          </p:cNvPr>
          <p:cNvSpPr>
            <a:spLocks noGrp="1"/>
          </p:cNvSpPr>
          <p:nvPr>
            <p:ph type="title"/>
          </p:nvPr>
        </p:nvSpPr>
        <p:spPr/>
        <p:txBody>
          <a:bodyPr/>
          <a:lstStyle/>
          <a:p>
            <a:r>
              <a:rPr lang="en-US"/>
              <a:t>WELL-BEING CHALLENGES– SME INSIGHTS</a:t>
            </a:r>
          </a:p>
        </p:txBody>
      </p:sp>
      <p:sp>
        <p:nvSpPr>
          <p:cNvPr id="3" name="Slide Number Placeholder 2">
            <a:extLst>
              <a:ext uri="{FF2B5EF4-FFF2-40B4-BE49-F238E27FC236}">
                <a16:creationId xmlns:a16="http://schemas.microsoft.com/office/drawing/2014/main" id="{79F47FB5-B00E-A14B-B57A-DC14934318A1}"/>
              </a:ext>
            </a:extLst>
          </p:cNvPr>
          <p:cNvSpPr>
            <a:spLocks noGrp="1"/>
          </p:cNvSpPr>
          <p:nvPr>
            <p:ph type="sldNum" sz="quarter" idx="12"/>
          </p:nvPr>
        </p:nvSpPr>
        <p:spPr/>
        <p:txBody>
          <a:bodyPr/>
          <a:lstStyle/>
          <a:p>
            <a:fld id="{A8050745-D873-D947-9203-FD1A681633F9}" type="slidenum">
              <a:rPr lang="da-DK" smtClean="0"/>
              <a:t>30</a:t>
            </a:fld>
            <a:endParaRPr lang="da-DK"/>
          </a:p>
        </p:txBody>
      </p:sp>
      <p:sp>
        <p:nvSpPr>
          <p:cNvPr id="5" name="TextBox 4">
            <a:extLst>
              <a:ext uri="{FF2B5EF4-FFF2-40B4-BE49-F238E27FC236}">
                <a16:creationId xmlns:a16="http://schemas.microsoft.com/office/drawing/2014/main" id="{9A3C75A8-FB62-4140-BAA0-D79B48F3338E}"/>
              </a:ext>
            </a:extLst>
          </p:cNvPr>
          <p:cNvSpPr txBox="1"/>
          <p:nvPr/>
        </p:nvSpPr>
        <p:spPr>
          <a:xfrm>
            <a:off x="8769927" y="4975543"/>
            <a:ext cx="2674189" cy="1200329"/>
          </a:xfrm>
          <a:prstGeom prst="rect">
            <a:avLst/>
          </a:prstGeom>
          <a:noFill/>
        </p:spPr>
        <p:txBody>
          <a:bodyPr wrap="square" rtlCol="0">
            <a:spAutoFit/>
          </a:bodyPr>
          <a:lstStyle/>
          <a:p>
            <a:pPr algn="ctr"/>
            <a:r>
              <a:rPr lang="en-US" b="1">
                <a:latin typeface="Futura Medium" panose="020B0602020204020303" pitchFamily="34" charset="-79"/>
                <a:cs typeface="Futura Medium" panose="020B0602020204020303" pitchFamily="34" charset="-79"/>
              </a:rPr>
              <a:t>INSECURITY (ECONOMIC, FOOD, HOUSING)</a:t>
            </a:r>
          </a:p>
          <a:p>
            <a:pPr algn="ctr"/>
            <a:r>
              <a:rPr lang="en-US">
                <a:latin typeface="Futura Medium" panose="020B0602020204020303" pitchFamily="34" charset="-79"/>
                <a:cs typeface="Futura Medium" panose="020B0602020204020303" pitchFamily="34" charset="-79"/>
              </a:rPr>
              <a:t>45 Comments</a:t>
            </a:r>
          </a:p>
        </p:txBody>
      </p:sp>
      <p:sp>
        <p:nvSpPr>
          <p:cNvPr id="6" name="Rectangle 5">
            <a:extLst>
              <a:ext uri="{FF2B5EF4-FFF2-40B4-BE49-F238E27FC236}">
                <a16:creationId xmlns:a16="http://schemas.microsoft.com/office/drawing/2014/main" id="{9D0DEC35-2A6C-C944-AF84-9E423DF9F6D5}"/>
              </a:ext>
            </a:extLst>
          </p:cNvPr>
          <p:cNvSpPr/>
          <p:nvPr/>
        </p:nvSpPr>
        <p:spPr>
          <a:xfrm>
            <a:off x="3211192" y="1427834"/>
            <a:ext cx="7549297" cy="923330"/>
          </a:xfrm>
          <a:prstGeom prst="rect">
            <a:avLst/>
          </a:prstGeom>
        </p:spPr>
        <p:txBody>
          <a:bodyPr wrap="square">
            <a:spAutoFit/>
          </a:bodyPr>
          <a:lstStyle/>
          <a:p>
            <a:r>
              <a:rPr lang="en-GB">
                <a:latin typeface="Helvetica" pitchFamily="2" charset="0"/>
              </a:rPr>
              <a:t>”…The primary concern, therefore, will be worrying about getting COVID (or other future infectious diseases), the ongoing rise of healthcare costs.</a:t>
            </a:r>
            <a:endParaRPr lang="da-DK">
              <a:latin typeface="Helvetica" pitchFamily="2" charset="0"/>
            </a:endParaRPr>
          </a:p>
        </p:txBody>
      </p:sp>
      <p:sp>
        <p:nvSpPr>
          <p:cNvPr id="10" name="TextBox 9">
            <a:extLst>
              <a:ext uri="{FF2B5EF4-FFF2-40B4-BE49-F238E27FC236}">
                <a16:creationId xmlns:a16="http://schemas.microsoft.com/office/drawing/2014/main" id="{80067BFA-107D-C149-8AA4-81867A4D6C87}"/>
              </a:ext>
            </a:extLst>
          </p:cNvPr>
          <p:cNvSpPr txBox="1"/>
          <p:nvPr/>
        </p:nvSpPr>
        <p:spPr>
          <a:xfrm>
            <a:off x="838200" y="2720403"/>
            <a:ext cx="2674189" cy="1200329"/>
          </a:xfrm>
          <a:prstGeom prst="rect">
            <a:avLst/>
          </a:prstGeom>
          <a:noFill/>
        </p:spPr>
        <p:txBody>
          <a:bodyPr wrap="square" rtlCol="0">
            <a:spAutoFit/>
          </a:bodyPr>
          <a:lstStyle/>
          <a:p>
            <a:pPr algn="ctr"/>
            <a:r>
              <a:rPr lang="en-US" b="1">
                <a:latin typeface="Futura Medium" panose="020B0602020204020303" pitchFamily="34" charset="-79"/>
                <a:cs typeface="Futura Medium" panose="020B0602020204020303" pitchFamily="34" charset="-79"/>
              </a:rPr>
              <a:t>CONCERNS OVER INFECTIOUS </a:t>
            </a:r>
            <a:br>
              <a:rPr lang="en-US" b="1">
                <a:latin typeface="Futura Medium" panose="020B0602020204020303" pitchFamily="34" charset="-79"/>
                <a:cs typeface="Futura Medium" panose="020B0602020204020303" pitchFamily="34" charset="-79"/>
              </a:rPr>
            </a:br>
            <a:r>
              <a:rPr lang="en-US" b="1">
                <a:latin typeface="Futura Medium" panose="020B0602020204020303" pitchFamily="34" charset="-79"/>
                <a:cs typeface="Futura Medium" panose="020B0602020204020303" pitchFamily="34" charset="-79"/>
              </a:rPr>
              <a:t>DISEASE</a:t>
            </a:r>
          </a:p>
          <a:p>
            <a:pPr algn="ctr"/>
            <a:r>
              <a:rPr lang="en-US">
                <a:latin typeface="Futura Medium" panose="020B0602020204020303" pitchFamily="34" charset="-79"/>
                <a:cs typeface="Futura Medium" panose="020B0602020204020303" pitchFamily="34" charset="-79"/>
              </a:rPr>
              <a:t>43 Comments</a:t>
            </a:r>
          </a:p>
        </p:txBody>
      </p:sp>
      <p:pic>
        <p:nvPicPr>
          <p:cNvPr id="11" name="Graphic 10" descr="Bio-hazard">
            <a:extLst>
              <a:ext uri="{FF2B5EF4-FFF2-40B4-BE49-F238E27FC236}">
                <a16:creationId xmlns:a16="http://schemas.microsoft.com/office/drawing/2014/main" id="{711B18FE-6870-E940-B8F6-9F2ECBB8279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320294" y="1010403"/>
            <a:ext cx="1710000" cy="1710000"/>
          </a:xfrm>
          <a:prstGeom prst="rect">
            <a:avLst/>
          </a:prstGeom>
        </p:spPr>
      </p:pic>
      <p:pic>
        <p:nvPicPr>
          <p:cNvPr id="13" name="Graphic 12" descr="Flying Money">
            <a:extLst>
              <a:ext uri="{FF2B5EF4-FFF2-40B4-BE49-F238E27FC236}">
                <a16:creationId xmlns:a16="http://schemas.microsoft.com/office/drawing/2014/main" id="{3F733AB1-C14D-3C43-9EFC-CAD7B91F12C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390044" y="3286325"/>
            <a:ext cx="1710000" cy="1710000"/>
          </a:xfrm>
          <a:prstGeom prst="rect">
            <a:avLst/>
          </a:prstGeom>
        </p:spPr>
      </p:pic>
      <p:sp>
        <p:nvSpPr>
          <p:cNvPr id="14" name="TextBox 13">
            <a:extLst>
              <a:ext uri="{FF2B5EF4-FFF2-40B4-BE49-F238E27FC236}">
                <a16:creationId xmlns:a16="http://schemas.microsoft.com/office/drawing/2014/main" id="{E729D0FE-51DF-2B44-A2F6-CE9B318049FF}"/>
              </a:ext>
            </a:extLst>
          </p:cNvPr>
          <p:cNvSpPr txBox="1"/>
          <p:nvPr/>
        </p:nvSpPr>
        <p:spPr>
          <a:xfrm>
            <a:off x="2909608" y="6397910"/>
            <a:ext cx="6081992" cy="246221"/>
          </a:xfrm>
          <a:prstGeom prst="rect">
            <a:avLst/>
          </a:prstGeom>
          <a:noFill/>
        </p:spPr>
        <p:txBody>
          <a:bodyPr wrap="square" rtlCol="0">
            <a:spAutoFit/>
          </a:bodyPr>
          <a:lstStyle/>
          <a:p>
            <a:r>
              <a:rPr lang="da-DK" sz="1000">
                <a:latin typeface="Helvetica" pitchFamily="2" charset="0"/>
              </a:rPr>
              <a:t>* As </a:t>
            </a:r>
            <a:r>
              <a:rPr lang="da-DK" sz="1000" err="1">
                <a:latin typeface="Helvetica" pitchFamily="2" charset="0"/>
              </a:rPr>
              <a:t>this</a:t>
            </a:r>
            <a:r>
              <a:rPr lang="da-DK" sz="1000">
                <a:latin typeface="Helvetica" pitchFamily="2" charset="0"/>
              </a:rPr>
              <a:t> </a:t>
            </a:r>
            <a:r>
              <a:rPr lang="da-DK" sz="1000" err="1">
                <a:latin typeface="Helvetica" pitchFamily="2" charset="0"/>
              </a:rPr>
              <a:t>question</a:t>
            </a:r>
            <a:r>
              <a:rPr lang="da-DK" sz="1000">
                <a:latin typeface="Helvetica" pitchFamily="2" charset="0"/>
              </a:rPr>
              <a:t> asks for top-3, </a:t>
            </a:r>
            <a:r>
              <a:rPr lang="da-DK" sz="1000" err="1">
                <a:latin typeface="Helvetica" pitchFamily="2" charset="0"/>
              </a:rPr>
              <a:t>comments</a:t>
            </a:r>
            <a:r>
              <a:rPr lang="da-DK" sz="1000">
                <a:latin typeface="Helvetica" pitchFamily="2" charset="0"/>
              </a:rPr>
              <a:t> </a:t>
            </a:r>
            <a:r>
              <a:rPr lang="da-DK" sz="1000" err="1">
                <a:latin typeface="Helvetica" pitchFamily="2" charset="0"/>
              </a:rPr>
              <a:t>are</a:t>
            </a:r>
            <a:r>
              <a:rPr lang="da-DK" sz="1000">
                <a:latin typeface="Helvetica" pitchFamily="2" charset="0"/>
              </a:rPr>
              <a:t> </a:t>
            </a:r>
            <a:r>
              <a:rPr lang="da-DK" sz="1000" err="1">
                <a:latin typeface="Helvetica" pitchFamily="2" charset="0"/>
              </a:rPr>
              <a:t>multipled</a:t>
            </a:r>
            <a:r>
              <a:rPr lang="da-DK" sz="1000">
                <a:latin typeface="Helvetica" pitchFamily="2" charset="0"/>
              </a:rPr>
              <a:t> by 3</a:t>
            </a:r>
            <a:endParaRPr lang="en-GB" sz="1000">
              <a:latin typeface="Helvetica" pitchFamily="2" charset="0"/>
            </a:endParaRPr>
          </a:p>
        </p:txBody>
      </p:sp>
      <p:sp>
        <p:nvSpPr>
          <p:cNvPr id="7" name="Rectangle 6">
            <a:extLst>
              <a:ext uri="{FF2B5EF4-FFF2-40B4-BE49-F238E27FC236}">
                <a16:creationId xmlns:a16="http://schemas.microsoft.com/office/drawing/2014/main" id="{185AA55C-1C95-A543-B7AE-3529B13F459A}"/>
              </a:ext>
            </a:extLst>
          </p:cNvPr>
          <p:cNvSpPr/>
          <p:nvPr/>
        </p:nvSpPr>
        <p:spPr>
          <a:xfrm>
            <a:off x="3294044" y="3516016"/>
            <a:ext cx="6096000" cy="1477328"/>
          </a:xfrm>
          <a:prstGeom prst="rect">
            <a:avLst/>
          </a:prstGeom>
        </p:spPr>
        <p:txBody>
          <a:bodyPr>
            <a:spAutoFit/>
          </a:bodyPr>
          <a:lstStyle/>
          <a:p>
            <a:r>
              <a:rPr lang="en-US">
                <a:latin typeface="Helvetica" pitchFamily="2" charset="0"/>
              </a:rPr>
              <a:t>“In South Africa, the numbers are over 10 000 a day. </a:t>
            </a:r>
            <a:r>
              <a:rPr lang="en-US" b="1">
                <a:latin typeface="Helvetica" pitchFamily="2" charset="0"/>
              </a:rPr>
              <a:t>The economic outlook of the country and jobs is dire. Salary cuts, fear of the illness and burnout from trying to work at home and keep businesses going has been immense</a:t>
            </a:r>
            <a:r>
              <a:rPr lang="en-US">
                <a:latin typeface="Helvetica" pitchFamily="2" charset="0"/>
              </a:rPr>
              <a:t>.”</a:t>
            </a:r>
          </a:p>
        </p:txBody>
      </p:sp>
    </p:spTree>
    <p:extLst>
      <p:ext uri="{BB962C8B-B14F-4D97-AF65-F5344CB8AC3E}">
        <p14:creationId xmlns:p14="http://schemas.microsoft.com/office/powerpoint/2010/main" val="372253637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9F8BF1-38D1-8946-AB20-A75B26D87E41}"/>
              </a:ext>
            </a:extLst>
          </p:cNvPr>
          <p:cNvSpPr>
            <a:spLocks noGrp="1"/>
          </p:cNvSpPr>
          <p:nvPr>
            <p:ph type="title"/>
          </p:nvPr>
        </p:nvSpPr>
        <p:spPr/>
        <p:txBody>
          <a:bodyPr/>
          <a:lstStyle/>
          <a:p>
            <a:r>
              <a:rPr lang="en-US" dirty="0"/>
              <a:t>WHAT DOES THIS MEAN?</a:t>
            </a:r>
          </a:p>
        </p:txBody>
      </p:sp>
      <p:sp>
        <p:nvSpPr>
          <p:cNvPr id="3" name="Slide Number Placeholder 2">
            <a:extLst>
              <a:ext uri="{FF2B5EF4-FFF2-40B4-BE49-F238E27FC236}">
                <a16:creationId xmlns:a16="http://schemas.microsoft.com/office/drawing/2014/main" id="{26D75850-0C7A-A343-8AA5-CDA41905772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050745-D873-D947-9203-FD1A681633F9}" type="slidenum">
              <a:rPr kumimoji="0" lang="da-D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da-DK"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EB72DB36-02CB-9043-A040-CB7043850C3F}"/>
              </a:ext>
            </a:extLst>
          </p:cNvPr>
          <p:cNvSpPr/>
          <p:nvPr/>
        </p:nvSpPr>
        <p:spPr>
          <a:xfrm>
            <a:off x="838200" y="1141039"/>
            <a:ext cx="5177313" cy="156966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000000"/>
                </a:solidFill>
                <a:effectLst/>
                <a:uLnTx/>
                <a:uFillTx/>
                <a:latin typeface="Helvetica" pitchFamily="2" charset="0"/>
              </a:rPr>
              <a:t>Workplace Strategy </a:t>
            </a:r>
            <a:r>
              <a:rPr kumimoji="0" lang="en-GB" sz="1600" b="0" i="0" u="none" strike="noStrike" kern="1200" cap="none" spc="0" normalizeH="0" baseline="0" noProof="0" dirty="0">
                <a:ln>
                  <a:noFill/>
                </a:ln>
                <a:solidFill>
                  <a:srgbClr val="000000"/>
                </a:solidFill>
                <a:effectLst/>
                <a:uLnTx/>
                <a:uFillTx/>
                <a:latin typeface="Helvetica" pitchFamily="2" charset="0"/>
              </a:rPr>
              <a:t>is “the intentional, strategic alignment of the workplace to the business goals, vision, and culture of an organization ”.   It requires an integrated, multi-disciplined approach.</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000000"/>
              </a:solidFill>
              <a:effectLst/>
              <a:uLnTx/>
              <a:uFillTx/>
              <a:latin typeface="Helvetica"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000000"/>
              </a:solidFill>
              <a:effectLst/>
              <a:uLnTx/>
              <a:uFillTx/>
              <a:latin typeface="Helvetica" pitchFamily="2" charset="0"/>
            </a:endParaRPr>
          </a:p>
        </p:txBody>
      </p:sp>
      <p:sp>
        <p:nvSpPr>
          <p:cNvPr id="7" name="Hexagon 6">
            <a:extLst>
              <a:ext uri="{FF2B5EF4-FFF2-40B4-BE49-F238E27FC236}">
                <a16:creationId xmlns:a16="http://schemas.microsoft.com/office/drawing/2014/main" id="{8D64F3F9-FEBE-3443-9764-EC18D8C6D222}"/>
              </a:ext>
            </a:extLst>
          </p:cNvPr>
          <p:cNvSpPr/>
          <p:nvPr/>
        </p:nvSpPr>
        <p:spPr>
          <a:xfrm rot="5400000">
            <a:off x="2133986" y="4351349"/>
            <a:ext cx="881149" cy="881149"/>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Helvetica" pitchFamily="2" charset="0"/>
              <a:ea typeface="+mn-ea"/>
              <a:cs typeface="+mn-cs"/>
            </a:endParaRPr>
          </a:p>
        </p:txBody>
      </p:sp>
      <p:sp>
        <p:nvSpPr>
          <p:cNvPr id="9" name="Hexagon 8">
            <a:extLst>
              <a:ext uri="{FF2B5EF4-FFF2-40B4-BE49-F238E27FC236}">
                <a16:creationId xmlns:a16="http://schemas.microsoft.com/office/drawing/2014/main" id="{F402ADCC-A67D-DA4C-9234-1358E6898746}"/>
              </a:ext>
            </a:extLst>
          </p:cNvPr>
          <p:cNvSpPr/>
          <p:nvPr/>
        </p:nvSpPr>
        <p:spPr>
          <a:xfrm rot="5400000">
            <a:off x="3069169" y="4351349"/>
            <a:ext cx="881149" cy="881149"/>
          </a:xfrm>
          <a:prstGeom prst="hexag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Helvetica" pitchFamily="2" charset="0"/>
              <a:ea typeface="+mn-ea"/>
              <a:cs typeface="+mn-cs"/>
            </a:endParaRPr>
          </a:p>
        </p:txBody>
      </p:sp>
      <p:sp>
        <p:nvSpPr>
          <p:cNvPr id="10" name="Hexagon 9">
            <a:extLst>
              <a:ext uri="{FF2B5EF4-FFF2-40B4-BE49-F238E27FC236}">
                <a16:creationId xmlns:a16="http://schemas.microsoft.com/office/drawing/2014/main" id="{85BD0292-CA32-D54E-9500-CA2267D34FE8}"/>
              </a:ext>
            </a:extLst>
          </p:cNvPr>
          <p:cNvSpPr/>
          <p:nvPr/>
        </p:nvSpPr>
        <p:spPr>
          <a:xfrm rot="5400000">
            <a:off x="1680942" y="3616944"/>
            <a:ext cx="881149" cy="881149"/>
          </a:xfrm>
          <a:prstGeom prst="hexagon">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Helvetica" pitchFamily="2" charset="0"/>
              <a:ea typeface="+mn-ea"/>
              <a:cs typeface="+mn-cs"/>
            </a:endParaRPr>
          </a:p>
        </p:txBody>
      </p:sp>
      <p:sp>
        <p:nvSpPr>
          <p:cNvPr id="11" name="Hexagon 10">
            <a:extLst>
              <a:ext uri="{FF2B5EF4-FFF2-40B4-BE49-F238E27FC236}">
                <a16:creationId xmlns:a16="http://schemas.microsoft.com/office/drawing/2014/main" id="{981C4517-6F60-304B-8256-AEFCEB67978B}"/>
              </a:ext>
            </a:extLst>
          </p:cNvPr>
          <p:cNvSpPr/>
          <p:nvPr/>
        </p:nvSpPr>
        <p:spPr>
          <a:xfrm rot="5400000">
            <a:off x="3545766" y="3616944"/>
            <a:ext cx="881149" cy="881149"/>
          </a:xfrm>
          <a:prstGeom prst="hexagon">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Helvetica" pitchFamily="2" charset="0"/>
              <a:ea typeface="+mn-ea"/>
              <a:cs typeface="+mn-cs"/>
            </a:endParaRPr>
          </a:p>
        </p:txBody>
      </p:sp>
      <p:sp>
        <p:nvSpPr>
          <p:cNvPr id="12" name="Hexagon 11">
            <a:extLst>
              <a:ext uri="{FF2B5EF4-FFF2-40B4-BE49-F238E27FC236}">
                <a16:creationId xmlns:a16="http://schemas.microsoft.com/office/drawing/2014/main" id="{856EABB0-040C-BE43-A47F-984F680C48BE}"/>
              </a:ext>
            </a:extLst>
          </p:cNvPr>
          <p:cNvSpPr/>
          <p:nvPr/>
        </p:nvSpPr>
        <p:spPr>
          <a:xfrm rot="5400000">
            <a:off x="2151997" y="2882539"/>
            <a:ext cx="881149" cy="881149"/>
          </a:xfrm>
          <a:prstGeom prst="hexagon">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Helvetica" pitchFamily="2" charset="0"/>
              <a:ea typeface="+mn-ea"/>
              <a:cs typeface="+mn-cs"/>
            </a:endParaRPr>
          </a:p>
        </p:txBody>
      </p:sp>
      <p:sp>
        <p:nvSpPr>
          <p:cNvPr id="13" name="Hexagon 12">
            <a:extLst>
              <a:ext uri="{FF2B5EF4-FFF2-40B4-BE49-F238E27FC236}">
                <a16:creationId xmlns:a16="http://schemas.microsoft.com/office/drawing/2014/main" id="{4CB29D78-E78A-164D-B034-D1646CC1C43E}"/>
              </a:ext>
            </a:extLst>
          </p:cNvPr>
          <p:cNvSpPr/>
          <p:nvPr/>
        </p:nvSpPr>
        <p:spPr>
          <a:xfrm rot="5400000">
            <a:off x="3069169" y="2882539"/>
            <a:ext cx="881149" cy="881149"/>
          </a:xfrm>
          <a:prstGeom prst="hexagon">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Helvetica" pitchFamily="2" charset="0"/>
              <a:ea typeface="+mn-ea"/>
              <a:cs typeface="+mn-cs"/>
            </a:endParaRPr>
          </a:p>
        </p:txBody>
      </p:sp>
      <p:sp>
        <p:nvSpPr>
          <p:cNvPr id="14" name="Hexagon 13">
            <a:extLst>
              <a:ext uri="{FF2B5EF4-FFF2-40B4-BE49-F238E27FC236}">
                <a16:creationId xmlns:a16="http://schemas.microsoft.com/office/drawing/2014/main" id="{E56AA57B-8907-8B4E-9491-8E6C865A1099}"/>
              </a:ext>
            </a:extLst>
          </p:cNvPr>
          <p:cNvSpPr/>
          <p:nvPr/>
        </p:nvSpPr>
        <p:spPr>
          <a:xfrm rot="5400000">
            <a:off x="2628594" y="3570353"/>
            <a:ext cx="881149" cy="881149"/>
          </a:xfrm>
          <a:prstGeom prst="hexagon">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Helvetica" pitchFamily="2" charset="0"/>
              <a:ea typeface="+mn-ea"/>
              <a:cs typeface="+mn-cs"/>
            </a:endParaRPr>
          </a:p>
        </p:txBody>
      </p:sp>
      <p:sp>
        <p:nvSpPr>
          <p:cNvPr id="8" name="TextBox 7">
            <a:extLst>
              <a:ext uri="{FF2B5EF4-FFF2-40B4-BE49-F238E27FC236}">
                <a16:creationId xmlns:a16="http://schemas.microsoft.com/office/drawing/2014/main" id="{570B7D05-BBD3-9343-8EAC-1FE0FE1912E7}"/>
              </a:ext>
            </a:extLst>
          </p:cNvPr>
          <p:cNvSpPr txBox="1"/>
          <p:nvPr/>
        </p:nvSpPr>
        <p:spPr>
          <a:xfrm>
            <a:off x="2015183" y="3138448"/>
            <a:ext cx="1196342"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Helvetica" pitchFamily="2" charset="0"/>
                <a:ea typeface="+mn-ea"/>
                <a:cs typeface="+mn-cs"/>
              </a:rPr>
              <a:t>FM</a:t>
            </a:r>
          </a:p>
        </p:txBody>
      </p:sp>
      <p:sp>
        <p:nvSpPr>
          <p:cNvPr id="16" name="TextBox 15">
            <a:extLst>
              <a:ext uri="{FF2B5EF4-FFF2-40B4-BE49-F238E27FC236}">
                <a16:creationId xmlns:a16="http://schemas.microsoft.com/office/drawing/2014/main" id="{07B82821-8F1F-2846-81D0-490F546BF0A0}"/>
              </a:ext>
            </a:extLst>
          </p:cNvPr>
          <p:cNvSpPr txBox="1"/>
          <p:nvPr/>
        </p:nvSpPr>
        <p:spPr>
          <a:xfrm>
            <a:off x="2440519" y="3872852"/>
            <a:ext cx="1196342"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Helvetica" pitchFamily="2" charset="0"/>
                <a:ea typeface="+mn-ea"/>
                <a:cs typeface="+mn-cs"/>
              </a:rPr>
              <a:t>CRE</a:t>
            </a:r>
          </a:p>
        </p:txBody>
      </p:sp>
      <p:sp>
        <p:nvSpPr>
          <p:cNvPr id="17" name="TextBox 16">
            <a:extLst>
              <a:ext uri="{FF2B5EF4-FFF2-40B4-BE49-F238E27FC236}">
                <a16:creationId xmlns:a16="http://schemas.microsoft.com/office/drawing/2014/main" id="{08401AAB-779A-1644-B1AC-E5093C20AB5D}"/>
              </a:ext>
            </a:extLst>
          </p:cNvPr>
          <p:cNvSpPr txBox="1"/>
          <p:nvPr/>
        </p:nvSpPr>
        <p:spPr>
          <a:xfrm>
            <a:off x="2933499" y="3156127"/>
            <a:ext cx="1196342" cy="338554"/>
          </a:xfrm>
          <a:prstGeom prst="rect">
            <a:avLst/>
          </a:prstGeom>
          <a:noFill/>
          <a:ln>
            <a:solidFill>
              <a:schemeClr val="bg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Helvetica" pitchFamily="2" charset="0"/>
                <a:ea typeface="+mn-ea"/>
                <a:cs typeface="+mn-cs"/>
              </a:rPr>
              <a:t>IT</a:t>
            </a:r>
          </a:p>
        </p:txBody>
      </p:sp>
      <p:sp>
        <p:nvSpPr>
          <p:cNvPr id="18" name="TextBox 17">
            <a:extLst>
              <a:ext uri="{FF2B5EF4-FFF2-40B4-BE49-F238E27FC236}">
                <a16:creationId xmlns:a16="http://schemas.microsoft.com/office/drawing/2014/main" id="{3AA04A2B-AFB6-754C-9518-4FC54558EC24}"/>
              </a:ext>
            </a:extLst>
          </p:cNvPr>
          <p:cNvSpPr txBox="1"/>
          <p:nvPr/>
        </p:nvSpPr>
        <p:spPr>
          <a:xfrm>
            <a:off x="3388169" y="3855173"/>
            <a:ext cx="1196342"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Helvetica" pitchFamily="2" charset="0"/>
                <a:ea typeface="+mn-ea"/>
                <a:cs typeface="+mn-cs"/>
              </a:rPr>
              <a:t>HR</a:t>
            </a:r>
          </a:p>
        </p:txBody>
      </p:sp>
      <p:sp>
        <p:nvSpPr>
          <p:cNvPr id="19" name="TextBox 18">
            <a:extLst>
              <a:ext uri="{FF2B5EF4-FFF2-40B4-BE49-F238E27FC236}">
                <a16:creationId xmlns:a16="http://schemas.microsoft.com/office/drawing/2014/main" id="{607A44F8-64FD-F546-93CC-D442A886EEB1}"/>
              </a:ext>
            </a:extLst>
          </p:cNvPr>
          <p:cNvSpPr txBox="1"/>
          <p:nvPr/>
        </p:nvSpPr>
        <p:spPr>
          <a:xfrm>
            <a:off x="1523345" y="3872852"/>
            <a:ext cx="1196342"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Risk</a:t>
            </a:r>
          </a:p>
        </p:txBody>
      </p:sp>
      <p:sp>
        <p:nvSpPr>
          <p:cNvPr id="20" name="TextBox 19">
            <a:extLst>
              <a:ext uri="{FF2B5EF4-FFF2-40B4-BE49-F238E27FC236}">
                <a16:creationId xmlns:a16="http://schemas.microsoft.com/office/drawing/2014/main" id="{EB322158-2E67-C849-8AB9-3F44E33B4A61}"/>
              </a:ext>
            </a:extLst>
          </p:cNvPr>
          <p:cNvSpPr txBox="1"/>
          <p:nvPr/>
        </p:nvSpPr>
        <p:spPr>
          <a:xfrm>
            <a:off x="1994400" y="4569335"/>
            <a:ext cx="1196342"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Helvetica" pitchFamily="2" charset="0"/>
                <a:ea typeface="+mn-ea"/>
                <a:cs typeface="+mn-cs"/>
              </a:rPr>
              <a:t>Security</a:t>
            </a:r>
          </a:p>
        </p:txBody>
      </p:sp>
      <p:sp>
        <p:nvSpPr>
          <p:cNvPr id="21" name="TextBox 20">
            <a:extLst>
              <a:ext uri="{FF2B5EF4-FFF2-40B4-BE49-F238E27FC236}">
                <a16:creationId xmlns:a16="http://schemas.microsoft.com/office/drawing/2014/main" id="{67521890-00B9-3D41-9BF8-572A42ADDF7C}"/>
              </a:ext>
            </a:extLst>
          </p:cNvPr>
          <p:cNvSpPr txBox="1"/>
          <p:nvPr/>
        </p:nvSpPr>
        <p:spPr>
          <a:xfrm>
            <a:off x="2914689" y="4551656"/>
            <a:ext cx="1196342"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Helvetica" pitchFamily="2" charset="0"/>
                <a:ea typeface="+mn-ea"/>
                <a:cs typeface="+mn-cs"/>
              </a:rPr>
              <a:t>Design</a:t>
            </a:r>
          </a:p>
        </p:txBody>
      </p:sp>
      <p:sp>
        <p:nvSpPr>
          <p:cNvPr id="23" name="TextBox 22">
            <a:extLst>
              <a:ext uri="{FF2B5EF4-FFF2-40B4-BE49-F238E27FC236}">
                <a16:creationId xmlns:a16="http://schemas.microsoft.com/office/drawing/2014/main" id="{E84A9C06-666B-F54B-819B-8CDBBE4B6819}"/>
              </a:ext>
            </a:extLst>
          </p:cNvPr>
          <p:cNvSpPr txBox="1"/>
          <p:nvPr/>
        </p:nvSpPr>
        <p:spPr>
          <a:xfrm>
            <a:off x="6683987" y="6509611"/>
            <a:ext cx="6081992"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000" b="0" i="0" u="none" strike="noStrike" kern="1200" cap="none" spc="0" normalizeH="0" baseline="30000" noProof="0" dirty="0">
                <a:ln>
                  <a:noFill/>
                </a:ln>
                <a:solidFill>
                  <a:prstClr val="black"/>
                </a:solidFill>
                <a:effectLst/>
                <a:uLnTx/>
                <a:uFillTx/>
                <a:latin typeface="Helvetica" pitchFamily="2" charset="0"/>
                <a:ea typeface="+mn-ea"/>
                <a:cs typeface="+mn-cs"/>
              </a:rPr>
              <a:t>Source: Kate North and </a:t>
            </a:r>
            <a:r>
              <a:rPr kumimoji="0" lang="da-DK" sz="1000" b="0" i="0" u="none" strike="noStrike" kern="1200" cap="none" spc="0" normalizeH="0" baseline="30000" noProof="0" dirty="0" err="1">
                <a:ln>
                  <a:noFill/>
                </a:ln>
                <a:solidFill>
                  <a:prstClr val="black"/>
                </a:solidFill>
                <a:effectLst/>
                <a:uLnTx/>
                <a:uFillTx/>
                <a:latin typeface="Helvetica" pitchFamily="2" charset="0"/>
                <a:ea typeface="+mn-ea"/>
                <a:cs typeface="+mn-cs"/>
              </a:rPr>
              <a:t>Workplace</a:t>
            </a:r>
            <a:r>
              <a:rPr kumimoji="0" lang="da-DK" sz="1000" b="0" i="0" u="none" strike="noStrike" kern="1200" cap="none" spc="0" normalizeH="0" baseline="30000" noProof="0" dirty="0">
                <a:ln>
                  <a:noFill/>
                </a:ln>
                <a:solidFill>
                  <a:prstClr val="black"/>
                </a:solidFill>
                <a:effectLst/>
                <a:uLnTx/>
                <a:uFillTx/>
                <a:latin typeface="Helvetica" pitchFamily="2" charset="0"/>
                <a:ea typeface="+mn-ea"/>
                <a:cs typeface="+mn-cs"/>
              </a:rPr>
              <a:t> </a:t>
            </a:r>
            <a:r>
              <a:rPr kumimoji="0" lang="da-DK" sz="1000" b="0" i="0" u="none" strike="noStrike" kern="1200" cap="none" spc="0" normalizeH="0" baseline="30000" noProof="0" dirty="0" err="1">
                <a:ln>
                  <a:noFill/>
                </a:ln>
                <a:solidFill>
                  <a:prstClr val="black"/>
                </a:solidFill>
                <a:effectLst/>
                <a:uLnTx/>
                <a:uFillTx/>
                <a:latin typeface="Helvetica" pitchFamily="2" charset="0"/>
                <a:ea typeface="+mn-ea"/>
                <a:cs typeface="+mn-cs"/>
              </a:rPr>
              <a:t>Evolutionaries</a:t>
            </a:r>
            <a:r>
              <a:rPr kumimoji="0" lang="da-DK" sz="1000" b="0" i="0" u="none" strike="noStrike" kern="1200" cap="none" spc="0" normalizeH="0" baseline="30000" noProof="0" dirty="0">
                <a:ln>
                  <a:noFill/>
                </a:ln>
                <a:solidFill>
                  <a:prstClr val="black"/>
                </a:solidFill>
                <a:effectLst/>
                <a:uLnTx/>
                <a:uFillTx/>
                <a:latin typeface="Helvetica" pitchFamily="2" charset="0"/>
                <a:ea typeface="+mn-ea"/>
                <a:cs typeface="+mn-cs"/>
              </a:rPr>
              <a:t>, (2020)</a:t>
            </a:r>
            <a:endParaRPr kumimoji="0" lang="en-GB" sz="1000" b="0" i="0" u="none" strike="noStrike" kern="1200" cap="none" spc="0" normalizeH="0" baseline="0" noProof="0" dirty="0">
              <a:ln>
                <a:noFill/>
              </a:ln>
              <a:solidFill>
                <a:prstClr val="black"/>
              </a:solidFill>
              <a:effectLst/>
              <a:uLnTx/>
              <a:uFillTx/>
              <a:latin typeface="Helvetica" pitchFamily="2" charset="0"/>
              <a:ea typeface="+mn-ea"/>
              <a:cs typeface="+mn-cs"/>
            </a:endParaRPr>
          </a:p>
        </p:txBody>
      </p:sp>
      <p:pic>
        <p:nvPicPr>
          <p:cNvPr id="30" name="Picture 29">
            <a:extLst>
              <a:ext uri="{FF2B5EF4-FFF2-40B4-BE49-F238E27FC236}">
                <a16:creationId xmlns:a16="http://schemas.microsoft.com/office/drawing/2014/main" id="{CFE6782B-348A-4B3E-94E3-C390301DA38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673814" y="3180149"/>
            <a:ext cx="3135845" cy="3116926"/>
          </a:xfrm>
          <a:prstGeom prst="rect">
            <a:avLst/>
          </a:prstGeom>
        </p:spPr>
      </p:pic>
      <p:sp>
        <p:nvSpPr>
          <p:cNvPr id="32" name="TextBox 31">
            <a:extLst>
              <a:ext uri="{FF2B5EF4-FFF2-40B4-BE49-F238E27FC236}">
                <a16:creationId xmlns:a16="http://schemas.microsoft.com/office/drawing/2014/main" id="{0BCCBFFA-F690-4A23-9259-85B34B4F33B2}"/>
              </a:ext>
            </a:extLst>
          </p:cNvPr>
          <p:cNvSpPr txBox="1"/>
          <p:nvPr/>
        </p:nvSpPr>
        <p:spPr>
          <a:xfrm>
            <a:off x="6402661" y="1120676"/>
            <a:ext cx="4951140" cy="206210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Helvetica" pitchFamily="2" charset="0"/>
              </a:rPr>
              <a:t>Workplace Management Program from IFMA</a:t>
            </a:r>
            <a:r>
              <a:rPr kumimoji="0" lang="en-US" sz="1600" b="0" i="0" u="none" strike="noStrike" kern="1200" cap="none" spc="0" normalizeH="0" baseline="0" noProof="0" dirty="0">
                <a:ln>
                  <a:noFill/>
                </a:ln>
                <a:solidFill>
                  <a:prstClr val="black"/>
                </a:solidFill>
                <a:effectLst/>
                <a:uLnTx/>
                <a:uFillTx/>
                <a:latin typeface="Helvetica" pitchFamily="2"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Helvetica" pitchFamily="2" charset="0"/>
              </a:rPr>
              <a:t>Workplace management is a dynamic, emerging discipline that designs and delivers an organization’s unique </a:t>
            </a:r>
            <a:r>
              <a:rPr kumimoji="0" lang="en-US" sz="1600" b="1" i="0" u="none" strike="noStrike" kern="1200" cap="none" spc="0" normalizeH="0" baseline="0" noProof="0" dirty="0">
                <a:ln>
                  <a:noFill/>
                </a:ln>
                <a:solidFill>
                  <a:prstClr val="black"/>
                </a:solidFill>
                <a:effectLst/>
                <a:uLnTx/>
                <a:uFillTx/>
                <a:latin typeface="Helvetica" pitchFamily="2" charset="0"/>
              </a:rPr>
              <a:t>workplace experience</a:t>
            </a:r>
            <a:r>
              <a:rPr kumimoji="0" lang="en-US" sz="1600" b="0" i="0" u="none" strike="noStrike" kern="1200" cap="none" spc="0" normalizeH="0" baseline="0" noProof="0" dirty="0">
                <a:ln>
                  <a:noFill/>
                </a:ln>
                <a:solidFill>
                  <a:prstClr val="black"/>
                </a:solidFill>
                <a:effectLst/>
                <a:uLnTx/>
                <a:uFillTx/>
                <a:latin typeface="Helvetica" pitchFamily="2" charset="0"/>
              </a:rPr>
              <a:t>, aligning it to strategic drivers and business goals. It coordinates all the disciplines and infrastructure needed to deliver an integrated experience in a powerful, economic and effective way, every day</a:t>
            </a:r>
          </a:p>
        </p:txBody>
      </p:sp>
      <p:pic>
        <p:nvPicPr>
          <p:cNvPr id="37" name="Picture 36">
            <a:extLst>
              <a:ext uri="{FF2B5EF4-FFF2-40B4-BE49-F238E27FC236}">
                <a16:creationId xmlns:a16="http://schemas.microsoft.com/office/drawing/2014/main" id="{7F04DED3-59D9-445A-8A9B-86ECEEC63B1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078471" y="3425510"/>
            <a:ext cx="2024287" cy="2930839"/>
          </a:xfrm>
          <a:prstGeom prst="rect">
            <a:avLst/>
          </a:prstGeom>
        </p:spPr>
      </p:pic>
      <p:sp>
        <p:nvSpPr>
          <p:cNvPr id="38" name="Rectangle 37">
            <a:extLst>
              <a:ext uri="{FF2B5EF4-FFF2-40B4-BE49-F238E27FC236}">
                <a16:creationId xmlns:a16="http://schemas.microsoft.com/office/drawing/2014/main" id="{0AABAB96-4570-4358-AF88-55C69D441DEE}"/>
              </a:ext>
            </a:extLst>
          </p:cNvPr>
          <p:cNvSpPr/>
          <p:nvPr/>
        </p:nvSpPr>
        <p:spPr>
          <a:xfrm>
            <a:off x="9055563" y="6244683"/>
            <a:ext cx="870801" cy="1932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9485297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9F8BF1-38D1-8946-AB20-A75B26D87E41}"/>
              </a:ext>
            </a:extLst>
          </p:cNvPr>
          <p:cNvSpPr>
            <a:spLocks noGrp="1"/>
          </p:cNvSpPr>
          <p:nvPr>
            <p:ph type="title"/>
          </p:nvPr>
        </p:nvSpPr>
        <p:spPr/>
        <p:txBody>
          <a:bodyPr/>
          <a:lstStyle/>
          <a:p>
            <a:r>
              <a:rPr lang="en-US"/>
              <a:t>WHAT DOES THIS MEAN FOR WORKPLACE STRATEGY</a:t>
            </a:r>
          </a:p>
        </p:txBody>
      </p:sp>
      <p:sp>
        <p:nvSpPr>
          <p:cNvPr id="3" name="Slide Number Placeholder 2">
            <a:extLst>
              <a:ext uri="{FF2B5EF4-FFF2-40B4-BE49-F238E27FC236}">
                <a16:creationId xmlns:a16="http://schemas.microsoft.com/office/drawing/2014/main" id="{26D75850-0C7A-A343-8AA5-CDA41905772D}"/>
              </a:ext>
            </a:extLst>
          </p:cNvPr>
          <p:cNvSpPr>
            <a:spLocks noGrp="1"/>
          </p:cNvSpPr>
          <p:nvPr>
            <p:ph type="sldNum" sz="quarter" idx="12"/>
          </p:nvPr>
        </p:nvSpPr>
        <p:spPr/>
        <p:txBody>
          <a:bodyPr/>
          <a:lstStyle/>
          <a:p>
            <a:fld id="{A8050745-D873-D947-9203-FD1A681633F9}" type="slidenum">
              <a:rPr lang="da-DK" smtClean="0"/>
              <a:t>32</a:t>
            </a:fld>
            <a:endParaRPr lang="da-DK"/>
          </a:p>
        </p:txBody>
      </p:sp>
      <p:sp>
        <p:nvSpPr>
          <p:cNvPr id="5" name="Rectangle 4">
            <a:extLst>
              <a:ext uri="{FF2B5EF4-FFF2-40B4-BE49-F238E27FC236}">
                <a16:creationId xmlns:a16="http://schemas.microsoft.com/office/drawing/2014/main" id="{EB72DB36-02CB-9043-A040-CB7043850C3F}"/>
              </a:ext>
            </a:extLst>
          </p:cNvPr>
          <p:cNvSpPr/>
          <p:nvPr/>
        </p:nvSpPr>
        <p:spPr>
          <a:xfrm>
            <a:off x="876792" y="2674981"/>
            <a:ext cx="5201478" cy="1200329"/>
          </a:xfrm>
          <a:prstGeom prst="rect">
            <a:avLst/>
          </a:prstGeom>
        </p:spPr>
        <p:txBody>
          <a:bodyPr wrap="square">
            <a:spAutoFit/>
          </a:bodyPr>
          <a:lstStyle/>
          <a:p>
            <a:r>
              <a:rPr lang="en-GB">
                <a:solidFill>
                  <a:srgbClr val="000000"/>
                </a:solidFill>
                <a:latin typeface="Helvetica" pitchFamily="2" charset="0"/>
              </a:rPr>
              <a:t>Workplace strategy is “the intentional, strategic alignment of the workplace to the business goals, vision, and culture or an organization ”</a:t>
            </a:r>
          </a:p>
          <a:p>
            <a:endParaRPr lang="en-GB">
              <a:solidFill>
                <a:srgbClr val="000000"/>
              </a:solidFill>
              <a:latin typeface="Helvetica" pitchFamily="2" charset="0"/>
            </a:endParaRPr>
          </a:p>
        </p:txBody>
      </p:sp>
      <p:sp>
        <p:nvSpPr>
          <p:cNvPr id="7" name="Hexagon 6">
            <a:extLst>
              <a:ext uri="{FF2B5EF4-FFF2-40B4-BE49-F238E27FC236}">
                <a16:creationId xmlns:a16="http://schemas.microsoft.com/office/drawing/2014/main" id="{8D64F3F9-FEBE-3443-9764-EC18D8C6D222}"/>
              </a:ext>
            </a:extLst>
          </p:cNvPr>
          <p:cNvSpPr/>
          <p:nvPr/>
        </p:nvSpPr>
        <p:spPr>
          <a:xfrm rot="5400000">
            <a:off x="8081357" y="3584366"/>
            <a:ext cx="881149" cy="881149"/>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Helvetica" pitchFamily="2" charset="0"/>
            </a:endParaRPr>
          </a:p>
        </p:txBody>
      </p:sp>
      <p:sp>
        <p:nvSpPr>
          <p:cNvPr id="9" name="Hexagon 8">
            <a:extLst>
              <a:ext uri="{FF2B5EF4-FFF2-40B4-BE49-F238E27FC236}">
                <a16:creationId xmlns:a16="http://schemas.microsoft.com/office/drawing/2014/main" id="{F402ADCC-A67D-DA4C-9234-1358E6898746}"/>
              </a:ext>
            </a:extLst>
          </p:cNvPr>
          <p:cNvSpPr/>
          <p:nvPr/>
        </p:nvSpPr>
        <p:spPr>
          <a:xfrm rot="5400000">
            <a:off x="9016540" y="3584366"/>
            <a:ext cx="881149" cy="881149"/>
          </a:xfrm>
          <a:prstGeom prst="hexag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600">
              <a:latin typeface="Helvetica" pitchFamily="2" charset="0"/>
            </a:endParaRPr>
          </a:p>
        </p:txBody>
      </p:sp>
      <p:sp>
        <p:nvSpPr>
          <p:cNvPr id="10" name="Hexagon 9">
            <a:extLst>
              <a:ext uri="{FF2B5EF4-FFF2-40B4-BE49-F238E27FC236}">
                <a16:creationId xmlns:a16="http://schemas.microsoft.com/office/drawing/2014/main" id="{85BD0292-CA32-D54E-9500-CA2267D34FE8}"/>
              </a:ext>
            </a:extLst>
          </p:cNvPr>
          <p:cNvSpPr/>
          <p:nvPr/>
        </p:nvSpPr>
        <p:spPr>
          <a:xfrm rot="5400000">
            <a:off x="7628313" y="2849961"/>
            <a:ext cx="881149" cy="881149"/>
          </a:xfrm>
          <a:prstGeom prst="hexagon">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600">
              <a:latin typeface="Helvetica" pitchFamily="2" charset="0"/>
            </a:endParaRPr>
          </a:p>
        </p:txBody>
      </p:sp>
      <p:sp>
        <p:nvSpPr>
          <p:cNvPr id="11" name="Hexagon 10">
            <a:extLst>
              <a:ext uri="{FF2B5EF4-FFF2-40B4-BE49-F238E27FC236}">
                <a16:creationId xmlns:a16="http://schemas.microsoft.com/office/drawing/2014/main" id="{981C4517-6F60-304B-8256-AEFCEB67978B}"/>
              </a:ext>
            </a:extLst>
          </p:cNvPr>
          <p:cNvSpPr/>
          <p:nvPr/>
        </p:nvSpPr>
        <p:spPr>
          <a:xfrm rot="5400000">
            <a:off x="9493137" y="2849961"/>
            <a:ext cx="881149" cy="881149"/>
          </a:xfrm>
          <a:prstGeom prst="hexagon">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600">
              <a:latin typeface="Helvetica" pitchFamily="2" charset="0"/>
            </a:endParaRPr>
          </a:p>
        </p:txBody>
      </p:sp>
      <p:sp>
        <p:nvSpPr>
          <p:cNvPr id="12" name="Hexagon 11">
            <a:extLst>
              <a:ext uri="{FF2B5EF4-FFF2-40B4-BE49-F238E27FC236}">
                <a16:creationId xmlns:a16="http://schemas.microsoft.com/office/drawing/2014/main" id="{856EABB0-040C-BE43-A47F-984F680C48BE}"/>
              </a:ext>
            </a:extLst>
          </p:cNvPr>
          <p:cNvSpPr/>
          <p:nvPr/>
        </p:nvSpPr>
        <p:spPr>
          <a:xfrm rot="5400000">
            <a:off x="8099368" y="2115556"/>
            <a:ext cx="881149" cy="881149"/>
          </a:xfrm>
          <a:prstGeom prst="hexagon">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600">
              <a:latin typeface="Helvetica" pitchFamily="2" charset="0"/>
            </a:endParaRPr>
          </a:p>
        </p:txBody>
      </p:sp>
      <p:sp>
        <p:nvSpPr>
          <p:cNvPr id="13" name="Hexagon 12">
            <a:extLst>
              <a:ext uri="{FF2B5EF4-FFF2-40B4-BE49-F238E27FC236}">
                <a16:creationId xmlns:a16="http://schemas.microsoft.com/office/drawing/2014/main" id="{4CB29D78-E78A-164D-B034-D1646CC1C43E}"/>
              </a:ext>
            </a:extLst>
          </p:cNvPr>
          <p:cNvSpPr/>
          <p:nvPr/>
        </p:nvSpPr>
        <p:spPr>
          <a:xfrm rot="5400000">
            <a:off x="9016540" y="2115556"/>
            <a:ext cx="881149" cy="881149"/>
          </a:xfrm>
          <a:prstGeom prst="hexagon">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600">
              <a:latin typeface="Helvetica" pitchFamily="2" charset="0"/>
            </a:endParaRPr>
          </a:p>
        </p:txBody>
      </p:sp>
      <p:sp>
        <p:nvSpPr>
          <p:cNvPr id="14" name="Hexagon 13">
            <a:extLst>
              <a:ext uri="{FF2B5EF4-FFF2-40B4-BE49-F238E27FC236}">
                <a16:creationId xmlns:a16="http://schemas.microsoft.com/office/drawing/2014/main" id="{E56AA57B-8907-8B4E-9491-8E6C865A1099}"/>
              </a:ext>
            </a:extLst>
          </p:cNvPr>
          <p:cNvSpPr/>
          <p:nvPr/>
        </p:nvSpPr>
        <p:spPr>
          <a:xfrm rot="5400000">
            <a:off x="8560725" y="2849961"/>
            <a:ext cx="881149" cy="881149"/>
          </a:xfrm>
          <a:prstGeom prst="hexagon">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Helvetica" pitchFamily="2" charset="0"/>
            </a:endParaRPr>
          </a:p>
        </p:txBody>
      </p:sp>
      <p:sp>
        <p:nvSpPr>
          <p:cNvPr id="8" name="TextBox 7">
            <a:extLst>
              <a:ext uri="{FF2B5EF4-FFF2-40B4-BE49-F238E27FC236}">
                <a16:creationId xmlns:a16="http://schemas.microsoft.com/office/drawing/2014/main" id="{570B7D05-BBD3-9343-8EAC-1FE0FE1912E7}"/>
              </a:ext>
            </a:extLst>
          </p:cNvPr>
          <p:cNvSpPr txBox="1"/>
          <p:nvPr/>
        </p:nvSpPr>
        <p:spPr>
          <a:xfrm>
            <a:off x="7962554" y="2371465"/>
            <a:ext cx="1196342" cy="338554"/>
          </a:xfrm>
          <a:prstGeom prst="rect">
            <a:avLst/>
          </a:prstGeom>
          <a:noFill/>
        </p:spPr>
        <p:txBody>
          <a:bodyPr wrap="square" rtlCol="0">
            <a:spAutoFit/>
          </a:bodyPr>
          <a:lstStyle/>
          <a:p>
            <a:pPr algn="ctr"/>
            <a:r>
              <a:rPr lang="en-US" sz="1600">
                <a:latin typeface="Helvetica" pitchFamily="2" charset="0"/>
              </a:rPr>
              <a:t>FM</a:t>
            </a:r>
          </a:p>
        </p:txBody>
      </p:sp>
      <p:sp>
        <p:nvSpPr>
          <p:cNvPr id="16" name="TextBox 15">
            <a:extLst>
              <a:ext uri="{FF2B5EF4-FFF2-40B4-BE49-F238E27FC236}">
                <a16:creationId xmlns:a16="http://schemas.microsoft.com/office/drawing/2014/main" id="{07B82821-8F1F-2846-81D0-490F546BF0A0}"/>
              </a:ext>
            </a:extLst>
          </p:cNvPr>
          <p:cNvSpPr txBox="1"/>
          <p:nvPr/>
        </p:nvSpPr>
        <p:spPr>
          <a:xfrm>
            <a:off x="8387890" y="3105869"/>
            <a:ext cx="1196342" cy="338554"/>
          </a:xfrm>
          <a:prstGeom prst="rect">
            <a:avLst/>
          </a:prstGeom>
          <a:noFill/>
        </p:spPr>
        <p:txBody>
          <a:bodyPr wrap="square" rtlCol="0">
            <a:spAutoFit/>
          </a:bodyPr>
          <a:lstStyle/>
          <a:p>
            <a:pPr algn="ctr"/>
            <a:r>
              <a:rPr lang="en-US" sz="1600">
                <a:latin typeface="Helvetica" pitchFamily="2" charset="0"/>
              </a:rPr>
              <a:t>CRE</a:t>
            </a:r>
          </a:p>
        </p:txBody>
      </p:sp>
      <p:sp>
        <p:nvSpPr>
          <p:cNvPr id="17" name="TextBox 16">
            <a:extLst>
              <a:ext uri="{FF2B5EF4-FFF2-40B4-BE49-F238E27FC236}">
                <a16:creationId xmlns:a16="http://schemas.microsoft.com/office/drawing/2014/main" id="{08401AAB-779A-1644-B1AC-E5093C20AB5D}"/>
              </a:ext>
            </a:extLst>
          </p:cNvPr>
          <p:cNvSpPr txBox="1"/>
          <p:nvPr/>
        </p:nvSpPr>
        <p:spPr>
          <a:xfrm>
            <a:off x="8853401" y="2389144"/>
            <a:ext cx="1196342" cy="338554"/>
          </a:xfrm>
          <a:prstGeom prst="rect">
            <a:avLst/>
          </a:prstGeom>
          <a:noFill/>
        </p:spPr>
        <p:txBody>
          <a:bodyPr wrap="square" rtlCol="0">
            <a:spAutoFit/>
          </a:bodyPr>
          <a:lstStyle/>
          <a:p>
            <a:pPr algn="ctr"/>
            <a:r>
              <a:rPr lang="en-US" sz="1600">
                <a:latin typeface="Helvetica" pitchFamily="2" charset="0"/>
              </a:rPr>
              <a:t>IT</a:t>
            </a:r>
          </a:p>
        </p:txBody>
      </p:sp>
      <p:sp>
        <p:nvSpPr>
          <p:cNvPr id="18" name="TextBox 17">
            <a:extLst>
              <a:ext uri="{FF2B5EF4-FFF2-40B4-BE49-F238E27FC236}">
                <a16:creationId xmlns:a16="http://schemas.microsoft.com/office/drawing/2014/main" id="{3AA04A2B-AFB6-754C-9518-4FC54558EC24}"/>
              </a:ext>
            </a:extLst>
          </p:cNvPr>
          <p:cNvSpPr txBox="1"/>
          <p:nvPr/>
        </p:nvSpPr>
        <p:spPr>
          <a:xfrm>
            <a:off x="9335540" y="3088190"/>
            <a:ext cx="1196342" cy="338554"/>
          </a:xfrm>
          <a:prstGeom prst="rect">
            <a:avLst/>
          </a:prstGeom>
          <a:noFill/>
        </p:spPr>
        <p:txBody>
          <a:bodyPr wrap="square" rtlCol="0">
            <a:spAutoFit/>
          </a:bodyPr>
          <a:lstStyle/>
          <a:p>
            <a:pPr algn="ctr"/>
            <a:r>
              <a:rPr lang="en-US" sz="1600">
                <a:latin typeface="Helvetica" pitchFamily="2" charset="0"/>
              </a:rPr>
              <a:t>HR</a:t>
            </a:r>
          </a:p>
        </p:txBody>
      </p:sp>
      <p:sp>
        <p:nvSpPr>
          <p:cNvPr id="19" name="TextBox 18">
            <a:extLst>
              <a:ext uri="{FF2B5EF4-FFF2-40B4-BE49-F238E27FC236}">
                <a16:creationId xmlns:a16="http://schemas.microsoft.com/office/drawing/2014/main" id="{607A44F8-64FD-F546-93CC-D442A886EEB1}"/>
              </a:ext>
            </a:extLst>
          </p:cNvPr>
          <p:cNvSpPr txBox="1"/>
          <p:nvPr/>
        </p:nvSpPr>
        <p:spPr>
          <a:xfrm>
            <a:off x="7470716" y="3105869"/>
            <a:ext cx="1196342" cy="369332"/>
          </a:xfrm>
          <a:prstGeom prst="rect">
            <a:avLst/>
          </a:prstGeom>
          <a:noFill/>
        </p:spPr>
        <p:txBody>
          <a:bodyPr wrap="square" rtlCol="0">
            <a:spAutoFit/>
          </a:bodyPr>
          <a:lstStyle/>
          <a:p>
            <a:pPr algn="ctr"/>
            <a:r>
              <a:rPr lang="en-US"/>
              <a:t>Risk</a:t>
            </a:r>
          </a:p>
        </p:txBody>
      </p:sp>
      <p:sp>
        <p:nvSpPr>
          <p:cNvPr id="20" name="TextBox 19">
            <a:extLst>
              <a:ext uri="{FF2B5EF4-FFF2-40B4-BE49-F238E27FC236}">
                <a16:creationId xmlns:a16="http://schemas.microsoft.com/office/drawing/2014/main" id="{EB322158-2E67-C849-8AB9-3F44E33B4A61}"/>
              </a:ext>
            </a:extLst>
          </p:cNvPr>
          <p:cNvSpPr txBox="1"/>
          <p:nvPr/>
        </p:nvSpPr>
        <p:spPr>
          <a:xfrm>
            <a:off x="7941771" y="3802352"/>
            <a:ext cx="1196342" cy="338554"/>
          </a:xfrm>
          <a:prstGeom prst="rect">
            <a:avLst/>
          </a:prstGeom>
          <a:noFill/>
        </p:spPr>
        <p:txBody>
          <a:bodyPr wrap="square" rtlCol="0">
            <a:spAutoFit/>
          </a:bodyPr>
          <a:lstStyle/>
          <a:p>
            <a:pPr algn="ctr"/>
            <a:r>
              <a:rPr lang="en-US" sz="1600">
                <a:latin typeface="Helvetica" pitchFamily="2" charset="0"/>
              </a:rPr>
              <a:t>Security</a:t>
            </a:r>
          </a:p>
        </p:txBody>
      </p:sp>
      <p:sp>
        <p:nvSpPr>
          <p:cNvPr id="21" name="TextBox 20">
            <a:extLst>
              <a:ext uri="{FF2B5EF4-FFF2-40B4-BE49-F238E27FC236}">
                <a16:creationId xmlns:a16="http://schemas.microsoft.com/office/drawing/2014/main" id="{67521890-00B9-3D41-9BF8-572A42ADDF7C}"/>
              </a:ext>
            </a:extLst>
          </p:cNvPr>
          <p:cNvSpPr txBox="1"/>
          <p:nvPr/>
        </p:nvSpPr>
        <p:spPr>
          <a:xfrm>
            <a:off x="8862060" y="3784673"/>
            <a:ext cx="1196342" cy="338554"/>
          </a:xfrm>
          <a:prstGeom prst="rect">
            <a:avLst/>
          </a:prstGeom>
          <a:noFill/>
        </p:spPr>
        <p:txBody>
          <a:bodyPr wrap="square" rtlCol="0">
            <a:spAutoFit/>
          </a:bodyPr>
          <a:lstStyle/>
          <a:p>
            <a:pPr algn="ctr"/>
            <a:r>
              <a:rPr lang="en-US" sz="1600">
                <a:latin typeface="Helvetica" pitchFamily="2" charset="0"/>
              </a:rPr>
              <a:t>Design</a:t>
            </a:r>
          </a:p>
        </p:txBody>
      </p:sp>
      <p:sp>
        <p:nvSpPr>
          <p:cNvPr id="23" name="TextBox 22">
            <a:extLst>
              <a:ext uri="{FF2B5EF4-FFF2-40B4-BE49-F238E27FC236}">
                <a16:creationId xmlns:a16="http://schemas.microsoft.com/office/drawing/2014/main" id="{E84A9C06-666B-F54B-819B-8CDBBE4B6819}"/>
              </a:ext>
            </a:extLst>
          </p:cNvPr>
          <p:cNvSpPr txBox="1"/>
          <p:nvPr/>
        </p:nvSpPr>
        <p:spPr>
          <a:xfrm>
            <a:off x="2922308" y="6356350"/>
            <a:ext cx="6081992"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000" b="0" i="0" u="none" strike="noStrike" kern="1200" cap="none" spc="0" normalizeH="0" baseline="30000" noProof="0">
                <a:ln>
                  <a:noFill/>
                </a:ln>
                <a:solidFill>
                  <a:prstClr val="black"/>
                </a:solidFill>
                <a:effectLst/>
                <a:uLnTx/>
                <a:uFillTx/>
                <a:latin typeface="Helvetica" pitchFamily="2" charset="0"/>
                <a:ea typeface="+mn-ea"/>
                <a:cs typeface="+mn-cs"/>
              </a:rPr>
              <a:t>Source: Kate North and </a:t>
            </a:r>
            <a:r>
              <a:rPr kumimoji="0" lang="da-DK" sz="1000" b="0" i="0" u="none" strike="noStrike" kern="1200" cap="none" spc="0" normalizeH="0" baseline="30000" noProof="0" err="1">
                <a:ln>
                  <a:noFill/>
                </a:ln>
                <a:solidFill>
                  <a:prstClr val="black"/>
                </a:solidFill>
                <a:effectLst/>
                <a:uLnTx/>
                <a:uFillTx/>
                <a:latin typeface="Helvetica" pitchFamily="2" charset="0"/>
                <a:ea typeface="+mn-ea"/>
                <a:cs typeface="+mn-cs"/>
              </a:rPr>
              <a:t>Workplace</a:t>
            </a:r>
            <a:r>
              <a:rPr kumimoji="0" lang="da-DK" sz="1000" b="0" i="0" u="none" strike="noStrike" kern="1200" cap="none" spc="0" normalizeH="0" baseline="30000" noProof="0">
                <a:ln>
                  <a:noFill/>
                </a:ln>
                <a:solidFill>
                  <a:prstClr val="black"/>
                </a:solidFill>
                <a:effectLst/>
                <a:uLnTx/>
                <a:uFillTx/>
                <a:latin typeface="Helvetica" pitchFamily="2" charset="0"/>
                <a:ea typeface="+mn-ea"/>
                <a:cs typeface="+mn-cs"/>
              </a:rPr>
              <a:t> </a:t>
            </a:r>
            <a:r>
              <a:rPr kumimoji="0" lang="da-DK" sz="1000" b="0" i="0" u="none" strike="noStrike" kern="1200" cap="none" spc="0" normalizeH="0" baseline="30000" noProof="0" err="1">
                <a:ln>
                  <a:noFill/>
                </a:ln>
                <a:solidFill>
                  <a:prstClr val="black"/>
                </a:solidFill>
                <a:effectLst/>
                <a:uLnTx/>
                <a:uFillTx/>
                <a:latin typeface="Helvetica" pitchFamily="2" charset="0"/>
                <a:ea typeface="+mn-ea"/>
                <a:cs typeface="+mn-cs"/>
              </a:rPr>
              <a:t>Evolutionaries</a:t>
            </a:r>
            <a:r>
              <a:rPr kumimoji="0" lang="da-DK" sz="1000" b="0" i="0" u="none" strike="noStrike" kern="1200" cap="none" spc="0" normalizeH="0" baseline="30000" noProof="0">
                <a:ln>
                  <a:noFill/>
                </a:ln>
                <a:solidFill>
                  <a:prstClr val="black"/>
                </a:solidFill>
                <a:effectLst/>
                <a:uLnTx/>
                <a:uFillTx/>
                <a:latin typeface="Helvetica" pitchFamily="2" charset="0"/>
                <a:ea typeface="+mn-ea"/>
                <a:cs typeface="+mn-cs"/>
              </a:rPr>
              <a:t>,</a:t>
            </a:r>
            <a:r>
              <a:rPr lang="da-DK" sz="1000" baseline="30000">
                <a:solidFill>
                  <a:prstClr val="black"/>
                </a:solidFill>
                <a:latin typeface="Helvetica" pitchFamily="2" charset="0"/>
              </a:rPr>
              <a:t> (2020)</a:t>
            </a:r>
            <a:endParaRPr kumimoji="0" lang="en-GB" sz="1000" b="0" i="0" u="none" strike="noStrike" kern="1200" cap="none" spc="0" normalizeH="0" baseline="0" noProof="0">
              <a:ln>
                <a:noFill/>
              </a:ln>
              <a:solidFill>
                <a:prstClr val="black"/>
              </a:solidFill>
              <a:effectLst/>
              <a:uLnTx/>
              <a:uFillTx/>
              <a:latin typeface="Helvetica" pitchFamily="2" charset="0"/>
              <a:ea typeface="+mn-ea"/>
              <a:cs typeface="+mn-cs"/>
            </a:endParaRPr>
          </a:p>
        </p:txBody>
      </p:sp>
    </p:spTree>
    <p:extLst>
      <p:ext uri="{BB962C8B-B14F-4D97-AF65-F5344CB8AC3E}">
        <p14:creationId xmlns:p14="http://schemas.microsoft.com/office/powerpoint/2010/main" val="16126156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BBC2F4-8E68-D34E-938B-EF487716A120}"/>
              </a:ext>
            </a:extLst>
          </p:cNvPr>
          <p:cNvSpPr>
            <a:spLocks noGrp="1"/>
          </p:cNvSpPr>
          <p:nvPr>
            <p:ph type="title"/>
          </p:nvPr>
        </p:nvSpPr>
        <p:spPr/>
        <p:txBody>
          <a:bodyPr/>
          <a:lstStyle/>
          <a:p>
            <a:r>
              <a:rPr lang="en-US" dirty="0"/>
              <a:t>WORKPLACE STRATEGY  - ORGANIZATIONAL RESPONSIBILITY </a:t>
            </a:r>
          </a:p>
        </p:txBody>
      </p:sp>
      <p:sp>
        <p:nvSpPr>
          <p:cNvPr id="4" name="Slide Number Placeholder 3">
            <a:extLst>
              <a:ext uri="{FF2B5EF4-FFF2-40B4-BE49-F238E27FC236}">
                <a16:creationId xmlns:a16="http://schemas.microsoft.com/office/drawing/2014/main" id="{E309B2E7-1348-204B-8BD4-FBB33485F40B}"/>
              </a:ext>
            </a:extLst>
          </p:cNvPr>
          <p:cNvSpPr>
            <a:spLocks noGrp="1"/>
          </p:cNvSpPr>
          <p:nvPr>
            <p:ph type="sldNum" sz="quarter" idx="12"/>
          </p:nvPr>
        </p:nvSpPr>
        <p:spPr/>
        <p:txBody>
          <a:bodyPr/>
          <a:lstStyle/>
          <a:p>
            <a:fld id="{A8050745-D873-D947-9203-FD1A681633F9}" type="slidenum">
              <a:rPr lang="en-US" smtClean="0"/>
              <a:t>33</a:t>
            </a:fld>
            <a:endParaRPr lang="en-US" dirty="0"/>
          </a:p>
        </p:txBody>
      </p:sp>
      <p:graphicFrame>
        <p:nvGraphicFramePr>
          <p:cNvPr id="5" name="Chart 4">
            <a:extLst>
              <a:ext uri="{FF2B5EF4-FFF2-40B4-BE49-F238E27FC236}">
                <a16:creationId xmlns:a16="http://schemas.microsoft.com/office/drawing/2014/main" id="{BD3CD17A-1937-A84A-BC28-172ECDC9F2FF}"/>
              </a:ext>
            </a:extLst>
          </p:cNvPr>
          <p:cNvGraphicFramePr/>
          <p:nvPr>
            <p:extLst>
              <p:ext uri="{D42A27DB-BD31-4B8C-83A1-F6EECF244321}">
                <p14:modId xmlns:p14="http://schemas.microsoft.com/office/powerpoint/2010/main" val="1512120641"/>
              </p:ext>
            </p:extLst>
          </p:nvPr>
        </p:nvGraphicFramePr>
        <p:xfrm>
          <a:off x="600254" y="1645906"/>
          <a:ext cx="10991491" cy="3317669"/>
        </p:xfrm>
        <a:graphic>
          <a:graphicData uri="http://schemas.openxmlformats.org/drawingml/2006/chart">
            <c:chart xmlns:c="http://schemas.openxmlformats.org/drawingml/2006/chart" xmlns:r="http://schemas.openxmlformats.org/officeDocument/2006/relationships" r:id="rId3"/>
          </a:graphicData>
        </a:graphic>
      </p:graphicFrame>
      <p:sp>
        <p:nvSpPr>
          <p:cNvPr id="6" name="Oval 5">
            <a:extLst>
              <a:ext uri="{FF2B5EF4-FFF2-40B4-BE49-F238E27FC236}">
                <a16:creationId xmlns:a16="http://schemas.microsoft.com/office/drawing/2014/main" id="{4BE11C2F-F452-5B4B-921E-3389C66CFF1A}"/>
              </a:ext>
            </a:extLst>
          </p:cNvPr>
          <p:cNvSpPr/>
          <p:nvPr/>
        </p:nvSpPr>
        <p:spPr>
          <a:xfrm>
            <a:off x="1362949" y="4851751"/>
            <a:ext cx="185195" cy="191260"/>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Helvetica" pitchFamily="2" charset="0"/>
              </a:rPr>
              <a:t>1</a:t>
            </a:r>
          </a:p>
        </p:txBody>
      </p:sp>
      <p:sp>
        <p:nvSpPr>
          <p:cNvPr id="7" name="Oval 6">
            <a:extLst>
              <a:ext uri="{FF2B5EF4-FFF2-40B4-BE49-F238E27FC236}">
                <a16:creationId xmlns:a16="http://schemas.microsoft.com/office/drawing/2014/main" id="{FE5FC245-072E-8348-9C6D-75360FE5E99E}"/>
              </a:ext>
            </a:extLst>
          </p:cNvPr>
          <p:cNvSpPr/>
          <p:nvPr/>
        </p:nvSpPr>
        <p:spPr>
          <a:xfrm>
            <a:off x="10008865" y="4935313"/>
            <a:ext cx="185195" cy="191260"/>
          </a:xfrm>
          <a:prstGeom prst="ellipse">
            <a:avLst/>
          </a:prstGeom>
          <a:pattFill prst="pct75">
            <a:fgClr>
              <a:schemeClr val="accent3"/>
            </a:fgClr>
            <a:bgClr>
              <a:schemeClr val="bg1"/>
            </a:bgClr>
          </a:patt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Helvetica" pitchFamily="2" charset="0"/>
              </a:rPr>
              <a:t>2</a:t>
            </a:r>
          </a:p>
        </p:txBody>
      </p:sp>
      <p:sp>
        <p:nvSpPr>
          <p:cNvPr id="8" name="Oval 7">
            <a:extLst>
              <a:ext uri="{FF2B5EF4-FFF2-40B4-BE49-F238E27FC236}">
                <a16:creationId xmlns:a16="http://schemas.microsoft.com/office/drawing/2014/main" id="{E3265A2A-26F5-B24A-8D38-6D2BA0380891}"/>
              </a:ext>
            </a:extLst>
          </p:cNvPr>
          <p:cNvSpPr/>
          <p:nvPr/>
        </p:nvSpPr>
        <p:spPr>
          <a:xfrm>
            <a:off x="3135471" y="4851751"/>
            <a:ext cx="185195" cy="191260"/>
          </a:xfrm>
          <a:prstGeom prst="ellipse">
            <a:avLst/>
          </a:prstGeom>
          <a:pattFill prst="pct75">
            <a:fgClr>
              <a:schemeClr val="accent3"/>
            </a:fgClr>
            <a:bgClr>
              <a:schemeClr val="bg1"/>
            </a:bgClr>
          </a:patt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Helvetica" pitchFamily="2" charset="0"/>
              </a:rPr>
              <a:t>3</a:t>
            </a:r>
          </a:p>
        </p:txBody>
      </p:sp>
      <p:sp>
        <p:nvSpPr>
          <p:cNvPr id="9" name="Oval 8">
            <a:extLst>
              <a:ext uri="{FF2B5EF4-FFF2-40B4-BE49-F238E27FC236}">
                <a16:creationId xmlns:a16="http://schemas.microsoft.com/office/drawing/2014/main" id="{F18F69E0-67E3-A248-9CD2-39B422AA977F}"/>
              </a:ext>
            </a:extLst>
          </p:cNvPr>
          <p:cNvSpPr/>
          <p:nvPr/>
        </p:nvSpPr>
        <p:spPr>
          <a:xfrm>
            <a:off x="4014793" y="4851751"/>
            <a:ext cx="185195" cy="191260"/>
          </a:xfrm>
          <a:prstGeom prst="ellipse">
            <a:avLst/>
          </a:prstGeom>
          <a:pattFill prst="pct75">
            <a:fgClr>
              <a:schemeClr val="accent3"/>
            </a:fgClr>
            <a:bgClr>
              <a:schemeClr val="bg1"/>
            </a:bgClr>
          </a:patt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Helvetica" pitchFamily="2" charset="0"/>
              </a:rPr>
              <a:t>4</a:t>
            </a:r>
          </a:p>
        </p:txBody>
      </p:sp>
      <p:sp>
        <p:nvSpPr>
          <p:cNvPr id="10" name="TextBox 9">
            <a:extLst>
              <a:ext uri="{FF2B5EF4-FFF2-40B4-BE49-F238E27FC236}">
                <a16:creationId xmlns:a16="http://schemas.microsoft.com/office/drawing/2014/main" id="{BEC82CE3-0DD6-1F44-A27F-FDCD801DF3B2}"/>
              </a:ext>
            </a:extLst>
          </p:cNvPr>
          <p:cNvSpPr txBox="1"/>
          <p:nvPr/>
        </p:nvSpPr>
        <p:spPr>
          <a:xfrm>
            <a:off x="6552040" y="5043011"/>
            <a:ext cx="2449708" cy="1754326"/>
          </a:xfrm>
          <a:prstGeom prst="rect">
            <a:avLst/>
          </a:prstGeom>
          <a:noFill/>
        </p:spPr>
        <p:txBody>
          <a:bodyPr wrap="square" rtlCol="0">
            <a:spAutoFit/>
          </a:bodyPr>
          <a:lstStyle/>
          <a:p>
            <a:r>
              <a:rPr lang="en-US" sz="1400" b="1" dirty="0">
                <a:solidFill>
                  <a:schemeClr val="accent3"/>
                </a:solidFill>
                <a:latin typeface="Futura Medium" panose="020B0602020204020303" pitchFamily="34" charset="-79"/>
                <a:cs typeface="Futura Medium" panose="020B0602020204020303" pitchFamily="34" charset="-79"/>
              </a:rPr>
              <a:t>Panel consensus pick </a:t>
            </a:r>
          </a:p>
          <a:p>
            <a:r>
              <a:rPr lang="en-US" sz="1400" dirty="0">
                <a:latin typeface="Helvetica" pitchFamily="2" charset="0"/>
              </a:rPr>
              <a:t>HR*</a:t>
            </a:r>
          </a:p>
          <a:p>
            <a:r>
              <a:rPr lang="en-US" sz="1400" b="1" dirty="0">
                <a:solidFill>
                  <a:schemeClr val="accent3"/>
                </a:solidFill>
                <a:latin typeface="Futura Medium" panose="020B0602020204020303" pitchFamily="34" charset="-79"/>
                <a:cs typeface="Futura Medium" panose="020B0602020204020303" pitchFamily="34" charset="-79"/>
              </a:rPr>
              <a:t>Group stability</a:t>
            </a:r>
          </a:p>
          <a:p>
            <a:r>
              <a:rPr lang="en-US" sz="1400" dirty="0">
                <a:latin typeface="Helvetica" pitchFamily="2" charset="0"/>
                <a:cs typeface="Futura Medium" panose="020B0602020204020303" pitchFamily="34" charset="-79"/>
              </a:rPr>
              <a:t>62%</a:t>
            </a:r>
          </a:p>
          <a:p>
            <a:r>
              <a:rPr lang="en-US" sz="1400" b="1" dirty="0">
                <a:solidFill>
                  <a:schemeClr val="accent3"/>
                </a:solidFill>
                <a:latin typeface="Futura Medium" panose="020B0602020204020303" pitchFamily="34" charset="-79"/>
                <a:cs typeface="Futura Medium" panose="020B0602020204020303" pitchFamily="34" charset="-79"/>
              </a:rPr>
              <a:t>Consensus measure</a:t>
            </a:r>
          </a:p>
          <a:p>
            <a:r>
              <a:rPr lang="en-US" sz="1400" dirty="0">
                <a:latin typeface="Futura Medium" panose="020B0602020204020303" pitchFamily="34" charset="-79"/>
                <a:cs typeface="Futura Medium" panose="020B0602020204020303" pitchFamily="34" charset="-79"/>
              </a:rPr>
              <a:t>Majority</a:t>
            </a:r>
          </a:p>
          <a:p>
            <a:endParaRPr lang="en-US" sz="1400" dirty="0">
              <a:latin typeface="Futura Medium" panose="020B0602020204020303" pitchFamily="34" charset="-79"/>
              <a:cs typeface="Futura Medium" panose="020B0602020204020303" pitchFamily="34" charset="-79"/>
            </a:endParaRPr>
          </a:p>
          <a:p>
            <a:r>
              <a:rPr lang="en-US" sz="1000" dirty="0">
                <a:latin typeface="Futura Medium" panose="020B0602020204020303" pitchFamily="34" charset="-79"/>
                <a:cs typeface="Futura Medium" panose="020B0602020204020303" pitchFamily="34" charset="-79"/>
              </a:rPr>
              <a:t>*No consensus pick on #2 and #3</a:t>
            </a:r>
          </a:p>
        </p:txBody>
      </p:sp>
      <p:sp>
        <p:nvSpPr>
          <p:cNvPr id="12" name="TextBox 11">
            <a:extLst>
              <a:ext uri="{FF2B5EF4-FFF2-40B4-BE49-F238E27FC236}">
                <a16:creationId xmlns:a16="http://schemas.microsoft.com/office/drawing/2014/main" id="{1A32C145-BE39-EB41-A8F8-BE160269B756}"/>
              </a:ext>
            </a:extLst>
          </p:cNvPr>
          <p:cNvSpPr txBox="1"/>
          <p:nvPr/>
        </p:nvSpPr>
        <p:spPr>
          <a:xfrm>
            <a:off x="5264704" y="5169544"/>
            <a:ext cx="1767069" cy="1231106"/>
          </a:xfrm>
          <a:prstGeom prst="rect">
            <a:avLst/>
          </a:prstGeom>
          <a:noFill/>
        </p:spPr>
        <p:txBody>
          <a:bodyPr wrap="square" rtlCol="0">
            <a:spAutoFit/>
          </a:bodyPr>
          <a:lstStyle/>
          <a:p>
            <a:r>
              <a:rPr lang="en-US" sz="1600" b="1" dirty="0">
                <a:solidFill>
                  <a:schemeClr val="accent3"/>
                </a:solidFill>
                <a:latin typeface="Futura Medium" panose="020B0602020204020303" pitchFamily="34" charset="-79"/>
                <a:cs typeface="Futura Medium" panose="020B0602020204020303" pitchFamily="34" charset="-79"/>
              </a:rPr>
              <a:t>48</a:t>
            </a:r>
          </a:p>
          <a:p>
            <a:r>
              <a:rPr lang="en-US" sz="1400" dirty="0">
                <a:latin typeface="Helvetica" pitchFamily="2" charset="0"/>
              </a:rPr>
              <a:t>Revisions</a:t>
            </a:r>
          </a:p>
          <a:p>
            <a:endParaRPr lang="en-US" sz="1400" b="1" dirty="0">
              <a:latin typeface="Futura Medium" panose="020B0602020204020303" pitchFamily="34" charset="-79"/>
              <a:cs typeface="Futura Medium" panose="020B0602020204020303" pitchFamily="34" charset="-79"/>
            </a:endParaRPr>
          </a:p>
          <a:p>
            <a:r>
              <a:rPr lang="en-US" sz="1600" b="1" dirty="0">
                <a:solidFill>
                  <a:schemeClr val="accent3"/>
                </a:solidFill>
                <a:latin typeface="Futura Medium" panose="020B0602020204020303" pitchFamily="34" charset="-79"/>
                <a:cs typeface="Futura Medium" panose="020B0602020204020303" pitchFamily="34" charset="-79"/>
              </a:rPr>
              <a:t>141</a:t>
            </a:r>
          </a:p>
          <a:p>
            <a:r>
              <a:rPr lang="en-US" sz="1400" dirty="0">
                <a:latin typeface="Helvetica" pitchFamily="2" charset="0"/>
                <a:cs typeface="Futura Medium" panose="020B0602020204020303" pitchFamily="34" charset="-79"/>
              </a:rPr>
              <a:t>Comments</a:t>
            </a:r>
          </a:p>
        </p:txBody>
      </p:sp>
      <p:sp>
        <p:nvSpPr>
          <p:cNvPr id="13" name="Oval 12">
            <a:extLst>
              <a:ext uri="{FF2B5EF4-FFF2-40B4-BE49-F238E27FC236}">
                <a16:creationId xmlns:a16="http://schemas.microsoft.com/office/drawing/2014/main" id="{7276D3A4-B0D8-5C45-BED4-4B779A9C7A98}"/>
              </a:ext>
            </a:extLst>
          </p:cNvPr>
          <p:cNvSpPr/>
          <p:nvPr/>
        </p:nvSpPr>
        <p:spPr>
          <a:xfrm>
            <a:off x="3592659" y="5910990"/>
            <a:ext cx="185195" cy="191260"/>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Helvetica" pitchFamily="2" charset="0"/>
              </a:rPr>
              <a:t>1</a:t>
            </a:r>
          </a:p>
        </p:txBody>
      </p:sp>
      <p:sp>
        <p:nvSpPr>
          <p:cNvPr id="14" name="Oval 13">
            <a:extLst>
              <a:ext uri="{FF2B5EF4-FFF2-40B4-BE49-F238E27FC236}">
                <a16:creationId xmlns:a16="http://schemas.microsoft.com/office/drawing/2014/main" id="{8A8AE27F-EAD0-1943-BDCB-AB428BF3E1AC}"/>
              </a:ext>
            </a:extLst>
          </p:cNvPr>
          <p:cNvSpPr/>
          <p:nvPr/>
        </p:nvSpPr>
        <p:spPr>
          <a:xfrm>
            <a:off x="3592660" y="6233888"/>
            <a:ext cx="185195" cy="191260"/>
          </a:xfrm>
          <a:prstGeom prst="ellipse">
            <a:avLst/>
          </a:prstGeom>
          <a:pattFill prst="pct75">
            <a:fgClr>
              <a:schemeClr val="accent3"/>
            </a:fgClr>
            <a:bgClr>
              <a:schemeClr val="bg1"/>
            </a:bgClr>
          </a:patt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Helvetica" pitchFamily="2" charset="0"/>
              </a:rPr>
              <a:t>2</a:t>
            </a:r>
          </a:p>
        </p:txBody>
      </p:sp>
      <p:sp>
        <p:nvSpPr>
          <p:cNvPr id="15" name="TextBox 14">
            <a:extLst>
              <a:ext uri="{FF2B5EF4-FFF2-40B4-BE49-F238E27FC236}">
                <a16:creationId xmlns:a16="http://schemas.microsoft.com/office/drawing/2014/main" id="{8D809D53-02BC-A24E-B192-0469D16B04F9}"/>
              </a:ext>
            </a:extLst>
          </p:cNvPr>
          <p:cNvSpPr txBox="1"/>
          <p:nvPr/>
        </p:nvSpPr>
        <p:spPr>
          <a:xfrm>
            <a:off x="3777854" y="5885336"/>
            <a:ext cx="1767069" cy="246221"/>
          </a:xfrm>
          <a:prstGeom prst="rect">
            <a:avLst/>
          </a:prstGeom>
          <a:noFill/>
        </p:spPr>
        <p:txBody>
          <a:bodyPr wrap="square" rtlCol="0">
            <a:spAutoFit/>
          </a:bodyPr>
          <a:lstStyle/>
          <a:p>
            <a:r>
              <a:rPr lang="en-US" sz="1000" dirty="0">
                <a:latin typeface="Helvetica" pitchFamily="2" charset="0"/>
                <a:cs typeface="Futura Medium" panose="020B0602020204020303" pitchFamily="34" charset="-79"/>
              </a:rPr>
              <a:t>Consensus pick</a:t>
            </a:r>
          </a:p>
        </p:txBody>
      </p:sp>
      <p:sp>
        <p:nvSpPr>
          <p:cNvPr id="16" name="TextBox 15">
            <a:extLst>
              <a:ext uri="{FF2B5EF4-FFF2-40B4-BE49-F238E27FC236}">
                <a16:creationId xmlns:a16="http://schemas.microsoft.com/office/drawing/2014/main" id="{B00F6AC5-EEFD-504B-BD86-B47AB7E3DC06}"/>
              </a:ext>
            </a:extLst>
          </p:cNvPr>
          <p:cNvSpPr txBox="1"/>
          <p:nvPr/>
        </p:nvSpPr>
        <p:spPr>
          <a:xfrm>
            <a:off x="3777854" y="6200748"/>
            <a:ext cx="1767069" cy="246221"/>
          </a:xfrm>
          <a:prstGeom prst="rect">
            <a:avLst/>
          </a:prstGeom>
          <a:noFill/>
        </p:spPr>
        <p:txBody>
          <a:bodyPr wrap="square" rtlCol="0">
            <a:spAutoFit/>
          </a:bodyPr>
          <a:lstStyle/>
          <a:p>
            <a:r>
              <a:rPr lang="en-US" sz="1000" dirty="0">
                <a:latin typeface="Helvetica" pitchFamily="2" charset="0"/>
                <a:cs typeface="Futura Medium" panose="020B0602020204020303" pitchFamily="34" charset="-79"/>
              </a:rPr>
              <a:t>Non-consensus</a:t>
            </a:r>
          </a:p>
        </p:txBody>
      </p:sp>
      <p:sp>
        <p:nvSpPr>
          <p:cNvPr id="18" name="TextBox 17">
            <a:extLst>
              <a:ext uri="{FF2B5EF4-FFF2-40B4-BE49-F238E27FC236}">
                <a16:creationId xmlns:a16="http://schemas.microsoft.com/office/drawing/2014/main" id="{6359DF00-9978-9942-9632-41617CA1781A}"/>
              </a:ext>
            </a:extLst>
          </p:cNvPr>
          <p:cNvSpPr txBox="1"/>
          <p:nvPr/>
        </p:nvSpPr>
        <p:spPr>
          <a:xfrm>
            <a:off x="3625909" y="5147882"/>
            <a:ext cx="1767069" cy="553998"/>
          </a:xfrm>
          <a:prstGeom prst="rect">
            <a:avLst/>
          </a:prstGeom>
          <a:noFill/>
        </p:spPr>
        <p:txBody>
          <a:bodyPr wrap="square" rtlCol="0">
            <a:spAutoFit/>
          </a:bodyPr>
          <a:lstStyle/>
          <a:p>
            <a:r>
              <a:rPr lang="en-US" sz="1600" b="1" dirty="0">
                <a:solidFill>
                  <a:schemeClr val="accent3"/>
                </a:solidFill>
                <a:latin typeface="Futura Medium" panose="020B0602020204020303" pitchFamily="34" charset="-79"/>
                <a:cs typeface="Futura Medium" panose="020B0602020204020303" pitchFamily="34" charset="-79"/>
              </a:rPr>
              <a:t>181</a:t>
            </a:r>
          </a:p>
          <a:p>
            <a:r>
              <a:rPr lang="en-US" sz="1400" dirty="0">
                <a:latin typeface="Helvetica" pitchFamily="2" charset="0"/>
                <a:cs typeface="Futura Medium" panose="020B0602020204020303" pitchFamily="34" charset="-79"/>
              </a:rPr>
              <a:t>Responses</a:t>
            </a:r>
          </a:p>
        </p:txBody>
      </p:sp>
      <p:pic>
        <p:nvPicPr>
          <p:cNvPr id="19" name="Graphic 18" descr="Thumbs up sign">
            <a:extLst>
              <a:ext uri="{FF2B5EF4-FFF2-40B4-BE49-F238E27FC236}">
                <a16:creationId xmlns:a16="http://schemas.microsoft.com/office/drawing/2014/main" id="{1AD93E87-6652-3D41-9A5A-DC7D6D263CF2}"/>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912082" y="5201394"/>
            <a:ext cx="270000" cy="270000"/>
          </a:xfrm>
          <a:prstGeom prst="rect">
            <a:avLst/>
          </a:prstGeom>
        </p:spPr>
      </p:pic>
      <p:sp>
        <p:nvSpPr>
          <p:cNvPr id="20" name="TextBox 19">
            <a:extLst>
              <a:ext uri="{FF2B5EF4-FFF2-40B4-BE49-F238E27FC236}">
                <a16:creationId xmlns:a16="http://schemas.microsoft.com/office/drawing/2014/main" id="{88304346-76A5-5444-AED4-ECEE5C9A9E53}"/>
              </a:ext>
            </a:extLst>
          </p:cNvPr>
          <p:cNvSpPr txBox="1"/>
          <p:nvPr/>
        </p:nvSpPr>
        <p:spPr>
          <a:xfrm>
            <a:off x="1583312" y="5167117"/>
            <a:ext cx="1767069" cy="338554"/>
          </a:xfrm>
          <a:prstGeom prst="rect">
            <a:avLst/>
          </a:prstGeom>
          <a:noFill/>
        </p:spPr>
        <p:txBody>
          <a:bodyPr wrap="square" rtlCol="0">
            <a:spAutoFit/>
          </a:bodyPr>
          <a:lstStyle/>
          <a:p>
            <a:pPr algn="r"/>
            <a:r>
              <a:rPr lang="en-US" sz="1600" b="1" dirty="0">
                <a:solidFill>
                  <a:schemeClr val="accent3"/>
                </a:solidFill>
                <a:latin typeface="Futura Medium" panose="020B0602020204020303" pitchFamily="34" charset="-79"/>
                <a:cs typeface="Futura Medium" panose="020B0602020204020303" pitchFamily="34" charset="-79"/>
              </a:rPr>
              <a:t>Consensus</a:t>
            </a:r>
          </a:p>
        </p:txBody>
      </p:sp>
      <p:sp>
        <p:nvSpPr>
          <p:cNvPr id="21" name="Rectangle 20">
            <a:extLst>
              <a:ext uri="{FF2B5EF4-FFF2-40B4-BE49-F238E27FC236}">
                <a16:creationId xmlns:a16="http://schemas.microsoft.com/office/drawing/2014/main" id="{F6DC3D62-9DC7-EB4B-B41C-6B42C44CEAFF}"/>
              </a:ext>
            </a:extLst>
          </p:cNvPr>
          <p:cNvSpPr/>
          <p:nvPr/>
        </p:nvSpPr>
        <p:spPr>
          <a:xfrm>
            <a:off x="838200" y="787801"/>
            <a:ext cx="10203612" cy="892552"/>
          </a:xfrm>
          <a:prstGeom prst="rect">
            <a:avLst/>
          </a:prstGeom>
        </p:spPr>
        <p:txBody>
          <a:bodyPr wrap="square">
            <a:spAutoFit/>
          </a:bodyPr>
          <a:lstStyle/>
          <a:p>
            <a:r>
              <a:rPr lang="en-US" dirty="0">
                <a:solidFill>
                  <a:srgbClr val="393939"/>
                </a:solidFill>
                <a:latin typeface="Helvetica" pitchFamily="2" charset="0"/>
              </a:rPr>
              <a:t>To what extent should each of the following business units be responsible for leading workplace strategy in the future?</a:t>
            </a:r>
            <a:br>
              <a:rPr lang="en-US" dirty="0">
                <a:latin typeface="Helvetica" pitchFamily="2" charset="0"/>
              </a:rPr>
            </a:br>
            <a:r>
              <a:rPr lang="en-US" sz="1600" dirty="0">
                <a:solidFill>
                  <a:srgbClr val="393939"/>
                </a:solidFill>
                <a:latin typeface="Helvetica" pitchFamily="2" charset="0"/>
              </a:rPr>
              <a:t>(Please </a:t>
            </a:r>
            <a:r>
              <a:rPr lang="en-US" sz="1600" b="1" dirty="0">
                <a:solidFill>
                  <a:srgbClr val="393939"/>
                </a:solidFill>
                <a:latin typeface="Helvetica" pitchFamily="2" charset="0"/>
              </a:rPr>
              <a:t>select your top 3</a:t>
            </a:r>
            <a:r>
              <a:rPr lang="en-US" sz="1600" dirty="0">
                <a:solidFill>
                  <a:srgbClr val="393939"/>
                </a:solidFill>
                <a:latin typeface="Helvetica" pitchFamily="2" charset="0"/>
              </a:rPr>
              <a:t> and </a:t>
            </a:r>
            <a:r>
              <a:rPr lang="en-US" sz="1600" b="1" dirty="0">
                <a:solidFill>
                  <a:srgbClr val="393939"/>
                </a:solidFill>
                <a:latin typeface="Helvetica" pitchFamily="2" charset="0"/>
              </a:rPr>
              <a:t>rank them</a:t>
            </a:r>
            <a:r>
              <a:rPr lang="en-US" sz="1600" dirty="0">
                <a:solidFill>
                  <a:srgbClr val="393939"/>
                </a:solidFill>
                <a:latin typeface="Helvetica" pitchFamily="2" charset="0"/>
              </a:rPr>
              <a:t> from </a:t>
            </a:r>
            <a:r>
              <a:rPr lang="en-US" sz="1600" b="1" u="sng" dirty="0">
                <a:solidFill>
                  <a:srgbClr val="393939"/>
                </a:solidFill>
                <a:latin typeface="Helvetica" pitchFamily="2" charset="0"/>
              </a:rPr>
              <a:t>Most</a:t>
            </a:r>
            <a:r>
              <a:rPr lang="en-US" sz="1600" dirty="0">
                <a:solidFill>
                  <a:srgbClr val="393939"/>
                </a:solidFill>
                <a:latin typeface="Helvetica" pitchFamily="2" charset="0"/>
              </a:rPr>
              <a:t> to </a:t>
            </a:r>
            <a:r>
              <a:rPr lang="en-US" sz="1600" b="1" u="sng" dirty="0">
                <a:solidFill>
                  <a:srgbClr val="393939"/>
                </a:solidFill>
                <a:latin typeface="Helvetica" pitchFamily="2" charset="0"/>
              </a:rPr>
              <a:t>Least</a:t>
            </a:r>
            <a:r>
              <a:rPr lang="en-US" sz="1600" dirty="0">
                <a:solidFill>
                  <a:srgbClr val="393939"/>
                </a:solidFill>
                <a:latin typeface="Helvetica" pitchFamily="2" charset="0"/>
              </a:rPr>
              <a:t> important)</a:t>
            </a:r>
            <a:endParaRPr lang="en-US" dirty="0">
              <a:latin typeface="Helvetica" pitchFamily="2" charset="0"/>
            </a:endParaRPr>
          </a:p>
        </p:txBody>
      </p:sp>
    </p:spTree>
    <p:extLst>
      <p:ext uri="{BB962C8B-B14F-4D97-AF65-F5344CB8AC3E}">
        <p14:creationId xmlns:p14="http://schemas.microsoft.com/office/powerpoint/2010/main" val="176030124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66B1651-CDA3-A94F-973A-9FA142FD9135}"/>
              </a:ext>
            </a:extLst>
          </p:cNvPr>
          <p:cNvSpPr>
            <a:spLocks noGrp="1"/>
          </p:cNvSpPr>
          <p:nvPr>
            <p:ph type="title"/>
          </p:nvPr>
        </p:nvSpPr>
        <p:spPr/>
        <p:txBody>
          <a:bodyPr/>
          <a:lstStyle/>
          <a:p>
            <a:r>
              <a:rPr lang="en-US"/>
              <a:t>ORGANIZATIONAL RESPONSIBILITY – SME INSIGHTS</a:t>
            </a:r>
          </a:p>
        </p:txBody>
      </p:sp>
      <p:sp>
        <p:nvSpPr>
          <p:cNvPr id="4" name="Slide Number Placeholder 3">
            <a:extLst>
              <a:ext uri="{FF2B5EF4-FFF2-40B4-BE49-F238E27FC236}">
                <a16:creationId xmlns:a16="http://schemas.microsoft.com/office/drawing/2014/main" id="{784BAACE-C4EA-3142-9615-E4DD22BA54EB}"/>
              </a:ext>
            </a:extLst>
          </p:cNvPr>
          <p:cNvSpPr>
            <a:spLocks noGrp="1"/>
          </p:cNvSpPr>
          <p:nvPr>
            <p:ph type="sldNum" sz="quarter" idx="12"/>
          </p:nvPr>
        </p:nvSpPr>
        <p:spPr/>
        <p:txBody>
          <a:bodyPr/>
          <a:lstStyle/>
          <a:p>
            <a:fld id="{A8050745-D873-D947-9203-FD1A681633F9}" type="slidenum">
              <a:rPr lang="da-DK" smtClean="0"/>
              <a:t>34</a:t>
            </a:fld>
            <a:endParaRPr lang="da-DK"/>
          </a:p>
        </p:txBody>
      </p:sp>
      <p:pic>
        <p:nvPicPr>
          <p:cNvPr id="7" name="Graphic 6" descr="Cycle with people">
            <a:extLst>
              <a:ext uri="{FF2B5EF4-FFF2-40B4-BE49-F238E27FC236}">
                <a16:creationId xmlns:a16="http://schemas.microsoft.com/office/drawing/2014/main" id="{C44610F9-A7D2-AC40-90A4-B6AF41F2305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57123" y="924385"/>
            <a:ext cx="1710906" cy="1710906"/>
          </a:xfrm>
          <a:prstGeom prst="rect">
            <a:avLst/>
          </a:prstGeom>
        </p:spPr>
      </p:pic>
      <p:sp>
        <p:nvSpPr>
          <p:cNvPr id="8" name="Rectangle 7">
            <a:extLst>
              <a:ext uri="{FF2B5EF4-FFF2-40B4-BE49-F238E27FC236}">
                <a16:creationId xmlns:a16="http://schemas.microsoft.com/office/drawing/2014/main" id="{50DAC1E3-AE94-6F4C-A49E-A37E1F9659EF}"/>
              </a:ext>
            </a:extLst>
          </p:cNvPr>
          <p:cNvSpPr/>
          <p:nvPr/>
        </p:nvSpPr>
        <p:spPr>
          <a:xfrm>
            <a:off x="3048000" y="1179674"/>
            <a:ext cx="7131424" cy="1477328"/>
          </a:xfrm>
          <a:prstGeom prst="rect">
            <a:avLst/>
          </a:prstGeom>
        </p:spPr>
        <p:txBody>
          <a:bodyPr wrap="square">
            <a:spAutoFit/>
          </a:bodyPr>
          <a:lstStyle/>
          <a:p>
            <a:r>
              <a:rPr lang="en-GB">
                <a:latin typeface="Helvetica" pitchFamily="2" charset="0"/>
                <a:cs typeface="Arial" panose="020B0604020202020204" pitchFamily="34" charset="0"/>
              </a:rPr>
              <a:t>“</a:t>
            </a:r>
            <a:r>
              <a:rPr lang="en-GB" b="1">
                <a:latin typeface="Helvetica" pitchFamily="2" charset="0"/>
                <a:cs typeface="Arial" panose="020B0604020202020204" pitchFamily="34" charset="0"/>
              </a:rPr>
              <a:t>HR is responsible for the workforce </a:t>
            </a:r>
            <a:r>
              <a:rPr lang="en-GB">
                <a:latin typeface="Helvetica" pitchFamily="2" charset="0"/>
                <a:cs typeface="Arial" panose="020B0604020202020204" pitchFamily="34" charset="0"/>
              </a:rPr>
              <a:t>(culture, talent mix, programs supporting the workforce - compensation/benefits/policies). </a:t>
            </a:r>
            <a:r>
              <a:rPr lang="en-GB" b="1">
                <a:latin typeface="Helvetica" pitchFamily="2" charset="0"/>
                <a:cs typeface="Arial" panose="020B0604020202020204" pitchFamily="34" charset="0"/>
              </a:rPr>
              <a:t>It is responsible for the technical foundation/framework supporting the workforce's ability to do the work, communicate, and collaborate</a:t>
            </a:r>
            <a:r>
              <a:rPr lang="en-GB">
                <a:latin typeface="Helvetica" pitchFamily="2" charset="0"/>
                <a:cs typeface="Arial" panose="020B0604020202020204" pitchFamily="34" charset="0"/>
              </a:rPr>
              <a:t>. </a:t>
            </a:r>
            <a:endParaRPr lang="en-US"/>
          </a:p>
        </p:txBody>
      </p:sp>
      <p:pic>
        <p:nvPicPr>
          <p:cNvPr id="10" name="Graphic 9" descr="Users">
            <a:extLst>
              <a:ext uri="{FF2B5EF4-FFF2-40B4-BE49-F238E27FC236}">
                <a16:creationId xmlns:a16="http://schemas.microsoft.com/office/drawing/2014/main" id="{6A07744E-DF32-2843-8316-8AE038F2F52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246333" y="3478282"/>
            <a:ext cx="1710000" cy="1710000"/>
          </a:xfrm>
          <a:prstGeom prst="rect">
            <a:avLst/>
          </a:prstGeom>
        </p:spPr>
      </p:pic>
      <p:sp>
        <p:nvSpPr>
          <p:cNvPr id="11" name="Rectangle 10">
            <a:extLst>
              <a:ext uri="{FF2B5EF4-FFF2-40B4-BE49-F238E27FC236}">
                <a16:creationId xmlns:a16="http://schemas.microsoft.com/office/drawing/2014/main" id="{2D29DA60-C4A5-8A42-B18F-CBB82291FC11}"/>
              </a:ext>
            </a:extLst>
          </p:cNvPr>
          <p:cNvSpPr/>
          <p:nvPr/>
        </p:nvSpPr>
        <p:spPr>
          <a:xfrm>
            <a:off x="1259456" y="3814606"/>
            <a:ext cx="7986877" cy="1477328"/>
          </a:xfrm>
          <a:prstGeom prst="rect">
            <a:avLst/>
          </a:prstGeom>
        </p:spPr>
        <p:txBody>
          <a:bodyPr wrap="square">
            <a:spAutoFit/>
          </a:bodyPr>
          <a:lstStyle/>
          <a:p>
            <a:r>
              <a:rPr lang="en-US">
                <a:latin typeface="Helvetica" pitchFamily="2" charset="0"/>
              </a:rPr>
              <a:t>“</a:t>
            </a:r>
            <a:r>
              <a:rPr lang="en-US" b="1">
                <a:latin typeface="Helvetica" pitchFamily="2" charset="0"/>
              </a:rPr>
              <a:t>I believe that corporate leadership (CEO/business lines) must buy in to the workplace strategy and lead the company in adopting whatever it may be. In terms of leading the creation of workplace strategy, that should come from supporting functions who understand how people work and how space and tools support them</a:t>
            </a:r>
            <a:r>
              <a:rPr lang="en-US">
                <a:latin typeface="Helvetica" pitchFamily="2" charset="0"/>
              </a:rPr>
              <a:t>…”</a:t>
            </a:r>
            <a:endParaRPr lang="en-US"/>
          </a:p>
        </p:txBody>
      </p:sp>
      <p:sp>
        <p:nvSpPr>
          <p:cNvPr id="15" name="TextBox 14">
            <a:extLst>
              <a:ext uri="{FF2B5EF4-FFF2-40B4-BE49-F238E27FC236}">
                <a16:creationId xmlns:a16="http://schemas.microsoft.com/office/drawing/2014/main" id="{1D062AAB-E5CF-F140-82A8-5AC8F285FAA4}"/>
              </a:ext>
            </a:extLst>
          </p:cNvPr>
          <p:cNvSpPr txBox="1"/>
          <p:nvPr/>
        </p:nvSpPr>
        <p:spPr>
          <a:xfrm>
            <a:off x="675481" y="2527844"/>
            <a:ext cx="2674189" cy="646331"/>
          </a:xfrm>
          <a:prstGeom prst="rect">
            <a:avLst/>
          </a:prstGeom>
          <a:noFill/>
        </p:spPr>
        <p:txBody>
          <a:bodyPr wrap="square" rtlCol="0">
            <a:spAutoFit/>
          </a:bodyPr>
          <a:lstStyle/>
          <a:p>
            <a:pPr algn="ctr"/>
            <a:r>
              <a:rPr lang="en-US" b="1">
                <a:latin typeface="Futura Medium" panose="020B0602020204020303" pitchFamily="34" charset="-79"/>
                <a:cs typeface="Futura Medium" panose="020B0602020204020303" pitchFamily="34" charset="-79"/>
              </a:rPr>
              <a:t>HR</a:t>
            </a:r>
          </a:p>
          <a:p>
            <a:pPr algn="ctr"/>
            <a:r>
              <a:rPr lang="en-US">
                <a:latin typeface="Futura Medium" panose="020B0602020204020303" pitchFamily="34" charset="-79"/>
                <a:cs typeface="Futura Medium" panose="020B0602020204020303" pitchFamily="34" charset="-79"/>
              </a:rPr>
              <a:t>100 Comments</a:t>
            </a:r>
          </a:p>
        </p:txBody>
      </p:sp>
      <p:sp>
        <p:nvSpPr>
          <p:cNvPr id="16" name="TextBox 15">
            <a:extLst>
              <a:ext uri="{FF2B5EF4-FFF2-40B4-BE49-F238E27FC236}">
                <a16:creationId xmlns:a16="http://schemas.microsoft.com/office/drawing/2014/main" id="{E18AF308-2875-F148-9C15-2CC499125F93}"/>
              </a:ext>
            </a:extLst>
          </p:cNvPr>
          <p:cNvSpPr txBox="1"/>
          <p:nvPr/>
        </p:nvSpPr>
        <p:spPr>
          <a:xfrm>
            <a:off x="8842328" y="5130401"/>
            <a:ext cx="2674189" cy="646331"/>
          </a:xfrm>
          <a:prstGeom prst="rect">
            <a:avLst/>
          </a:prstGeom>
          <a:noFill/>
        </p:spPr>
        <p:txBody>
          <a:bodyPr wrap="square" rtlCol="0">
            <a:spAutoFit/>
          </a:bodyPr>
          <a:lstStyle/>
          <a:p>
            <a:pPr algn="ctr"/>
            <a:r>
              <a:rPr lang="en-US" b="1">
                <a:latin typeface="Futura Medium" panose="020B0602020204020303" pitchFamily="34" charset="-79"/>
                <a:cs typeface="Futura Medium" panose="020B0602020204020303" pitchFamily="34" charset="-79"/>
              </a:rPr>
              <a:t>CEO OFFICE</a:t>
            </a:r>
          </a:p>
          <a:p>
            <a:pPr algn="ctr"/>
            <a:r>
              <a:rPr lang="en-US">
                <a:latin typeface="Futura Medium" panose="020B0602020204020303" pitchFamily="34" charset="-79"/>
                <a:cs typeface="Futura Medium" panose="020B0602020204020303" pitchFamily="34" charset="-79"/>
              </a:rPr>
              <a:t>72 Comments</a:t>
            </a:r>
          </a:p>
        </p:txBody>
      </p:sp>
    </p:spTree>
    <p:extLst>
      <p:ext uri="{BB962C8B-B14F-4D97-AF65-F5344CB8AC3E}">
        <p14:creationId xmlns:p14="http://schemas.microsoft.com/office/powerpoint/2010/main" val="216235351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63B191-3C69-DC48-B9D9-A8082C2CDB25}"/>
              </a:ext>
            </a:extLst>
          </p:cNvPr>
          <p:cNvSpPr>
            <a:spLocks noGrp="1"/>
          </p:cNvSpPr>
          <p:nvPr>
            <p:ph type="title"/>
          </p:nvPr>
        </p:nvSpPr>
        <p:spPr/>
        <p:txBody>
          <a:bodyPr/>
          <a:lstStyle/>
          <a:p>
            <a:r>
              <a:rPr lang="en-US"/>
              <a:t>ORGANIZATIONAL RESPONSIBILITY – SME INSIGHTS</a:t>
            </a:r>
          </a:p>
        </p:txBody>
      </p:sp>
      <p:sp>
        <p:nvSpPr>
          <p:cNvPr id="3" name="Slide Number Placeholder 2">
            <a:extLst>
              <a:ext uri="{FF2B5EF4-FFF2-40B4-BE49-F238E27FC236}">
                <a16:creationId xmlns:a16="http://schemas.microsoft.com/office/drawing/2014/main" id="{79F47FB5-B00E-A14B-B57A-DC14934318A1}"/>
              </a:ext>
            </a:extLst>
          </p:cNvPr>
          <p:cNvSpPr>
            <a:spLocks noGrp="1"/>
          </p:cNvSpPr>
          <p:nvPr>
            <p:ph type="sldNum" sz="quarter" idx="12"/>
          </p:nvPr>
        </p:nvSpPr>
        <p:spPr/>
        <p:txBody>
          <a:bodyPr/>
          <a:lstStyle/>
          <a:p>
            <a:fld id="{A8050745-D873-D947-9203-FD1A681633F9}" type="slidenum">
              <a:rPr lang="da-DK" smtClean="0"/>
              <a:t>35</a:t>
            </a:fld>
            <a:endParaRPr lang="da-DK"/>
          </a:p>
        </p:txBody>
      </p:sp>
      <p:pic>
        <p:nvPicPr>
          <p:cNvPr id="4" name="Graphic 3" descr="Desk">
            <a:extLst>
              <a:ext uri="{FF2B5EF4-FFF2-40B4-BE49-F238E27FC236}">
                <a16:creationId xmlns:a16="http://schemas.microsoft.com/office/drawing/2014/main" id="{3DE4B6B6-5CA7-8242-BD7C-1EA58FD6C00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82272" y="1018842"/>
            <a:ext cx="1710000" cy="1710000"/>
          </a:xfrm>
          <a:prstGeom prst="rect">
            <a:avLst/>
          </a:prstGeom>
        </p:spPr>
      </p:pic>
      <p:sp>
        <p:nvSpPr>
          <p:cNvPr id="5" name="TextBox 4">
            <a:extLst>
              <a:ext uri="{FF2B5EF4-FFF2-40B4-BE49-F238E27FC236}">
                <a16:creationId xmlns:a16="http://schemas.microsoft.com/office/drawing/2014/main" id="{9A3C75A8-FB62-4140-BAA0-D79B48F3338E}"/>
              </a:ext>
            </a:extLst>
          </p:cNvPr>
          <p:cNvSpPr txBox="1"/>
          <p:nvPr/>
        </p:nvSpPr>
        <p:spPr>
          <a:xfrm>
            <a:off x="8645105" y="5183396"/>
            <a:ext cx="2674189" cy="923330"/>
          </a:xfrm>
          <a:prstGeom prst="rect">
            <a:avLst/>
          </a:prstGeom>
          <a:noFill/>
        </p:spPr>
        <p:txBody>
          <a:bodyPr wrap="square" rtlCol="0">
            <a:spAutoFit/>
          </a:bodyPr>
          <a:lstStyle/>
          <a:p>
            <a:pPr algn="ctr"/>
            <a:r>
              <a:rPr lang="en-US" b="1">
                <a:latin typeface="Futura Medium" panose="020B0602020204020303" pitchFamily="34" charset="-79"/>
                <a:cs typeface="Futura Medium" panose="020B0602020204020303" pitchFamily="34" charset="-79"/>
              </a:rPr>
              <a:t>FACILITY MANAGEMENT</a:t>
            </a:r>
          </a:p>
          <a:p>
            <a:pPr algn="ctr"/>
            <a:r>
              <a:rPr lang="en-US">
                <a:latin typeface="Futura Medium" panose="020B0602020204020303" pitchFamily="34" charset="-79"/>
                <a:cs typeface="Futura Medium" panose="020B0602020204020303" pitchFamily="34" charset="-79"/>
              </a:rPr>
              <a:t>47 Comments</a:t>
            </a:r>
          </a:p>
        </p:txBody>
      </p:sp>
      <p:sp>
        <p:nvSpPr>
          <p:cNvPr id="6" name="Rectangle 5">
            <a:extLst>
              <a:ext uri="{FF2B5EF4-FFF2-40B4-BE49-F238E27FC236}">
                <a16:creationId xmlns:a16="http://schemas.microsoft.com/office/drawing/2014/main" id="{9D0DEC35-2A6C-C944-AF84-9E423DF9F6D5}"/>
              </a:ext>
            </a:extLst>
          </p:cNvPr>
          <p:cNvSpPr/>
          <p:nvPr/>
        </p:nvSpPr>
        <p:spPr>
          <a:xfrm>
            <a:off x="3250046" y="1599072"/>
            <a:ext cx="7549297" cy="1200329"/>
          </a:xfrm>
          <a:prstGeom prst="rect">
            <a:avLst/>
          </a:prstGeom>
        </p:spPr>
        <p:txBody>
          <a:bodyPr wrap="square">
            <a:spAutoFit/>
          </a:bodyPr>
          <a:lstStyle/>
          <a:p>
            <a:r>
              <a:rPr lang="en-GB">
                <a:latin typeface="Helvetica" pitchFamily="2" charset="0"/>
              </a:rPr>
              <a:t>“…</a:t>
            </a:r>
            <a:r>
              <a:rPr lang="en-GB" b="1">
                <a:latin typeface="Helvetica" pitchFamily="2" charset="0"/>
              </a:rPr>
              <a:t>Workplace strategy has been and should continue to be managed by a cross functional team consisting of representatives from RE/Facilities (workplace strategy), IT, HR and business unit management</a:t>
            </a:r>
            <a:r>
              <a:rPr lang="en-GB">
                <a:latin typeface="Helvetica" pitchFamily="2" charset="0"/>
              </a:rPr>
              <a:t>.”</a:t>
            </a:r>
            <a:endParaRPr lang="da-DK">
              <a:latin typeface="Helvetica" pitchFamily="2" charset="0"/>
            </a:endParaRPr>
          </a:p>
        </p:txBody>
      </p:sp>
      <p:pic>
        <p:nvPicPr>
          <p:cNvPr id="8" name="Graphic 7" descr="Building">
            <a:extLst>
              <a:ext uri="{FF2B5EF4-FFF2-40B4-BE49-F238E27FC236}">
                <a16:creationId xmlns:a16="http://schemas.microsoft.com/office/drawing/2014/main" id="{8AC31112-8DD8-0643-8BA8-81247FB479A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089343" y="3497492"/>
            <a:ext cx="1710000" cy="1710000"/>
          </a:xfrm>
          <a:prstGeom prst="rect">
            <a:avLst/>
          </a:prstGeom>
        </p:spPr>
      </p:pic>
      <p:sp>
        <p:nvSpPr>
          <p:cNvPr id="9" name="Rectangle 8">
            <a:extLst>
              <a:ext uri="{FF2B5EF4-FFF2-40B4-BE49-F238E27FC236}">
                <a16:creationId xmlns:a16="http://schemas.microsoft.com/office/drawing/2014/main" id="{CC2968D9-3FAA-4C42-9C0C-4319E05A6C88}"/>
              </a:ext>
            </a:extLst>
          </p:cNvPr>
          <p:cNvSpPr/>
          <p:nvPr/>
        </p:nvSpPr>
        <p:spPr>
          <a:xfrm>
            <a:off x="1182272" y="4113688"/>
            <a:ext cx="7754694" cy="1200329"/>
          </a:xfrm>
          <a:prstGeom prst="rect">
            <a:avLst/>
          </a:prstGeom>
        </p:spPr>
        <p:txBody>
          <a:bodyPr wrap="square">
            <a:spAutoFit/>
          </a:bodyPr>
          <a:lstStyle/>
          <a:p>
            <a:r>
              <a:rPr lang="en-GB">
                <a:latin typeface="Helvetica" pitchFamily="2" charset="0"/>
              </a:rPr>
              <a:t>“</a:t>
            </a:r>
            <a:r>
              <a:rPr lang="en-GB" b="1">
                <a:latin typeface="Helvetica" pitchFamily="2" charset="0"/>
              </a:rPr>
              <a:t>The strategy on workplace should come from the discipline which has the best overview over current and future use of existing workplaces</a:t>
            </a:r>
            <a:r>
              <a:rPr lang="en-GB">
                <a:latin typeface="Helvetica" pitchFamily="2" charset="0"/>
              </a:rPr>
              <a:t>. </a:t>
            </a:r>
            <a:r>
              <a:rPr lang="en-GB" b="1">
                <a:latin typeface="Helvetica" pitchFamily="2" charset="0"/>
              </a:rPr>
              <a:t>This is in my opinion the FM department</a:t>
            </a:r>
            <a:r>
              <a:rPr lang="en-GB">
                <a:latin typeface="Helvetica" pitchFamily="2" charset="0"/>
              </a:rPr>
              <a:t>. Cooperation with HR and IT to make the strategy work”</a:t>
            </a:r>
            <a:endParaRPr lang="da-DK">
              <a:latin typeface="Helvetica" pitchFamily="2" charset="0"/>
            </a:endParaRPr>
          </a:p>
        </p:txBody>
      </p:sp>
      <p:sp>
        <p:nvSpPr>
          <p:cNvPr id="10" name="TextBox 9">
            <a:extLst>
              <a:ext uri="{FF2B5EF4-FFF2-40B4-BE49-F238E27FC236}">
                <a16:creationId xmlns:a16="http://schemas.microsoft.com/office/drawing/2014/main" id="{80067BFA-107D-C149-8AA4-81867A4D6C87}"/>
              </a:ext>
            </a:extLst>
          </p:cNvPr>
          <p:cNvSpPr txBox="1"/>
          <p:nvPr/>
        </p:nvSpPr>
        <p:spPr>
          <a:xfrm>
            <a:off x="838200" y="2720403"/>
            <a:ext cx="2674189" cy="923330"/>
          </a:xfrm>
          <a:prstGeom prst="rect">
            <a:avLst/>
          </a:prstGeom>
          <a:noFill/>
        </p:spPr>
        <p:txBody>
          <a:bodyPr wrap="square" rtlCol="0">
            <a:spAutoFit/>
          </a:bodyPr>
          <a:lstStyle/>
          <a:p>
            <a:pPr algn="ctr"/>
            <a:r>
              <a:rPr lang="en-US" b="1">
                <a:latin typeface="Futura Medium" panose="020B0602020204020303" pitchFamily="34" charset="-79"/>
                <a:cs typeface="Futura Medium" panose="020B0602020204020303" pitchFamily="34" charset="-79"/>
              </a:rPr>
              <a:t>WORKPLACE MANAGEMENT</a:t>
            </a:r>
          </a:p>
          <a:p>
            <a:pPr algn="ctr"/>
            <a:r>
              <a:rPr lang="en-US">
                <a:latin typeface="Futura Medium" panose="020B0602020204020303" pitchFamily="34" charset="-79"/>
                <a:cs typeface="Futura Medium" panose="020B0602020204020303" pitchFamily="34" charset="-79"/>
              </a:rPr>
              <a:t>65 comments</a:t>
            </a:r>
          </a:p>
        </p:txBody>
      </p:sp>
    </p:spTree>
    <p:extLst>
      <p:ext uri="{BB962C8B-B14F-4D97-AF65-F5344CB8AC3E}">
        <p14:creationId xmlns:p14="http://schemas.microsoft.com/office/powerpoint/2010/main" val="379401788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088935-6810-6542-8F4E-50C0CEB37791}"/>
              </a:ext>
            </a:extLst>
          </p:cNvPr>
          <p:cNvSpPr>
            <a:spLocks noGrp="1"/>
          </p:cNvSpPr>
          <p:nvPr>
            <p:ph type="title"/>
          </p:nvPr>
        </p:nvSpPr>
        <p:spPr/>
        <p:txBody>
          <a:bodyPr/>
          <a:lstStyle/>
          <a:p>
            <a:r>
              <a:rPr lang="en-US" dirty="0"/>
              <a:t>FACILITY MANAGER RESPONSIBILITIES</a:t>
            </a:r>
          </a:p>
        </p:txBody>
      </p:sp>
      <p:sp>
        <p:nvSpPr>
          <p:cNvPr id="3" name="Slide Number Placeholder 2">
            <a:extLst>
              <a:ext uri="{FF2B5EF4-FFF2-40B4-BE49-F238E27FC236}">
                <a16:creationId xmlns:a16="http://schemas.microsoft.com/office/drawing/2014/main" id="{1C27FDAB-8D53-2A48-B4EC-985EC0E0DF1B}"/>
              </a:ext>
            </a:extLst>
          </p:cNvPr>
          <p:cNvSpPr>
            <a:spLocks noGrp="1"/>
          </p:cNvSpPr>
          <p:nvPr>
            <p:ph type="sldNum" sz="quarter" idx="12"/>
          </p:nvPr>
        </p:nvSpPr>
        <p:spPr/>
        <p:txBody>
          <a:bodyPr/>
          <a:lstStyle/>
          <a:p>
            <a:fld id="{A8050745-D873-D947-9203-FD1A681633F9}" type="slidenum">
              <a:rPr lang="en-US" smtClean="0"/>
              <a:t>36</a:t>
            </a:fld>
            <a:endParaRPr lang="en-US" dirty="0"/>
          </a:p>
        </p:txBody>
      </p:sp>
      <p:sp>
        <p:nvSpPr>
          <p:cNvPr id="4" name="Rectangle 3">
            <a:extLst>
              <a:ext uri="{FF2B5EF4-FFF2-40B4-BE49-F238E27FC236}">
                <a16:creationId xmlns:a16="http://schemas.microsoft.com/office/drawing/2014/main" id="{058354B8-AA89-CD44-9503-44F5F5D5D874}"/>
              </a:ext>
            </a:extLst>
          </p:cNvPr>
          <p:cNvSpPr/>
          <p:nvPr/>
        </p:nvSpPr>
        <p:spPr>
          <a:xfrm>
            <a:off x="838200" y="954131"/>
            <a:ext cx="10515600" cy="492443"/>
          </a:xfrm>
          <a:prstGeom prst="rect">
            <a:avLst/>
          </a:prstGeom>
        </p:spPr>
        <p:txBody>
          <a:bodyPr wrap="square">
            <a:spAutoFit/>
          </a:bodyPr>
          <a:lstStyle/>
          <a:p>
            <a:r>
              <a:rPr lang="en-US" sz="1400" dirty="0">
                <a:latin typeface="Helvetica" pitchFamily="2" charset="0"/>
              </a:rPr>
              <a:t>What importance will be placed on the following facility management responsibilities post-COVID-19</a:t>
            </a:r>
            <a:r>
              <a:rPr lang="en-US" sz="1400" dirty="0"/>
              <a:t>?</a:t>
            </a:r>
          </a:p>
          <a:p>
            <a:r>
              <a:rPr lang="en-US" sz="1200" dirty="0">
                <a:latin typeface="Helvetica" pitchFamily="2" charset="0"/>
              </a:rPr>
              <a:t>(Please select your top 3 and rank them from </a:t>
            </a:r>
            <a:r>
              <a:rPr lang="en-US" sz="1200" b="1" u="sng" dirty="0">
                <a:latin typeface="Helvetica" pitchFamily="2" charset="0"/>
              </a:rPr>
              <a:t>Most</a:t>
            </a:r>
            <a:r>
              <a:rPr lang="en-US" sz="1200" dirty="0">
                <a:latin typeface="Helvetica" pitchFamily="2" charset="0"/>
              </a:rPr>
              <a:t> to </a:t>
            </a:r>
            <a:r>
              <a:rPr lang="en-US" sz="1200" b="1" u="sng" dirty="0">
                <a:latin typeface="Helvetica" pitchFamily="2" charset="0"/>
              </a:rPr>
              <a:t>Least</a:t>
            </a:r>
            <a:r>
              <a:rPr lang="en-US" sz="1200" dirty="0">
                <a:latin typeface="Helvetica" pitchFamily="2" charset="0"/>
              </a:rPr>
              <a:t>)</a:t>
            </a:r>
          </a:p>
        </p:txBody>
      </p:sp>
      <p:sp>
        <p:nvSpPr>
          <p:cNvPr id="5" name="TextBox 4">
            <a:extLst>
              <a:ext uri="{FF2B5EF4-FFF2-40B4-BE49-F238E27FC236}">
                <a16:creationId xmlns:a16="http://schemas.microsoft.com/office/drawing/2014/main" id="{70129E7D-51B9-B34B-91B8-098C8769B8E6}"/>
              </a:ext>
            </a:extLst>
          </p:cNvPr>
          <p:cNvSpPr txBox="1"/>
          <p:nvPr/>
        </p:nvSpPr>
        <p:spPr>
          <a:xfrm>
            <a:off x="6994833" y="4540468"/>
            <a:ext cx="1767069" cy="1815882"/>
          </a:xfrm>
          <a:prstGeom prst="rect">
            <a:avLst/>
          </a:prstGeom>
          <a:noFill/>
        </p:spPr>
        <p:txBody>
          <a:bodyPr wrap="square" rtlCol="0">
            <a:spAutoFit/>
          </a:bodyPr>
          <a:lstStyle/>
          <a:p>
            <a:r>
              <a:rPr lang="en-US" sz="1400" b="1" dirty="0">
                <a:solidFill>
                  <a:schemeClr val="accent3"/>
                </a:solidFill>
                <a:latin typeface="Futura Medium" panose="020B0602020204020303" pitchFamily="34" charset="-79"/>
                <a:cs typeface="Futura Medium" panose="020B0602020204020303" pitchFamily="34" charset="-79"/>
              </a:rPr>
              <a:t>Panel consensus pick </a:t>
            </a:r>
          </a:p>
          <a:p>
            <a:r>
              <a:rPr lang="en-US" sz="1400" dirty="0">
                <a:latin typeface="Helvetica" pitchFamily="2" charset="0"/>
              </a:rPr>
              <a:t>Deeper alignment with HR, IT, …</a:t>
            </a:r>
          </a:p>
          <a:p>
            <a:r>
              <a:rPr lang="en-US" sz="1400" b="1" dirty="0">
                <a:solidFill>
                  <a:schemeClr val="accent3"/>
                </a:solidFill>
                <a:latin typeface="Futura Medium" panose="020B0602020204020303" pitchFamily="34" charset="-79"/>
                <a:cs typeface="Futura Medium" panose="020B0602020204020303" pitchFamily="34" charset="-79"/>
              </a:rPr>
              <a:t>Group stability</a:t>
            </a:r>
          </a:p>
          <a:p>
            <a:r>
              <a:rPr lang="en-US" sz="1400" dirty="0">
                <a:latin typeface="Helvetica" pitchFamily="2" charset="0"/>
                <a:cs typeface="Futura Medium" panose="020B0602020204020303" pitchFamily="34" charset="-79"/>
              </a:rPr>
              <a:t>62%</a:t>
            </a:r>
          </a:p>
          <a:p>
            <a:r>
              <a:rPr lang="en-US" sz="1400" b="1" dirty="0">
                <a:solidFill>
                  <a:schemeClr val="accent3"/>
                </a:solidFill>
                <a:latin typeface="Futura Medium" panose="020B0602020204020303" pitchFamily="34" charset="-79"/>
                <a:cs typeface="Futura Medium" panose="020B0602020204020303" pitchFamily="34" charset="-79"/>
              </a:rPr>
              <a:t>Consensus measure</a:t>
            </a:r>
          </a:p>
          <a:p>
            <a:r>
              <a:rPr lang="en-US" sz="1400" dirty="0">
                <a:latin typeface="Futura Medium" panose="020B0602020204020303" pitchFamily="34" charset="-79"/>
                <a:cs typeface="Futura Medium" panose="020B0602020204020303" pitchFamily="34" charset="-79"/>
              </a:rPr>
              <a:t>Majority</a:t>
            </a:r>
          </a:p>
        </p:txBody>
      </p:sp>
      <p:sp>
        <p:nvSpPr>
          <p:cNvPr id="6" name="TextBox 5">
            <a:extLst>
              <a:ext uri="{FF2B5EF4-FFF2-40B4-BE49-F238E27FC236}">
                <a16:creationId xmlns:a16="http://schemas.microsoft.com/office/drawing/2014/main" id="{EE6DE38D-BA77-1F46-9DFD-9AEEEB0A9CE0}"/>
              </a:ext>
            </a:extLst>
          </p:cNvPr>
          <p:cNvSpPr txBox="1"/>
          <p:nvPr/>
        </p:nvSpPr>
        <p:spPr>
          <a:xfrm>
            <a:off x="3353177" y="4540468"/>
            <a:ext cx="1767069" cy="553998"/>
          </a:xfrm>
          <a:prstGeom prst="rect">
            <a:avLst/>
          </a:prstGeom>
          <a:noFill/>
        </p:spPr>
        <p:txBody>
          <a:bodyPr wrap="square" rtlCol="0">
            <a:spAutoFit/>
          </a:bodyPr>
          <a:lstStyle/>
          <a:p>
            <a:r>
              <a:rPr lang="en-US" sz="1600" b="1" dirty="0">
                <a:solidFill>
                  <a:schemeClr val="accent3"/>
                </a:solidFill>
                <a:latin typeface="Futura Medium" panose="020B0602020204020303" pitchFamily="34" charset="-79"/>
                <a:cs typeface="Futura Medium" panose="020B0602020204020303" pitchFamily="34" charset="-79"/>
              </a:rPr>
              <a:t>177</a:t>
            </a:r>
          </a:p>
          <a:p>
            <a:r>
              <a:rPr lang="en-US" sz="1400" dirty="0">
                <a:latin typeface="Helvetica" pitchFamily="2" charset="0"/>
                <a:cs typeface="Futura Medium" panose="020B0602020204020303" pitchFamily="34" charset="-79"/>
              </a:rPr>
              <a:t>Responses</a:t>
            </a:r>
          </a:p>
        </p:txBody>
      </p:sp>
      <p:sp>
        <p:nvSpPr>
          <p:cNvPr id="7" name="TextBox 6">
            <a:extLst>
              <a:ext uri="{FF2B5EF4-FFF2-40B4-BE49-F238E27FC236}">
                <a16:creationId xmlns:a16="http://schemas.microsoft.com/office/drawing/2014/main" id="{4E7DA52A-C619-D344-89A8-B05F49026FFD}"/>
              </a:ext>
            </a:extLst>
          </p:cNvPr>
          <p:cNvSpPr txBox="1"/>
          <p:nvPr/>
        </p:nvSpPr>
        <p:spPr>
          <a:xfrm>
            <a:off x="5174005" y="4540468"/>
            <a:ext cx="1767069" cy="1231106"/>
          </a:xfrm>
          <a:prstGeom prst="rect">
            <a:avLst/>
          </a:prstGeom>
          <a:noFill/>
        </p:spPr>
        <p:txBody>
          <a:bodyPr wrap="square" rtlCol="0">
            <a:spAutoFit/>
          </a:bodyPr>
          <a:lstStyle/>
          <a:p>
            <a:r>
              <a:rPr lang="en-US" sz="1600" b="1" dirty="0">
                <a:solidFill>
                  <a:schemeClr val="accent3"/>
                </a:solidFill>
                <a:latin typeface="Futura Medium" panose="020B0602020204020303" pitchFamily="34" charset="-79"/>
                <a:cs typeface="Futura Medium" panose="020B0602020204020303" pitchFamily="34" charset="-79"/>
              </a:rPr>
              <a:t>34</a:t>
            </a:r>
          </a:p>
          <a:p>
            <a:r>
              <a:rPr lang="en-US" sz="1400" dirty="0">
                <a:latin typeface="Helvetica" pitchFamily="2" charset="0"/>
              </a:rPr>
              <a:t>Revisions</a:t>
            </a:r>
          </a:p>
          <a:p>
            <a:endParaRPr lang="en-US" sz="1400" b="1" dirty="0">
              <a:latin typeface="Futura Medium" panose="020B0602020204020303" pitchFamily="34" charset="-79"/>
              <a:cs typeface="Futura Medium" panose="020B0602020204020303" pitchFamily="34" charset="-79"/>
            </a:endParaRPr>
          </a:p>
          <a:p>
            <a:r>
              <a:rPr lang="en-US" sz="1600" b="1" dirty="0">
                <a:solidFill>
                  <a:schemeClr val="accent3"/>
                </a:solidFill>
                <a:latin typeface="Futura Medium" panose="020B0602020204020303" pitchFamily="34" charset="-79"/>
                <a:cs typeface="Futura Medium" panose="020B0602020204020303" pitchFamily="34" charset="-79"/>
              </a:rPr>
              <a:t>106</a:t>
            </a:r>
          </a:p>
          <a:p>
            <a:r>
              <a:rPr lang="en-US" sz="1400" dirty="0">
                <a:latin typeface="Helvetica" pitchFamily="2" charset="0"/>
                <a:cs typeface="Futura Medium" panose="020B0602020204020303" pitchFamily="34" charset="-79"/>
              </a:rPr>
              <a:t>Comments</a:t>
            </a:r>
          </a:p>
        </p:txBody>
      </p:sp>
      <p:graphicFrame>
        <p:nvGraphicFramePr>
          <p:cNvPr id="8" name="Chart 7">
            <a:extLst>
              <a:ext uri="{FF2B5EF4-FFF2-40B4-BE49-F238E27FC236}">
                <a16:creationId xmlns:a16="http://schemas.microsoft.com/office/drawing/2014/main" id="{3E8B70C0-24D7-574F-9CBE-B67A74489B67}"/>
              </a:ext>
            </a:extLst>
          </p:cNvPr>
          <p:cNvGraphicFramePr/>
          <p:nvPr>
            <p:extLst>
              <p:ext uri="{D42A27DB-BD31-4B8C-83A1-F6EECF244321}">
                <p14:modId xmlns:p14="http://schemas.microsoft.com/office/powerpoint/2010/main" val="1361494353"/>
              </p:ext>
            </p:extLst>
          </p:nvPr>
        </p:nvGraphicFramePr>
        <p:xfrm>
          <a:off x="949124" y="1662017"/>
          <a:ext cx="10404676" cy="2746697"/>
        </p:xfrm>
        <a:graphic>
          <a:graphicData uri="http://schemas.openxmlformats.org/drawingml/2006/chart">
            <c:chart xmlns:c="http://schemas.openxmlformats.org/drawingml/2006/chart" xmlns:r="http://schemas.openxmlformats.org/officeDocument/2006/relationships" r:id="rId2"/>
          </a:graphicData>
        </a:graphic>
      </p:graphicFrame>
      <p:sp>
        <p:nvSpPr>
          <p:cNvPr id="9" name="Oval 8">
            <a:extLst>
              <a:ext uri="{FF2B5EF4-FFF2-40B4-BE49-F238E27FC236}">
                <a16:creationId xmlns:a16="http://schemas.microsoft.com/office/drawing/2014/main" id="{BE2A3080-7CBB-384A-80B5-88101131CB87}"/>
              </a:ext>
            </a:extLst>
          </p:cNvPr>
          <p:cNvSpPr/>
          <p:nvPr/>
        </p:nvSpPr>
        <p:spPr>
          <a:xfrm>
            <a:off x="3366680" y="5600453"/>
            <a:ext cx="185195" cy="191260"/>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Helvetica" pitchFamily="2" charset="0"/>
              </a:rPr>
              <a:t>1</a:t>
            </a:r>
          </a:p>
        </p:txBody>
      </p:sp>
      <p:sp>
        <p:nvSpPr>
          <p:cNvPr id="10" name="TextBox 9">
            <a:extLst>
              <a:ext uri="{FF2B5EF4-FFF2-40B4-BE49-F238E27FC236}">
                <a16:creationId xmlns:a16="http://schemas.microsoft.com/office/drawing/2014/main" id="{268BC1D7-97D2-5547-B668-733FFB4E572B}"/>
              </a:ext>
            </a:extLst>
          </p:cNvPr>
          <p:cNvSpPr txBox="1"/>
          <p:nvPr/>
        </p:nvSpPr>
        <p:spPr>
          <a:xfrm>
            <a:off x="3551875" y="5574799"/>
            <a:ext cx="1767069" cy="246221"/>
          </a:xfrm>
          <a:prstGeom prst="rect">
            <a:avLst/>
          </a:prstGeom>
          <a:noFill/>
        </p:spPr>
        <p:txBody>
          <a:bodyPr wrap="square" rtlCol="0">
            <a:spAutoFit/>
          </a:bodyPr>
          <a:lstStyle/>
          <a:p>
            <a:r>
              <a:rPr lang="en-US" sz="1000" dirty="0">
                <a:latin typeface="Helvetica" pitchFamily="2" charset="0"/>
                <a:cs typeface="Futura Medium" panose="020B0602020204020303" pitchFamily="34" charset="-79"/>
              </a:rPr>
              <a:t>Consensus pick</a:t>
            </a:r>
          </a:p>
        </p:txBody>
      </p:sp>
      <p:sp>
        <p:nvSpPr>
          <p:cNvPr id="11" name="TextBox 10">
            <a:extLst>
              <a:ext uri="{FF2B5EF4-FFF2-40B4-BE49-F238E27FC236}">
                <a16:creationId xmlns:a16="http://schemas.microsoft.com/office/drawing/2014/main" id="{7C0C177A-8BA1-0F46-8444-FD68155AB812}"/>
              </a:ext>
            </a:extLst>
          </p:cNvPr>
          <p:cNvSpPr txBox="1"/>
          <p:nvPr/>
        </p:nvSpPr>
        <p:spPr>
          <a:xfrm>
            <a:off x="3551875" y="5890211"/>
            <a:ext cx="2343625" cy="246221"/>
          </a:xfrm>
          <a:prstGeom prst="rect">
            <a:avLst/>
          </a:prstGeom>
          <a:noFill/>
        </p:spPr>
        <p:txBody>
          <a:bodyPr wrap="square" rtlCol="0">
            <a:spAutoFit/>
          </a:bodyPr>
          <a:lstStyle/>
          <a:p>
            <a:r>
              <a:rPr lang="en-US" sz="1000" dirty="0">
                <a:latin typeface="Helvetica" pitchFamily="2" charset="0"/>
                <a:cs typeface="Futura Medium" panose="020B0602020204020303" pitchFamily="34" charset="-79"/>
              </a:rPr>
              <a:t>Non-consensus 3rd pick</a:t>
            </a:r>
          </a:p>
        </p:txBody>
      </p:sp>
      <p:sp>
        <p:nvSpPr>
          <p:cNvPr id="12" name="Oval 11">
            <a:extLst>
              <a:ext uri="{FF2B5EF4-FFF2-40B4-BE49-F238E27FC236}">
                <a16:creationId xmlns:a16="http://schemas.microsoft.com/office/drawing/2014/main" id="{D97D0BEE-1039-3C4F-BE31-7C9C0C916997}"/>
              </a:ext>
            </a:extLst>
          </p:cNvPr>
          <p:cNvSpPr/>
          <p:nvPr/>
        </p:nvSpPr>
        <p:spPr>
          <a:xfrm>
            <a:off x="3353177" y="5899812"/>
            <a:ext cx="185195" cy="191260"/>
          </a:xfrm>
          <a:prstGeom prst="ellipse">
            <a:avLst/>
          </a:prstGeom>
          <a:pattFill prst="pct75">
            <a:fgClr>
              <a:schemeClr val="accent3"/>
            </a:fgClr>
            <a:bgClr>
              <a:schemeClr val="bg1"/>
            </a:bgClr>
          </a:patt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Helvetica" pitchFamily="2" charset="0"/>
              </a:rPr>
              <a:t>3</a:t>
            </a:r>
          </a:p>
        </p:txBody>
      </p:sp>
      <p:sp>
        <p:nvSpPr>
          <p:cNvPr id="13" name="Oval 12">
            <a:extLst>
              <a:ext uri="{FF2B5EF4-FFF2-40B4-BE49-F238E27FC236}">
                <a16:creationId xmlns:a16="http://schemas.microsoft.com/office/drawing/2014/main" id="{0E43194E-BC55-E048-957C-ECBF4C7465B0}"/>
              </a:ext>
            </a:extLst>
          </p:cNvPr>
          <p:cNvSpPr/>
          <p:nvPr/>
        </p:nvSpPr>
        <p:spPr>
          <a:xfrm>
            <a:off x="856526" y="4259751"/>
            <a:ext cx="185195" cy="191260"/>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Helvetica" pitchFamily="2" charset="0"/>
              </a:rPr>
              <a:t>1</a:t>
            </a:r>
          </a:p>
        </p:txBody>
      </p:sp>
      <p:sp>
        <p:nvSpPr>
          <p:cNvPr id="14" name="Oval 13">
            <a:extLst>
              <a:ext uri="{FF2B5EF4-FFF2-40B4-BE49-F238E27FC236}">
                <a16:creationId xmlns:a16="http://schemas.microsoft.com/office/drawing/2014/main" id="{590706F7-AD44-F840-8BED-790F5DD33123}"/>
              </a:ext>
            </a:extLst>
          </p:cNvPr>
          <p:cNvSpPr/>
          <p:nvPr/>
        </p:nvSpPr>
        <p:spPr>
          <a:xfrm>
            <a:off x="3504955" y="4259751"/>
            <a:ext cx="185195" cy="191260"/>
          </a:xfrm>
          <a:prstGeom prst="ellipse">
            <a:avLst/>
          </a:prstGeom>
          <a:pattFill prst="pct75">
            <a:fgClr>
              <a:schemeClr val="accent3"/>
            </a:fgClr>
            <a:bgClr>
              <a:schemeClr val="bg1"/>
            </a:bgClr>
          </a:patt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Helvetica" pitchFamily="2" charset="0"/>
              </a:rPr>
              <a:t>2</a:t>
            </a:r>
          </a:p>
        </p:txBody>
      </p:sp>
      <p:sp>
        <p:nvSpPr>
          <p:cNvPr id="15" name="Oval 14">
            <a:extLst>
              <a:ext uri="{FF2B5EF4-FFF2-40B4-BE49-F238E27FC236}">
                <a16:creationId xmlns:a16="http://schemas.microsoft.com/office/drawing/2014/main" id="{34BAAE1F-7379-E247-AD35-F9BBD271E85D}"/>
              </a:ext>
            </a:extLst>
          </p:cNvPr>
          <p:cNvSpPr/>
          <p:nvPr/>
        </p:nvSpPr>
        <p:spPr>
          <a:xfrm>
            <a:off x="5344673" y="4259751"/>
            <a:ext cx="185194" cy="191260"/>
          </a:xfrm>
          <a:prstGeom prst="ellipse">
            <a:avLst/>
          </a:prstGeom>
          <a:pattFill prst="pct75">
            <a:fgClr>
              <a:schemeClr val="accent3"/>
            </a:fgClr>
            <a:bgClr>
              <a:schemeClr val="bg1"/>
            </a:bgClr>
          </a:patt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Helvetica" pitchFamily="2" charset="0"/>
              </a:rPr>
              <a:t>4</a:t>
            </a:r>
          </a:p>
        </p:txBody>
      </p:sp>
      <p:sp>
        <p:nvSpPr>
          <p:cNvPr id="16" name="Oval 15">
            <a:extLst>
              <a:ext uri="{FF2B5EF4-FFF2-40B4-BE49-F238E27FC236}">
                <a16:creationId xmlns:a16="http://schemas.microsoft.com/office/drawing/2014/main" id="{00462D56-12C8-B042-A826-390FB34F51CA}"/>
              </a:ext>
            </a:extLst>
          </p:cNvPr>
          <p:cNvSpPr/>
          <p:nvPr/>
        </p:nvSpPr>
        <p:spPr>
          <a:xfrm>
            <a:off x="6241641" y="4259751"/>
            <a:ext cx="185195" cy="191260"/>
          </a:xfrm>
          <a:prstGeom prst="ellipse">
            <a:avLst/>
          </a:prstGeom>
          <a:pattFill prst="pct75">
            <a:fgClr>
              <a:schemeClr val="accent3"/>
            </a:fgClr>
            <a:bgClr>
              <a:schemeClr val="bg1"/>
            </a:bgClr>
          </a:patt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Helvetica" pitchFamily="2" charset="0"/>
              </a:rPr>
              <a:t>3</a:t>
            </a:r>
          </a:p>
        </p:txBody>
      </p:sp>
      <p:pic>
        <p:nvPicPr>
          <p:cNvPr id="17" name="Graphic 16" descr="Thumbs up sign">
            <a:extLst>
              <a:ext uri="{FF2B5EF4-FFF2-40B4-BE49-F238E27FC236}">
                <a16:creationId xmlns:a16="http://schemas.microsoft.com/office/drawing/2014/main" id="{943EA4CC-8E96-2348-8AF8-FDBD401AE1EB}"/>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278472" y="5239181"/>
            <a:ext cx="270000" cy="270000"/>
          </a:xfrm>
          <a:prstGeom prst="rect">
            <a:avLst/>
          </a:prstGeom>
        </p:spPr>
      </p:pic>
      <p:sp>
        <p:nvSpPr>
          <p:cNvPr id="18" name="TextBox 17">
            <a:extLst>
              <a:ext uri="{FF2B5EF4-FFF2-40B4-BE49-F238E27FC236}">
                <a16:creationId xmlns:a16="http://schemas.microsoft.com/office/drawing/2014/main" id="{04436C44-B754-4F45-8133-35C4EB4A02D8}"/>
              </a:ext>
            </a:extLst>
          </p:cNvPr>
          <p:cNvSpPr txBox="1"/>
          <p:nvPr/>
        </p:nvSpPr>
        <p:spPr>
          <a:xfrm>
            <a:off x="2915971" y="5204904"/>
            <a:ext cx="1767069" cy="338554"/>
          </a:xfrm>
          <a:prstGeom prst="rect">
            <a:avLst/>
          </a:prstGeom>
          <a:noFill/>
        </p:spPr>
        <p:txBody>
          <a:bodyPr wrap="square" rtlCol="0">
            <a:spAutoFit/>
          </a:bodyPr>
          <a:lstStyle/>
          <a:p>
            <a:pPr algn="r"/>
            <a:r>
              <a:rPr lang="en-US" sz="1600" b="1" dirty="0">
                <a:solidFill>
                  <a:schemeClr val="accent3"/>
                </a:solidFill>
                <a:latin typeface="Futura Medium" panose="020B0602020204020303" pitchFamily="34" charset="-79"/>
                <a:cs typeface="Futura Medium" panose="020B0602020204020303" pitchFamily="34" charset="-79"/>
              </a:rPr>
              <a:t>Consensus</a:t>
            </a:r>
          </a:p>
        </p:txBody>
      </p:sp>
    </p:spTree>
    <p:extLst>
      <p:ext uri="{BB962C8B-B14F-4D97-AF65-F5344CB8AC3E}">
        <p14:creationId xmlns:p14="http://schemas.microsoft.com/office/powerpoint/2010/main" val="175125693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66B1651-CDA3-A94F-973A-9FA142FD9135}"/>
              </a:ext>
            </a:extLst>
          </p:cNvPr>
          <p:cNvSpPr>
            <a:spLocks noGrp="1"/>
          </p:cNvSpPr>
          <p:nvPr>
            <p:ph type="title"/>
          </p:nvPr>
        </p:nvSpPr>
        <p:spPr/>
        <p:txBody>
          <a:bodyPr/>
          <a:lstStyle/>
          <a:p>
            <a:r>
              <a:rPr lang="en-US"/>
              <a:t>FACILITY MANAGER RESPONSIBILITIES – SME INSIGHTS</a:t>
            </a:r>
          </a:p>
        </p:txBody>
      </p:sp>
      <p:sp>
        <p:nvSpPr>
          <p:cNvPr id="4" name="Slide Number Placeholder 3">
            <a:extLst>
              <a:ext uri="{FF2B5EF4-FFF2-40B4-BE49-F238E27FC236}">
                <a16:creationId xmlns:a16="http://schemas.microsoft.com/office/drawing/2014/main" id="{784BAACE-C4EA-3142-9615-E4DD22BA54EB}"/>
              </a:ext>
            </a:extLst>
          </p:cNvPr>
          <p:cNvSpPr>
            <a:spLocks noGrp="1"/>
          </p:cNvSpPr>
          <p:nvPr>
            <p:ph type="sldNum" sz="quarter" idx="12"/>
          </p:nvPr>
        </p:nvSpPr>
        <p:spPr/>
        <p:txBody>
          <a:bodyPr/>
          <a:lstStyle/>
          <a:p>
            <a:fld id="{A8050745-D873-D947-9203-FD1A681633F9}" type="slidenum">
              <a:rPr lang="da-DK" smtClean="0"/>
              <a:t>37</a:t>
            </a:fld>
            <a:endParaRPr lang="da-DK"/>
          </a:p>
        </p:txBody>
      </p:sp>
      <p:sp>
        <p:nvSpPr>
          <p:cNvPr id="8" name="Rectangle 7">
            <a:extLst>
              <a:ext uri="{FF2B5EF4-FFF2-40B4-BE49-F238E27FC236}">
                <a16:creationId xmlns:a16="http://schemas.microsoft.com/office/drawing/2014/main" id="{50DAC1E3-AE94-6F4C-A49E-A37E1F9659EF}"/>
              </a:ext>
            </a:extLst>
          </p:cNvPr>
          <p:cNvSpPr/>
          <p:nvPr/>
        </p:nvSpPr>
        <p:spPr>
          <a:xfrm>
            <a:off x="3048000" y="1179674"/>
            <a:ext cx="7131424" cy="1200329"/>
          </a:xfrm>
          <a:prstGeom prst="rect">
            <a:avLst/>
          </a:prstGeom>
        </p:spPr>
        <p:txBody>
          <a:bodyPr wrap="square">
            <a:spAutoFit/>
          </a:bodyPr>
          <a:lstStyle/>
          <a:p>
            <a:pPr>
              <a:defRPr/>
            </a:pPr>
            <a:r>
              <a:rPr lang="en-GB">
                <a:latin typeface="Helvetica" pitchFamily="2" charset="0"/>
              </a:rPr>
              <a:t>“</a:t>
            </a:r>
            <a:r>
              <a:rPr lang="en-GB" b="1">
                <a:latin typeface="Helvetica" pitchFamily="2" charset="0"/>
              </a:rPr>
              <a:t>There already should be greater alignment than there is with HR, IT, etc. - but post-COVID there has to be.</a:t>
            </a:r>
            <a:r>
              <a:rPr lang="en-GB">
                <a:latin typeface="Helvetica" pitchFamily="2" charset="0"/>
              </a:rPr>
              <a:t> Workplace strategy is all-encompassing and to my mind that includes the workplace experience and work from home aspects.”</a:t>
            </a:r>
          </a:p>
        </p:txBody>
      </p:sp>
      <p:sp>
        <p:nvSpPr>
          <p:cNvPr id="11" name="Rectangle 10">
            <a:extLst>
              <a:ext uri="{FF2B5EF4-FFF2-40B4-BE49-F238E27FC236}">
                <a16:creationId xmlns:a16="http://schemas.microsoft.com/office/drawing/2014/main" id="{2D29DA60-C4A5-8A42-B18F-CBB82291FC11}"/>
              </a:ext>
            </a:extLst>
          </p:cNvPr>
          <p:cNvSpPr/>
          <p:nvPr/>
        </p:nvSpPr>
        <p:spPr>
          <a:xfrm>
            <a:off x="1259456" y="3814606"/>
            <a:ext cx="7986877" cy="923330"/>
          </a:xfrm>
          <a:prstGeom prst="rect">
            <a:avLst/>
          </a:prstGeom>
        </p:spPr>
        <p:txBody>
          <a:bodyPr wrap="square">
            <a:spAutoFit/>
          </a:bodyPr>
          <a:lstStyle/>
          <a:p>
            <a:pPr lvl="0">
              <a:defRPr/>
            </a:pPr>
            <a:r>
              <a:rPr lang="en-GB">
                <a:latin typeface="Helvetica" pitchFamily="2" charset="0"/>
              </a:rPr>
              <a:t>”Healthy buildings will prove the office can work efficiently. It will encourage people to get back to the office. It will prevent evacuating spaces as we have been forced to currently.”</a:t>
            </a:r>
          </a:p>
        </p:txBody>
      </p:sp>
      <p:sp>
        <p:nvSpPr>
          <p:cNvPr id="15" name="TextBox 14">
            <a:extLst>
              <a:ext uri="{FF2B5EF4-FFF2-40B4-BE49-F238E27FC236}">
                <a16:creationId xmlns:a16="http://schemas.microsoft.com/office/drawing/2014/main" id="{1D062AAB-E5CF-F140-82A8-5AC8F285FAA4}"/>
              </a:ext>
            </a:extLst>
          </p:cNvPr>
          <p:cNvSpPr txBox="1"/>
          <p:nvPr/>
        </p:nvSpPr>
        <p:spPr>
          <a:xfrm>
            <a:off x="675481" y="2527844"/>
            <a:ext cx="2674189" cy="923330"/>
          </a:xfrm>
          <a:prstGeom prst="rect">
            <a:avLst/>
          </a:prstGeom>
          <a:noFill/>
        </p:spPr>
        <p:txBody>
          <a:bodyPr wrap="square" rtlCol="0">
            <a:spAutoFit/>
          </a:bodyPr>
          <a:lstStyle/>
          <a:p>
            <a:pPr algn="ctr"/>
            <a:r>
              <a:rPr lang="en-US" b="1">
                <a:latin typeface="Futura Medium" panose="020B0602020204020303" pitchFamily="34" charset="-79"/>
                <a:cs typeface="Futura Medium" panose="020B0602020204020303" pitchFamily="34" charset="-79"/>
              </a:rPr>
              <a:t>DEEPER ALIGNMENT WITH HR</a:t>
            </a:r>
          </a:p>
          <a:p>
            <a:pPr algn="ctr"/>
            <a:r>
              <a:rPr lang="en-US">
                <a:latin typeface="Futura Medium" panose="020B0602020204020303" pitchFamily="34" charset="-79"/>
                <a:cs typeface="Futura Medium" panose="020B0602020204020303" pitchFamily="34" charset="-79"/>
              </a:rPr>
              <a:t>73 Comments</a:t>
            </a:r>
          </a:p>
        </p:txBody>
      </p:sp>
      <p:sp>
        <p:nvSpPr>
          <p:cNvPr id="16" name="TextBox 15">
            <a:extLst>
              <a:ext uri="{FF2B5EF4-FFF2-40B4-BE49-F238E27FC236}">
                <a16:creationId xmlns:a16="http://schemas.microsoft.com/office/drawing/2014/main" id="{E18AF308-2875-F148-9C15-2CC499125F93}"/>
              </a:ext>
            </a:extLst>
          </p:cNvPr>
          <p:cNvSpPr txBox="1"/>
          <p:nvPr/>
        </p:nvSpPr>
        <p:spPr>
          <a:xfrm>
            <a:off x="8842328" y="4973233"/>
            <a:ext cx="2674189" cy="646331"/>
          </a:xfrm>
          <a:prstGeom prst="rect">
            <a:avLst/>
          </a:prstGeom>
          <a:noFill/>
        </p:spPr>
        <p:txBody>
          <a:bodyPr wrap="square" rtlCol="0">
            <a:spAutoFit/>
          </a:bodyPr>
          <a:lstStyle/>
          <a:p>
            <a:pPr algn="ctr"/>
            <a:r>
              <a:rPr lang="en-US" b="1">
                <a:latin typeface="Futura Medium" panose="020B0602020204020303" pitchFamily="34" charset="-79"/>
                <a:cs typeface="Futura Medium" panose="020B0602020204020303" pitchFamily="34" charset="-79"/>
              </a:rPr>
              <a:t>HEALTHY BUILDING</a:t>
            </a:r>
          </a:p>
          <a:p>
            <a:pPr algn="ctr"/>
            <a:r>
              <a:rPr lang="en-US">
                <a:latin typeface="Futura Medium" panose="020B0602020204020303" pitchFamily="34" charset="-79"/>
                <a:cs typeface="Futura Medium" panose="020B0602020204020303" pitchFamily="34" charset="-79"/>
              </a:rPr>
              <a:t>42 Comments</a:t>
            </a:r>
          </a:p>
        </p:txBody>
      </p:sp>
      <p:pic>
        <p:nvPicPr>
          <p:cNvPr id="6" name="Graphic 5" descr="Add">
            <a:extLst>
              <a:ext uri="{FF2B5EF4-FFF2-40B4-BE49-F238E27FC236}">
                <a16:creationId xmlns:a16="http://schemas.microsoft.com/office/drawing/2014/main" id="{324958BD-F8BB-9642-B05C-09E56BD9C35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259456" y="1179674"/>
            <a:ext cx="914400" cy="914400"/>
          </a:xfrm>
          <a:prstGeom prst="rect">
            <a:avLst/>
          </a:prstGeom>
        </p:spPr>
      </p:pic>
      <p:pic>
        <p:nvPicPr>
          <p:cNvPr id="10" name="Graphic 9" descr="Renovation (House With Sparkles)">
            <a:extLst>
              <a:ext uri="{FF2B5EF4-FFF2-40B4-BE49-F238E27FC236}">
                <a16:creationId xmlns:a16="http://schemas.microsoft.com/office/drawing/2014/main" id="{E1113D79-A76B-EF40-ACD2-1B870EF6DCC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324422" y="3120643"/>
            <a:ext cx="1710000" cy="1710000"/>
          </a:xfrm>
          <a:prstGeom prst="rect">
            <a:avLst/>
          </a:prstGeom>
        </p:spPr>
      </p:pic>
    </p:spTree>
    <p:extLst>
      <p:ext uri="{BB962C8B-B14F-4D97-AF65-F5344CB8AC3E}">
        <p14:creationId xmlns:p14="http://schemas.microsoft.com/office/powerpoint/2010/main" val="206837993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63B191-3C69-DC48-B9D9-A8082C2CDB25}"/>
              </a:ext>
            </a:extLst>
          </p:cNvPr>
          <p:cNvSpPr>
            <a:spLocks noGrp="1"/>
          </p:cNvSpPr>
          <p:nvPr>
            <p:ph type="title"/>
          </p:nvPr>
        </p:nvSpPr>
        <p:spPr/>
        <p:txBody>
          <a:bodyPr/>
          <a:lstStyle/>
          <a:p>
            <a:r>
              <a:rPr lang="en-US"/>
              <a:t>FACILITY MANGER RESPONSIBILITIES – SME INSIGHTS</a:t>
            </a:r>
          </a:p>
        </p:txBody>
      </p:sp>
      <p:sp>
        <p:nvSpPr>
          <p:cNvPr id="3" name="Slide Number Placeholder 2">
            <a:extLst>
              <a:ext uri="{FF2B5EF4-FFF2-40B4-BE49-F238E27FC236}">
                <a16:creationId xmlns:a16="http://schemas.microsoft.com/office/drawing/2014/main" id="{79F47FB5-B00E-A14B-B57A-DC14934318A1}"/>
              </a:ext>
            </a:extLst>
          </p:cNvPr>
          <p:cNvSpPr>
            <a:spLocks noGrp="1"/>
          </p:cNvSpPr>
          <p:nvPr>
            <p:ph type="sldNum" sz="quarter" idx="12"/>
          </p:nvPr>
        </p:nvSpPr>
        <p:spPr/>
        <p:txBody>
          <a:bodyPr/>
          <a:lstStyle/>
          <a:p>
            <a:fld id="{A8050745-D873-D947-9203-FD1A681633F9}" type="slidenum">
              <a:rPr lang="da-DK" smtClean="0"/>
              <a:t>38</a:t>
            </a:fld>
            <a:endParaRPr lang="da-DK"/>
          </a:p>
        </p:txBody>
      </p:sp>
      <p:sp>
        <p:nvSpPr>
          <p:cNvPr id="5" name="TextBox 4">
            <a:extLst>
              <a:ext uri="{FF2B5EF4-FFF2-40B4-BE49-F238E27FC236}">
                <a16:creationId xmlns:a16="http://schemas.microsoft.com/office/drawing/2014/main" id="{9A3C75A8-FB62-4140-BAA0-D79B48F3338E}"/>
              </a:ext>
            </a:extLst>
          </p:cNvPr>
          <p:cNvSpPr txBox="1"/>
          <p:nvPr/>
        </p:nvSpPr>
        <p:spPr>
          <a:xfrm>
            <a:off x="8664823" y="4863917"/>
            <a:ext cx="2674189" cy="1200329"/>
          </a:xfrm>
          <a:prstGeom prst="rect">
            <a:avLst/>
          </a:prstGeom>
          <a:noFill/>
        </p:spPr>
        <p:txBody>
          <a:bodyPr wrap="square" rtlCol="0">
            <a:spAutoFit/>
          </a:bodyPr>
          <a:lstStyle/>
          <a:p>
            <a:pPr algn="ctr"/>
            <a:r>
              <a:rPr lang="en-US" b="1">
                <a:latin typeface="Futura Medium" panose="020B0602020204020303" pitchFamily="34" charset="-79"/>
                <a:cs typeface="Futura Medium" panose="020B0602020204020303" pitchFamily="34" charset="-79"/>
              </a:rPr>
              <a:t>DEPLOYMENT OF A WORKPLACE STRATEGY</a:t>
            </a:r>
          </a:p>
          <a:p>
            <a:pPr algn="ctr"/>
            <a:r>
              <a:rPr lang="en-US">
                <a:latin typeface="Futura Medium" panose="020B0602020204020303" pitchFamily="34" charset="-79"/>
                <a:cs typeface="Futura Medium" panose="020B0602020204020303" pitchFamily="34" charset="-79"/>
              </a:rPr>
              <a:t>32 Comments</a:t>
            </a:r>
          </a:p>
        </p:txBody>
      </p:sp>
      <p:sp>
        <p:nvSpPr>
          <p:cNvPr id="6" name="Rectangle 5">
            <a:extLst>
              <a:ext uri="{FF2B5EF4-FFF2-40B4-BE49-F238E27FC236}">
                <a16:creationId xmlns:a16="http://schemas.microsoft.com/office/drawing/2014/main" id="{9D0DEC35-2A6C-C944-AF84-9E423DF9F6D5}"/>
              </a:ext>
            </a:extLst>
          </p:cNvPr>
          <p:cNvSpPr/>
          <p:nvPr/>
        </p:nvSpPr>
        <p:spPr>
          <a:xfrm>
            <a:off x="3250046" y="1599072"/>
            <a:ext cx="7549297" cy="1477328"/>
          </a:xfrm>
          <a:prstGeom prst="rect">
            <a:avLst/>
          </a:prstGeom>
        </p:spPr>
        <p:txBody>
          <a:bodyPr wrap="square">
            <a:spAutoFit/>
          </a:bodyPr>
          <a:lstStyle/>
          <a:p>
            <a:r>
              <a:rPr lang="en-GB">
                <a:latin typeface="Helvetica" pitchFamily="2" charset="0"/>
              </a:rPr>
              <a:t>“Workplace experience has become paramount in recruiting and employee retention efforts. </a:t>
            </a:r>
            <a:r>
              <a:rPr lang="en-GB" b="1">
                <a:latin typeface="Helvetica" pitchFamily="2" charset="0"/>
              </a:rPr>
              <a:t>Having a holistic strategy that incorporates other aspects of the employee experience will be critical to maintain the workplace strategies that are proposed for the physical space</a:t>
            </a:r>
            <a:r>
              <a:rPr lang="en-GB">
                <a:latin typeface="Helvetica" pitchFamily="2" charset="0"/>
              </a:rPr>
              <a:t>.”</a:t>
            </a:r>
          </a:p>
        </p:txBody>
      </p:sp>
      <p:sp>
        <p:nvSpPr>
          <p:cNvPr id="9" name="Rectangle 8">
            <a:extLst>
              <a:ext uri="{FF2B5EF4-FFF2-40B4-BE49-F238E27FC236}">
                <a16:creationId xmlns:a16="http://schemas.microsoft.com/office/drawing/2014/main" id="{CC2968D9-3FAA-4C42-9C0C-4319E05A6C88}"/>
              </a:ext>
            </a:extLst>
          </p:cNvPr>
          <p:cNvSpPr/>
          <p:nvPr/>
        </p:nvSpPr>
        <p:spPr>
          <a:xfrm>
            <a:off x="1102759" y="4261721"/>
            <a:ext cx="7754694" cy="1477328"/>
          </a:xfrm>
          <a:prstGeom prst="rect">
            <a:avLst/>
          </a:prstGeom>
        </p:spPr>
        <p:txBody>
          <a:bodyPr wrap="square">
            <a:spAutoFit/>
          </a:bodyPr>
          <a:lstStyle/>
          <a:p>
            <a:pPr lvl="0"/>
            <a:r>
              <a:rPr lang="en-GB" dirty="0">
                <a:latin typeface="Helvetica" pitchFamily="2" charset="0"/>
              </a:rPr>
              <a:t>”….</a:t>
            </a:r>
            <a:r>
              <a:rPr lang="en-GB" b="1" dirty="0">
                <a:latin typeface="Helvetica" pitchFamily="2" charset="0"/>
              </a:rPr>
              <a:t>By emphasizing business outcomes, human capital values and other results never usually considered to be part of the domain of FM we will establish a better balance of solutions, more accountability and it will require upskilling of FM professionals who will need to get seriously outside their current comfort zones</a:t>
            </a:r>
            <a:r>
              <a:rPr lang="en-GB" dirty="0">
                <a:latin typeface="Helvetica" pitchFamily="2" charset="0"/>
              </a:rPr>
              <a:t>.”</a:t>
            </a:r>
            <a:endParaRPr lang="en-US" dirty="0">
              <a:solidFill>
                <a:prstClr val="white"/>
              </a:solidFill>
              <a:latin typeface="Helvetica" pitchFamily="2" charset="0"/>
            </a:endParaRPr>
          </a:p>
        </p:txBody>
      </p:sp>
      <p:sp>
        <p:nvSpPr>
          <p:cNvPr id="10" name="TextBox 9">
            <a:extLst>
              <a:ext uri="{FF2B5EF4-FFF2-40B4-BE49-F238E27FC236}">
                <a16:creationId xmlns:a16="http://schemas.microsoft.com/office/drawing/2014/main" id="{80067BFA-107D-C149-8AA4-81867A4D6C87}"/>
              </a:ext>
            </a:extLst>
          </p:cNvPr>
          <p:cNvSpPr txBox="1"/>
          <p:nvPr/>
        </p:nvSpPr>
        <p:spPr>
          <a:xfrm>
            <a:off x="838200" y="2720403"/>
            <a:ext cx="2674189" cy="1200329"/>
          </a:xfrm>
          <a:prstGeom prst="rect">
            <a:avLst/>
          </a:prstGeom>
          <a:noFill/>
        </p:spPr>
        <p:txBody>
          <a:bodyPr wrap="square" rtlCol="0">
            <a:spAutoFit/>
          </a:bodyPr>
          <a:lstStyle/>
          <a:p>
            <a:pPr algn="ctr"/>
            <a:r>
              <a:rPr lang="en-US" b="1">
                <a:latin typeface="Futura Medium" panose="020B0602020204020303" pitchFamily="34" charset="-79"/>
                <a:cs typeface="Futura Medium" panose="020B0602020204020303" pitchFamily="34" charset="-79"/>
              </a:rPr>
              <a:t>OWNING THE WORKPLACE EXPERIENCE</a:t>
            </a:r>
          </a:p>
          <a:p>
            <a:pPr algn="ctr"/>
            <a:r>
              <a:rPr lang="en-US">
                <a:latin typeface="Futura Medium" panose="020B0602020204020303" pitchFamily="34" charset="-79"/>
                <a:cs typeface="Futura Medium" panose="020B0602020204020303" pitchFamily="34" charset="-79"/>
              </a:rPr>
              <a:t>49 comments</a:t>
            </a:r>
          </a:p>
        </p:txBody>
      </p:sp>
      <p:pic>
        <p:nvPicPr>
          <p:cNvPr id="7" name="Graphic 6" descr="Meeting">
            <a:extLst>
              <a:ext uri="{FF2B5EF4-FFF2-40B4-BE49-F238E27FC236}">
                <a16:creationId xmlns:a16="http://schemas.microsoft.com/office/drawing/2014/main" id="{18EFFFD4-2A37-6949-9843-E6AD5A238F3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320294" y="1072694"/>
            <a:ext cx="1710000" cy="1710000"/>
          </a:xfrm>
          <a:prstGeom prst="rect">
            <a:avLst/>
          </a:prstGeom>
        </p:spPr>
      </p:pic>
      <p:pic>
        <p:nvPicPr>
          <p:cNvPr id="15" name="Graphic 14" descr="Playbook">
            <a:extLst>
              <a:ext uri="{FF2B5EF4-FFF2-40B4-BE49-F238E27FC236}">
                <a16:creationId xmlns:a16="http://schemas.microsoft.com/office/drawing/2014/main" id="{00A0C476-6AED-1D4F-B6C2-DC640423DB2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146917" y="3071608"/>
            <a:ext cx="1710000" cy="1710000"/>
          </a:xfrm>
          <a:prstGeom prst="rect">
            <a:avLst/>
          </a:prstGeom>
        </p:spPr>
      </p:pic>
    </p:spTree>
    <p:extLst>
      <p:ext uri="{BB962C8B-B14F-4D97-AF65-F5344CB8AC3E}">
        <p14:creationId xmlns:p14="http://schemas.microsoft.com/office/powerpoint/2010/main" val="359696718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94C1DE-C98A-B04C-8888-05A3D7361F68}"/>
              </a:ext>
            </a:extLst>
          </p:cNvPr>
          <p:cNvSpPr>
            <a:spLocks noGrp="1"/>
          </p:cNvSpPr>
          <p:nvPr>
            <p:ph type="title"/>
          </p:nvPr>
        </p:nvSpPr>
        <p:spPr/>
        <p:txBody>
          <a:bodyPr/>
          <a:lstStyle/>
          <a:p>
            <a:r>
              <a:rPr lang="en-US"/>
              <a:t>INITIAL KEY FINDINGS – WORKPLACE STRATEGY</a:t>
            </a:r>
          </a:p>
        </p:txBody>
      </p:sp>
      <p:sp>
        <p:nvSpPr>
          <p:cNvPr id="4" name="Slide Number Placeholder 3">
            <a:extLst>
              <a:ext uri="{FF2B5EF4-FFF2-40B4-BE49-F238E27FC236}">
                <a16:creationId xmlns:a16="http://schemas.microsoft.com/office/drawing/2014/main" id="{2EE3791F-BBA7-FB40-A51E-CCC1E9B4CA3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050745-D873-D947-9203-FD1A681633F9}" type="slidenum">
              <a:rPr kumimoji="0" lang="da-D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da-DK"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C3C42B5D-7CC4-7A4B-8890-A2235633FD2E}"/>
              </a:ext>
            </a:extLst>
          </p:cNvPr>
          <p:cNvSpPr txBox="1"/>
          <p:nvPr/>
        </p:nvSpPr>
        <p:spPr>
          <a:xfrm>
            <a:off x="3270400" y="4821489"/>
            <a:ext cx="2294627" cy="116955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Helvetica" pitchFamily="2" charset="0"/>
                <a:ea typeface="+mn-ea"/>
                <a:cs typeface="+mn-cs"/>
              </a:rPr>
              <a:t>Workplace strategy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Helvetica" pitchFamily="2" charset="0"/>
                <a:ea typeface="+mn-ea"/>
                <a:cs typeface="+mn-cs"/>
              </a:rPr>
              <a:t>HR sets the strategy,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Helvetica" pitchFamily="2" charset="0"/>
                <a:ea typeface="+mn-ea"/>
                <a:cs typeface="+mn-cs"/>
              </a:rPr>
              <a:t>but does FM own the experience</a:t>
            </a:r>
            <a:r>
              <a:rPr kumimoji="0" lang="en-US" sz="1800" b="0" i="0" u="none" strike="noStrike" kern="1200" cap="none" spc="0" normalizeH="0" baseline="0" noProof="0">
                <a:ln>
                  <a:noFill/>
                </a:ln>
                <a:solidFill>
                  <a:prstClr val="black"/>
                </a:solidFill>
                <a:effectLst/>
                <a:uLnTx/>
                <a:uFillTx/>
                <a:latin typeface="Helvetica" pitchFamily="2" charset="0"/>
                <a:ea typeface="+mn-ea"/>
                <a:cs typeface="+mn-cs"/>
              </a:rPr>
              <a:t>?</a:t>
            </a:r>
          </a:p>
        </p:txBody>
      </p:sp>
      <p:pic>
        <p:nvPicPr>
          <p:cNvPr id="7" name="Graphic 6" descr="Chess pieces">
            <a:extLst>
              <a:ext uri="{FF2B5EF4-FFF2-40B4-BE49-F238E27FC236}">
                <a16:creationId xmlns:a16="http://schemas.microsoft.com/office/drawing/2014/main" id="{490A59B6-3044-3640-B8E1-BC4F97413F7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742713" y="3630255"/>
            <a:ext cx="1350000" cy="1350000"/>
          </a:xfrm>
          <a:prstGeom prst="rect">
            <a:avLst/>
          </a:prstGeom>
        </p:spPr>
      </p:pic>
      <p:pic>
        <p:nvPicPr>
          <p:cNvPr id="13" name="Graphic 12" descr="List">
            <a:extLst>
              <a:ext uri="{FF2B5EF4-FFF2-40B4-BE49-F238E27FC236}">
                <a16:creationId xmlns:a16="http://schemas.microsoft.com/office/drawing/2014/main" id="{80DB5A81-091C-CB4C-9012-D02F0BD0AEF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199986" y="3471489"/>
            <a:ext cx="1350000" cy="1350000"/>
          </a:xfrm>
          <a:prstGeom prst="rect">
            <a:avLst/>
          </a:prstGeom>
        </p:spPr>
      </p:pic>
      <p:sp>
        <p:nvSpPr>
          <p:cNvPr id="14" name="TextBox 13">
            <a:extLst>
              <a:ext uri="{FF2B5EF4-FFF2-40B4-BE49-F238E27FC236}">
                <a16:creationId xmlns:a16="http://schemas.microsoft.com/office/drawing/2014/main" id="{3CE057A9-DC51-8148-A7A0-9C3F861B37AC}"/>
              </a:ext>
            </a:extLst>
          </p:cNvPr>
          <p:cNvSpPr txBox="1"/>
          <p:nvPr/>
        </p:nvSpPr>
        <p:spPr>
          <a:xfrm>
            <a:off x="6622265" y="4821489"/>
            <a:ext cx="2417287" cy="135421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Helvetica" pitchFamily="2" charset="0"/>
                <a:ea typeface="+mn-ea"/>
                <a:cs typeface="+mn-cs"/>
              </a:rPr>
              <a:t>FM Responsibilities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Helvetica" pitchFamily="2" charset="0"/>
                <a:ea typeface="+mn-ea"/>
                <a:cs typeface="+mn-cs"/>
              </a:rPr>
              <a:t>Deeper alignment with HR, healthy work environment, ensuring workplace experience</a:t>
            </a:r>
          </a:p>
        </p:txBody>
      </p:sp>
      <p:pic>
        <p:nvPicPr>
          <p:cNvPr id="16" name="Graphic 15" descr="Door Open">
            <a:extLst>
              <a:ext uri="{FF2B5EF4-FFF2-40B4-BE49-F238E27FC236}">
                <a16:creationId xmlns:a16="http://schemas.microsoft.com/office/drawing/2014/main" id="{C8135E7F-436B-B244-A854-D5125D10930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517547" y="1027166"/>
            <a:ext cx="1350000" cy="1350000"/>
          </a:xfrm>
          <a:prstGeom prst="rect">
            <a:avLst/>
          </a:prstGeom>
        </p:spPr>
      </p:pic>
      <p:sp>
        <p:nvSpPr>
          <p:cNvPr id="17" name="TextBox 16">
            <a:extLst>
              <a:ext uri="{FF2B5EF4-FFF2-40B4-BE49-F238E27FC236}">
                <a16:creationId xmlns:a16="http://schemas.microsoft.com/office/drawing/2014/main" id="{6CDB9DE5-6C18-6B4D-9E97-FC6C6DAA9CCD}"/>
              </a:ext>
            </a:extLst>
          </p:cNvPr>
          <p:cNvSpPr txBox="1"/>
          <p:nvPr/>
        </p:nvSpPr>
        <p:spPr>
          <a:xfrm>
            <a:off x="1045233" y="2403546"/>
            <a:ext cx="2294627"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Helvetica" pitchFamily="2" charset="0"/>
                <a:ea typeface="+mn-ea"/>
                <a:cs typeface="+mn-cs"/>
              </a:rPr>
              <a:t>Remote work</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Helvetica" pitchFamily="2" charset="0"/>
                <a:ea typeface="+mn-ea"/>
                <a:cs typeface="+mn-cs"/>
              </a:rPr>
              <a:t>81% expect &gt;26% to work more than 50% remotely</a:t>
            </a:r>
          </a:p>
        </p:txBody>
      </p:sp>
      <p:sp>
        <p:nvSpPr>
          <p:cNvPr id="20" name="TextBox 19">
            <a:extLst>
              <a:ext uri="{FF2B5EF4-FFF2-40B4-BE49-F238E27FC236}">
                <a16:creationId xmlns:a16="http://schemas.microsoft.com/office/drawing/2014/main" id="{1BA1199F-3D3A-1A44-9981-82D3AEC8F34A}"/>
              </a:ext>
            </a:extLst>
          </p:cNvPr>
          <p:cNvSpPr txBox="1"/>
          <p:nvPr/>
        </p:nvSpPr>
        <p:spPr>
          <a:xfrm>
            <a:off x="8449288" y="2431101"/>
            <a:ext cx="2977668"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Helvetica" pitchFamily="2" charset="0"/>
                <a:ea typeface="+mn-ea"/>
                <a:cs typeface="+mn-cs"/>
              </a:rPr>
              <a:t>Well-being challenges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Helvetica" pitchFamily="2" charset="0"/>
                <a:ea typeface="+mn-ea"/>
                <a:cs typeface="+mn-cs"/>
              </a:rPr>
              <a:t>Stress, isolation, concerns of infectious diseases, and insecurity</a:t>
            </a:r>
          </a:p>
        </p:txBody>
      </p:sp>
      <p:pic>
        <p:nvPicPr>
          <p:cNvPr id="6" name="Graphic 5" descr="City">
            <a:extLst>
              <a:ext uri="{FF2B5EF4-FFF2-40B4-BE49-F238E27FC236}">
                <a16:creationId xmlns:a16="http://schemas.microsoft.com/office/drawing/2014/main" id="{E273A127-3448-1D47-9C0C-F26B666652F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439078" y="1027166"/>
            <a:ext cx="1350000" cy="1350000"/>
          </a:xfrm>
          <a:prstGeom prst="rect">
            <a:avLst/>
          </a:prstGeom>
        </p:spPr>
      </p:pic>
      <p:pic>
        <p:nvPicPr>
          <p:cNvPr id="9" name="Graphic 8" descr="Tired face outline">
            <a:extLst>
              <a:ext uri="{FF2B5EF4-FFF2-40B4-BE49-F238E27FC236}">
                <a16:creationId xmlns:a16="http://schemas.microsoft.com/office/drawing/2014/main" id="{4D8988AA-5003-0C4E-9638-39CCEEF0C847}"/>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9263122" y="1027166"/>
            <a:ext cx="1350000" cy="1350000"/>
          </a:xfrm>
          <a:prstGeom prst="rect">
            <a:avLst/>
          </a:prstGeom>
        </p:spPr>
      </p:pic>
      <p:sp>
        <p:nvSpPr>
          <p:cNvPr id="18" name="TextBox 17">
            <a:extLst>
              <a:ext uri="{FF2B5EF4-FFF2-40B4-BE49-F238E27FC236}">
                <a16:creationId xmlns:a16="http://schemas.microsoft.com/office/drawing/2014/main" id="{6132A3D9-7A00-8348-8ECC-64A60C5FA3AF}"/>
              </a:ext>
            </a:extLst>
          </p:cNvPr>
          <p:cNvSpPr txBox="1"/>
          <p:nvPr/>
        </p:nvSpPr>
        <p:spPr>
          <a:xfrm>
            <a:off x="4836107" y="2403546"/>
            <a:ext cx="2555943"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Helvetica" pitchFamily="2" charset="0"/>
                <a:ea typeface="+mn-ea"/>
                <a:cs typeface="+mn-cs"/>
              </a:rPr>
              <a:t>People @ the Office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Helvetica" pitchFamily="2" charset="0"/>
                <a:ea typeface="+mn-ea"/>
                <a:cs typeface="+mn-cs"/>
              </a:rPr>
              <a:t>Need social interactions &amp; work requirements </a:t>
            </a:r>
          </a:p>
        </p:txBody>
      </p:sp>
    </p:spTree>
    <p:extLst>
      <p:ext uri="{BB962C8B-B14F-4D97-AF65-F5344CB8AC3E}">
        <p14:creationId xmlns:p14="http://schemas.microsoft.com/office/powerpoint/2010/main" val="6441638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193B446-96F8-4E92-A8DF-71A5F653037B}"/>
              </a:ext>
            </a:extLst>
          </p:cNvPr>
          <p:cNvSpPr>
            <a:spLocks noGrp="1"/>
          </p:cNvSpPr>
          <p:nvPr>
            <p:ph type="sldNum" sz="quarter" idx="12"/>
          </p:nvPr>
        </p:nvSpPr>
        <p:spPr/>
        <p:txBody>
          <a:bodyPr/>
          <a:lstStyle/>
          <a:p>
            <a:fld id="{A8050745-D873-D947-9203-FD1A681633F9}" type="slidenum">
              <a:rPr lang="da-DK" smtClean="0"/>
              <a:t>4</a:t>
            </a:fld>
            <a:endParaRPr lang="da-DK" dirty="0"/>
          </a:p>
        </p:txBody>
      </p:sp>
      <p:pic>
        <p:nvPicPr>
          <p:cNvPr id="4" name="Picture 3" descr="A screenshot of a cell phone&#10;&#10;Description automatically generated">
            <a:extLst>
              <a:ext uri="{FF2B5EF4-FFF2-40B4-BE49-F238E27FC236}">
                <a16:creationId xmlns:a16="http://schemas.microsoft.com/office/drawing/2014/main" id="{349CDB7B-9351-4C5E-B330-30EEBC326A6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24" y="0"/>
            <a:ext cx="12188952" cy="6858000"/>
          </a:xfrm>
          <a:prstGeom prst="rect">
            <a:avLst/>
          </a:prstGeom>
        </p:spPr>
      </p:pic>
    </p:spTree>
    <p:extLst>
      <p:ext uri="{BB962C8B-B14F-4D97-AF65-F5344CB8AC3E}">
        <p14:creationId xmlns:p14="http://schemas.microsoft.com/office/powerpoint/2010/main" val="120593114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F828D2-7610-274F-B330-848876C059FD}"/>
              </a:ext>
            </a:extLst>
          </p:cNvPr>
          <p:cNvSpPr>
            <a:spLocks noGrp="1"/>
          </p:cNvSpPr>
          <p:nvPr>
            <p:ph type="title"/>
          </p:nvPr>
        </p:nvSpPr>
        <p:spPr/>
        <p:txBody>
          <a:bodyPr/>
          <a:lstStyle/>
          <a:p>
            <a:r>
              <a:rPr lang="en-US"/>
              <a:t>THEMATIC SECTIONS – COVERED IN THE REAL-TIME DELPHI</a:t>
            </a:r>
          </a:p>
        </p:txBody>
      </p:sp>
      <p:sp>
        <p:nvSpPr>
          <p:cNvPr id="4" name="Slide Number Placeholder 3">
            <a:extLst>
              <a:ext uri="{FF2B5EF4-FFF2-40B4-BE49-F238E27FC236}">
                <a16:creationId xmlns:a16="http://schemas.microsoft.com/office/drawing/2014/main" id="{999EC67A-82D0-FF45-B13E-2F262809C309}"/>
              </a:ext>
            </a:extLst>
          </p:cNvPr>
          <p:cNvSpPr>
            <a:spLocks noGrp="1"/>
          </p:cNvSpPr>
          <p:nvPr>
            <p:ph type="sldNum" sz="quarter" idx="12"/>
          </p:nvPr>
        </p:nvSpPr>
        <p:spPr/>
        <p:txBody>
          <a:bodyPr/>
          <a:lstStyle/>
          <a:p>
            <a:fld id="{A8050745-D873-D947-9203-FD1A681633F9}" type="slidenum">
              <a:rPr lang="da-DK" smtClean="0"/>
              <a:t>40</a:t>
            </a:fld>
            <a:endParaRPr lang="da-DK"/>
          </a:p>
        </p:txBody>
      </p:sp>
      <p:pic>
        <p:nvPicPr>
          <p:cNvPr id="7" name="Graphic 6" descr="Playbook">
            <a:extLst>
              <a:ext uri="{FF2B5EF4-FFF2-40B4-BE49-F238E27FC236}">
                <a16:creationId xmlns:a16="http://schemas.microsoft.com/office/drawing/2014/main" id="{BDB3BFDC-00AE-3A44-B926-7BD7B285A90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446361" y="967933"/>
            <a:ext cx="1800000" cy="1800000"/>
          </a:xfrm>
          <a:prstGeom prst="rect">
            <a:avLst/>
          </a:prstGeom>
        </p:spPr>
      </p:pic>
      <p:pic>
        <p:nvPicPr>
          <p:cNvPr id="9" name="Graphic 8" descr="Care">
            <a:extLst>
              <a:ext uri="{FF2B5EF4-FFF2-40B4-BE49-F238E27FC236}">
                <a16:creationId xmlns:a16="http://schemas.microsoft.com/office/drawing/2014/main" id="{A4E1393D-7A21-E448-B8A6-9370DB53B8C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196001" y="967933"/>
            <a:ext cx="1800000" cy="1800000"/>
          </a:xfrm>
          <a:prstGeom prst="rect">
            <a:avLst/>
          </a:prstGeom>
        </p:spPr>
      </p:pic>
      <p:pic>
        <p:nvPicPr>
          <p:cNvPr id="11" name="Graphic 10" descr="Virtual Reality headset">
            <a:extLst>
              <a:ext uri="{FF2B5EF4-FFF2-40B4-BE49-F238E27FC236}">
                <a16:creationId xmlns:a16="http://schemas.microsoft.com/office/drawing/2014/main" id="{0E764F21-6269-1D4B-9923-7D916E5CD7C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945641" y="967933"/>
            <a:ext cx="1800000" cy="1800000"/>
          </a:xfrm>
          <a:prstGeom prst="rect">
            <a:avLst/>
          </a:prstGeom>
        </p:spPr>
      </p:pic>
      <p:pic>
        <p:nvPicPr>
          <p:cNvPr id="13" name="Graphic 12" descr="Management">
            <a:extLst>
              <a:ext uri="{FF2B5EF4-FFF2-40B4-BE49-F238E27FC236}">
                <a16:creationId xmlns:a16="http://schemas.microsoft.com/office/drawing/2014/main" id="{3F683F71-2C5C-2A48-BCB2-5EE870DDB8FB}"/>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446361" y="3468959"/>
            <a:ext cx="1800000" cy="1800000"/>
          </a:xfrm>
          <a:prstGeom prst="rect">
            <a:avLst/>
          </a:prstGeom>
        </p:spPr>
      </p:pic>
      <p:pic>
        <p:nvPicPr>
          <p:cNvPr id="15" name="Graphic 14" descr="Sustainability">
            <a:extLst>
              <a:ext uri="{FF2B5EF4-FFF2-40B4-BE49-F238E27FC236}">
                <a16:creationId xmlns:a16="http://schemas.microsoft.com/office/drawing/2014/main" id="{B7AFBC35-9CA4-6449-A0A1-0EC5E2D4DDBE}"/>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5196000" y="3468960"/>
            <a:ext cx="1800000" cy="1800000"/>
          </a:xfrm>
          <a:prstGeom prst="rect">
            <a:avLst/>
          </a:prstGeom>
        </p:spPr>
      </p:pic>
      <p:pic>
        <p:nvPicPr>
          <p:cNvPr id="17" name="Graphic 16" descr="City">
            <a:extLst>
              <a:ext uri="{FF2B5EF4-FFF2-40B4-BE49-F238E27FC236}">
                <a16:creationId xmlns:a16="http://schemas.microsoft.com/office/drawing/2014/main" id="{80080D94-4A29-0747-938B-607232B34141}"/>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8945639" y="3468959"/>
            <a:ext cx="1800000" cy="1800000"/>
          </a:xfrm>
          <a:prstGeom prst="rect">
            <a:avLst/>
          </a:prstGeom>
        </p:spPr>
      </p:pic>
      <p:sp>
        <p:nvSpPr>
          <p:cNvPr id="18" name="TextBox 17">
            <a:extLst>
              <a:ext uri="{FF2B5EF4-FFF2-40B4-BE49-F238E27FC236}">
                <a16:creationId xmlns:a16="http://schemas.microsoft.com/office/drawing/2014/main" id="{61DD6654-37D9-AF4A-85A7-6094B1D2E40D}"/>
              </a:ext>
            </a:extLst>
          </p:cNvPr>
          <p:cNvSpPr txBox="1"/>
          <p:nvPr/>
        </p:nvSpPr>
        <p:spPr>
          <a:xfrm>
            <a:off x="1009266" y="2644872"/>
            <a:ext cx="2674189" cy="1015663"/>
          </a:xfrm>
          <a:prstGeom prst="rect">
            <a:avLst/>
          </a:prstGeom>
          <a:noFill/>
        </p:spPr>
        <p:txBody>
          <a:bodyPr wrap="square" rtlCol="0">
            <a:spAutoFit/>
          </a:bodyPr>
          <a:lstStyle/>
          <a:p>
            <a:pPr algn="ctr"/>
            <a:r>
              <a:rPr lang="en-US" b="1">
                <a:latin typeface="Helvetica" pitchFamily="2" charset="0"/>
              </a:rPr>
              <a:t>Workplace </a:t>
            </a:r>
            <a:br>
              <a:rPr lang="en-US" b="1">
                <a:latin typeface="Helvetica" pitchFamily="2" charset="0"/>
              </a:rPr>
            </a:br>
            <a:r>
              <a:rPr lang="en-US" b="1">
                <a:latin typeface="Helvetica" pitchFamily="2" charset="0"/>
              </a:rPr>
              <a:t>strategy</a:t>
            </a:r>
          </a:p>
          <a:p>
            <a:pPr algn="ctr"/>
            <a:r>
              <a:rPr lang="en-US" sz="2400" b="1">
                <a:solidFill>
                  <a:schemeClr val="accent1"/>
                </a:solidFill>
                <a:latin typeface="Helvetica" pitchFamily="2" charset="0"/>
              </a:rPr>
              <a:t>7</a:t>
            </a:r>
            <a:r>
              <a:rPr lang="en-US">
                <a:latin typeface="Helvetica" pitchFamily="2" charset="0"/>
              </a:rPr>
              <a:t> questions</a:t>
            </a:r>
          </a:p>
        </p:txBody>
      </p:sp>
      <p:sp>
        <p:nvSpPr>
          <p:cNvPr id="19" name="TextBox 18">
            <a:extLst>
              <a:ext uri="{FF2B5EF4-FFF2-40B4-BE49-F238E27FC236}">
                <a16:creationId xmlns:a16="http://schemas.microsoft.com/office/drawing/2014/main" id="{B65492AA-2A40-594C-A92A-B6D379E8E5FD}"/>
              </a:ext>
            </a:extLst>
          </p:cNvPr>
          <p:cNvSpPr txBox="1"/>
          <p:nvPr/>
        </p:nvSpPr>
        <p:spPr>
          <a:xfrm>
            <a:off x="4758905" y="2644872"/>
            <a:ext cx="2674189" cy="1015663"/>
          </a:xfrm>
          <a:prstGeom prst="rect">
            <a:avLst/>
          </a:prstGeom>
          <a:noFill/>
        </p:spPr>
        <p:txBody>
          <a:bodyPr wrap="square" rtlCol="0">
            <a:spAutoFit/>
          </a:bodyPr>
          <a:lstStyle/>
          <a:p>
            <a:pPr algn="ctr"/>
            <a:r>
              <a:rPr lang="en-US" b="1">
                <a:latin typeface="Helvetica" pitchFamily="2" charset="0"/>
              </a:rPr>
              <a:t>Employee well-being &amp; benefits</a:t>
            </a:r>
          </a:p>
          <a:p>
            <a:pPr algn="ctr"/>
            <a:r>
              <a:rPr lang="en-US" sz="2400" b="1">
                <a:solidFill>
                  <a:schemeClr val="accent1"/>
                </a:solidFill>
                <a:latin typeface="Helvetica" pitchFamily="2" charset="0"/>
              </a:rPr>
              <a:t>4</a:t>
            </a:r>
            <a:r>
              <a:rPr lang="en-US">
                <a:latin typeface="Helvetica" pitchFamily="2" charset="0"/>
              </a:rPr>
              <a:t> questions</a:t>
            </a:r>
          </a:p>
        </p:txBody>
      </p:sp>
      <p:sp>
        <p:nvSpPr>
          <p:cNvPr id="20" name="TextBox 19">
            <a:extLst>
              <a:ext uri="{FF2B5EF4-FFF2-40B4-BE49-F238E27FC236}">
                <a16:creationId xmlns:a16="http://schemas.microsoft.com/office/drawing/2014/main" id="{5A35639E-1DD7-BC41-8467-84D66E9E07DD}"/>
              </a:ext>
            </a:extLst>
          </p:cNvPr>
          <p:cNvSpPr txBox="1"/>
          <p:nvPr/>
        </p:nvSpPr>
        <p:spPr>
          <a:xfrm>
            <a:off x="8508544" y="2650064"/>
            <a:ext cx="2674189" cy="1015663"/>
          </a:xfrm>
          <a:prstGeom prst="rect">
            <a:avLst/>
          </a:prstGeom>
          <a:noFill/>
        </p:spPr>
        <p:txBody>
          <a:bodyPr wrap="square" rtlCol="0">
            <a:spAutoFit/>
          </a:bodyPr>
          <a:lstStyle/>
          <a:p>
            <a:pPr algn="ctr"/>
            <a:r>
              <a:rPr lang="en-US" b="1">
                <a:latin typeface="Helvetica" pitchFamily="2" charset="0"/>
              </a:rPr>
              <a:t>Technology development</a:t>
            </a:r>
          </a:p>
          <a:p>
            <a:pPr algn="ctr"/>
            <a:r>
              <a:rPr lang="en-US" sz="2400" b="1">
                <a:solidFill>
                  <a:schemeClr val="accent1"/>
                </a:solidFill>
                <a:latin typeface="Helvetica" pitchFamily="2" charset="0"/>
              </a:rPr>
              <a:t>5</a:t>
            </a:r>
            <a:r>
              <a:rPr lang="en-US">
                <a:latin typeface="Helvetica" pitchFamily="2" charset="0"/>
              </a:rPr>
              <a:t> questions</a:t>
            </a:r>
          </a:p>
        </p:txBody>
      </p:sp>
      <p:sp>
        <p:nvSpPr>
          <p:cNvPr id="21" name="TextBox 20">
            <a:extLst>
              <a:ext uri="{FF2B5EF4-FFF2-40B4-BE49-F238E27FC236}">
                <a16:creationId xmlns:a16="http://schemas.microsoft.com/office/drawing/2014/main" id="{A83C2702-CFC3-9447-82DA-A995710E00B8}"/>
              </a:ext>
            </a:extLst>
          </p:cNvPr>
          <p:cNvSpPr txBox="1"/>
          <p:nvPr/>
        </p:nvSpPr>
        <p:spPr>
          <a:xfrm>
            <a:off x="1009266" y="5123549"/>
            <a:ext cx="2674189" cy="1015663"/>
          </a:xfrm>
          <a:prstGeom prst="rect">
            <a:avLst/>
          </a:prstGeom>
          <a:noFill/>
        </p:spPr>
        <p:txBody>
          <a:bodyPr wrap="square" rtlCol="0">
            <a:spAutoFit/>
          </a:bodyPr>
          <a:lstStyle/>
          <a:p>
            <a:pPr algn="ctr"/>
            <a:r>
              <a:rPr lang="en-US" b="1">
                <a:latin typeface="Helvetica" pitchFamily="2" charset="0"/>
              </a:rPr>
              <a:t>Organization &amp; productivity</a:t>
            </a:r>
            <a:endParaRPr lang="en-US">
              <a:latin typeface="Helvetica" pitchFamily="2" charset="0"/>
            </a:endParaRPr>
          </a:p>
          <a:p>
            <a:pPr algn="ctr"/>
            <a:r>
              <a:rPr lang="en-US" sz="2400" b="1">
                <a:solidFill>
                  <a:schemeClr val="accent1"/>
                </a:solidFill>
                <a:latin typeface="Helvetica" pitchFamily="2" charset="0"/>
              </a:rPr>
              <a:t>3</a:t>
            </a:r>
            <a:r>
              <a:rPr lang="en-US">
                <a:latin typeface="Helvetica" pitchFamily="2" charset="0"/>
              </a:rPr>
              <a:t> questions</a:t>
            </a:r>
          </a:p>
        </p:txBody>
      </p:sp>
      <p:sp>
        <p:nvSpPr>
          <p:cNvPr id="22" name="TextBox 21">
            <a:extLst>
              <a:ext uri="{FF2B5EF4-FFF2-40B4-BE49-F238E27FC236}">
                <a16:creationId xmlns:a16="http://schemas.microsoft.com/office/drawing/2014/main" id="{AA5E62A9-74D2-444A-B050-116FE1A25BF9}"/>
              </a:ext>
            </a:extLst>
          </p:cNvPr>
          <p:cNvSpPr txBox="1"/>
          <p:nvPr/>
        </p:nvSpPr>
        <p:spPr>
          <a:xfrm>
            <a:off x="8508545" y="5123549"/>
            <a:ext cx="2674189" cy="1015663"/>
          </a:xfrm>
          <a:prstGeom prst="rect">
            <a:avLst/>
          </a:prstGeom>
          <a:noFill/>
        </p:spPr>
        <p:txBody>
          <a:bodyPr wrap="square" rtlCol="0">
            <a:spAutoFit/>
          </a:bodyPr>
          <a:lstStyle/>
          <a:p>
            <a:pPr algn="ctr"/>
            <a:r>
              <a:rPr lang="en-US" b="1">
                <a:latin typeface="Helvetica" pitchFamily="2" charset="0"/>
              </a:rPr>
              <a:t>Facilities </a:t>
            </a:r>
            <a:br>
              <a:rPr lang="en-US" b="1">
                <a:latin typeface="Helvetica" pitchFamily="2" charset="0"/>
              </a:rPr>
            </a:br>
            <a:r>
              <a:rPr lang="en-US" b="1">
                <a:latin typeface="Helvetica" pitchFamily="2" charset="0"/>
              </a:rPr>
              <a:t>in demand</a:t>
            </a:r>
          </a:p>
          <a:p>
            <a:pPr algn="ctr"/>
            <a:r>
              <a:rPr lang="en-US" sz="2400" b="1">
                <a:solidFill>
                  <a:schemeClr val="accent1"/>
                </a:solidFill>
                <a:latin typeface="Helvetica" pitchFamily="2" charset="0"/>
              </a:rPr>
              <a:t>2</a:t>
            </a:r>
            <a:r>
              <a:rPr lang="en-US">
                <a:latin typeface="Helvetica" pitchFamily="2" charset="0"/>
              </a:rPr>
              <a:t> questions</a:t>
            </a:r>
          </a:p>
        </p:txBody>
      </p:sp>
      <p:sp>
        <p:nvSpPr>
          <p:cNvPr id="23" name="TextBox 22">
            <a:extLst>
              <a:ext uri="{FF2B5EF4-FFF2-40B4-BE49-F238E27FC236}">
                <a16:creationId xmlns:a16="http://schemas.microsoft.com/office/drawing/2014/main" id="{7E3A18C1-7DC4-7A41-9711-6F4C16292390}"/>
              </a:ext>
            </a:extLst>
          </p:cNvPr>
          <p:cNvSpPr txBox="1"/>
          <p:nvPr/>
        </p:nvSpPr>
        <p:spPr>
          <a:xfrm>
            <a:off x="4758905" y="5123549"/>
            <a:ext cx="2674189" cy="1015663"/>
          </a:xfrm>
          <a:prstGeom prst="rect">
            <a:avLst/>
          </a:prstGeom>
          <a:noFill/>
        </p:spPr>
        <p:txBody>
          <a:bodyPr wrap="square" rtlCol="0">
            <a:spAutoFit/>
          </a:bodyPr>
          <a:lstStyle/>
          <a:p>
            <a:pPr algn="ctr"/>
            <a:r>
              <a:rPr lang="en-US" b="1">
                <a:latin typeface="Helvetica" pitchFamily="2" charset="0"/>
              </a:rPr>
              <a:t>Sustainable development goals</a:t>
            </a:r>
          </a:p>
          <a:p>
            <a:pPr algn="ctr"/>
            <a:r>
              <a:rPr lang="en-US" sz="2400" b="1">
                <a:solidFill>
                  <a:schemeClr val="accent1"/>
                </a:solidFill>
                <a:latin typeface="Helvetica" pitchFamily="2" charset="0"/>
              </a:rPr>
              <a:t>3</a:t>
            </a:r>
            <a:r>
              <a:rPr lang="en-US">
                <a:latin typeface="Helvetica" pitchFamily="2" charset="0"/>
              </a:rPr>
              <a:t> questions</a:t>
            </a:r>
          </a:p>
        </p:txBody>
      </p:sp>
    </p:spTree>
    <p:extLst>
      <p:ext uri="{BB962C8B-B14F-4D97-AF65-F5344CB8AC3E}">
        <p14:creationId xmlns:p14="http://schemas.microsoft.com/office/powerpoint/2010/main" val="70131486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1576BF0F-4980-B142-AC81-128BB2B890A2}"/>
              </a:ext>
            </a:extLst>
          </p:cNvPr>
          <p:cNvPicPr>
            <a:picLocks noChangeAspect="1"/>
          </p:cNvPicPr>
          <p:nvPr/>
        </p:nvPicPr>
        <p:blipFill rotWithShape="1">
          <a:blip r:embed="rId3" cstate="email">
            <a:alphaModFix amt="50000"/>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B1D7CF64-B46E-2046-BE49-AB06D7511D49}"/>
              </a:ext>
            </a:extLst>
          </p:cNvPr>
          <p:cNvSpPr>
            <a:spLocks noGrp="1"/>
          </p:cNvSpPr>
          <p:nvPr>
            <p:ph type="ctrTitle"/>
          </p:nvPr>
        </p:nvSpPr>
        <p:spPr>
          <a:xfrm>
            <a:off x="1524000" y="1122362"/>
            <a:ext cx="9144000" cy="2900518"/>
          </a:xfrm>
        </p:spPr>
        <p:txBody>
          <a:bodyPr>
            <a:normAutofit/>
          </a:bodyPr>
          <a:lstStyle/>
          <a:p>
            <a:r>
              <a:rPr lang="da-DK" sz="5400">
                <a:solidFill>
                  <a:srgbClr val="FFFFFF"/>
                </a:solidFill>
                <a:latin typeface="Roboto" panose="02000000000000000000" pitchFamily="2" charset="0"/>
                <a:ea typeface="Roboto" panose="02000000000000000000" pitchFamily="2" charset="0"/>
              </a:rPr>
              <a:t>EXPERTS' ASSESSMENT: </a:t>
            </a:r>
            <a:br>
              <a:rPr lang="da-DK" sz="5400">
                <a:solidFill>
                  <a:srgbClr val="FFFFFF"/>
                </a:solidFill>
                <a:latin typeface="Roboto" panose="02000000000000000000" pitchFamily="2" charset="0"/>
                <a:ea typeface="Roboto" panose="02000000000000000000" pitchFamily="2" charset="0"/>
              </a:rPr>
            </a:br>
            <a:r>
              <a:rPr lang="da-DK" sz="5400">
                <a:solidFill>
                  <a:srgbClr val="FFFFFF"/>
                </a:solidFill>
                <a:latin typeface="Roboto" panose="02000000000000000000" pitchFamily="2" charset="0"/>
                <a:ea typeface="Roboto" panose="02000000000000000000" pitchFamily="2" charset="0"/>
              </a:rPr>
              <a:t>THE WORKPLACE POST-COVID-19</a:t>
            </a:r>
          </a:p>
        </p:txBody>
      </p:sp>
      <p:sp>
        <p:nvSpPr>
          <p:cNvPr id="3" name="Subtitle 2">
            <a:extLst>
              <a:ext uri="{FF2B5EF4-FFF2-40B4-BE49-F238E27FC236}">
                <a16:creationId xmlns:a16="http://schemas.microsoft.com/office/drawing/2014/main" id="{32B84DD4-60A5-C547-AFDC-14BDFD775A4F}"/>
              </a:ext>
            </a:extLst>
          </p:cNvPr>
          <p:cNvSpPr>
            <a:spLocks noGrp="1"/>
          </p:cNvSpPr>
          <p:nvPr>
            <p:ph type="subTitle" idx="1"/>
          </p:nvPr>
        </p:nvSpPr>
        <p:spPr>
          <a:xfrm>
            <a:off x="1524000" y="4159404"/>
            <a:ext cx="9144000" cy="1098395"/>
          </a:xfrm>
        </p:spPr>
        <p:txBody>
          <a:bodyPr anchor="b">
            <a:normAutofit/>
          </a:bodyPr>
          <a:lstStyle/>
          <a:p>
            <a:r>
              <a:rPr lang="en-US" sz="2400">
                <a:solidFill>
                  <a:srgbClr val="FFFFFF"/>
                </a:solidFill>
                <a:latin typeface="Open Sans" panose="020B0606030504020204" pitchFamily="34" charset="0"/>
                <a:ea typeface="Open Sans" panose="020B0606030504020204" pitchFamily="34" charset="0"/>
                <a:cs typeface="Open Sans" panose="020B0606030504020204" pitchFamily="34" charset="0"/>
              </a:rPr>
              <a:t>Report Available 28 September 2020 </a:t>
            </a:r>
          </a:p>
        </p:txBody>
      </p:sp>
      <p:sp>
        <p:nvSpPr>
          <p:cNvPr id="8" name="TextBox 7">
            <a:extLst>
              <a:ext uri="{FF2B5EF4-FFF2-40B4-BE49-F238E27FC236}">
                <a16:creationId xmlns:a16="http://schemas.microsoft.com/office/drawing/2014/main" id="{947AE428-AF0C-CF4D-97B4-D54EA48B330B}"/>
              </a:ext>
            </a:extLst>
          </p:cNvPr>
          <p:cNvSpPr txBox="1"/>
          <p:nvPr/>
        </p:nvSpPr>
        <p:spPr>
          <a:xfrm>
            <a:off x="838200" y="5998669"/>
            <a:ext cx="1259541"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white"/>
                </a:solidFill>
                <a:effectLst/>
                <a:uLnTx/>
                <a:uFillTx/>
                <a:latin typeface="Helvetica" pitchFamily="2" charset="0"/>
                <a:ea typeface="+mn-ea"/>
                <a:cs typeface="+mn-cs"/>
              </a:rPr>
              <a:t>Sponsored</a:t>
            </a:r>
            <a:r>
              <a:rPr kumimoji="0" lang="da-DK" sz="1200" b="1" i="0" u="none" strike="noStrike" kern="1200" cap="none" spc="0" normalizeH="0" baseline="0" noProof="0">
                <a:ln>
                  <a:noFill/>
                </a:ln>
                <a:solidFill>
                  <a:prstClr val="white"/>
                </a:solidFill>
                <a:effectLst/>
                <a:uLnTx/>
                <a:uFillTx/>
                <a:latin typeface="Helvetica" pitchFamily="2" charset="0"/>
                <a:ea typeface="+mn-ea"/>
                <a:cs typeface="+mn-cs"/>
              </a:rPr>
              <a:t> by:</a:t>
            </a:r>
          </a:p>
        </p:txBody>
      </p:sp>
      <p:pic>
        <p:nvPicPr>
          <p:cNvPr id="10" name="Picture 9" descr="A close up of a sign&#10;&#10;Description automatically generated">
            <a:extLst>
              <a:ext uri="{FF2B5EF4-FFF2-40B4-BE49-F238E27FC236}">
                <a16:creationId xmlns:a16="http://schemas.microsoft.com/office/drawing/2014/main" id="{2DA9D803-0CBA-074B-A3BE-F062EB5E2B5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400904" y="391793"/>
            <a:ext cx="2089465" cy="570891"/>
          </a:xfrm>
          <a:prstGeom prst="rect">
            <a:avLst/>
          </a:prstGeom>
        </p:spPr>
      </p:pic>
      <p:sp>
        <p:nvSpPr>
          <p:cNvPr id="12" name="TextBox 11">
            <a:extLst>
              <a:ext uri="{FF2B5EF4-FFF2-40B4-BE49-F238E27FC236}">
                <a16:creationId xmlns:a16="http://schemas.microsoft.com/office/drawing/2014/main" id="{636DB402-7A32-6047-A57A-44751277448A}"/>
              </a:ext>
            </a:extLst>
          </p:cNvPr>
          <p:cNvSpPr txBox="1"/>
          <p:nvPr/>
        </p:nvSpPr>
        <p:spPr>
          <a:xfrm>
            <a:off x="9032596" y="5998669"/>
            <a:ext cx="1259541"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white"/>
                </a:solidFill>
                <a:effectLst/>
                <a:uLnTx/>
                <a:uFillTx/>
                <a:latin typeface="Helvetica" pitchFamily="2" charset="0"/>
                <a:ea typeface="+mn-ea"/>
                <a:cs typeface="+mn-cs"/>
              </a:rPr>
              <a:t>Prepared</a:t>
            </a:r>
            <a:r>
              <a:rPr kumimoji="0" lang="da-DK" sz="1200" b="1" i="0" u="none" strike="noStrike" kern="1200" cap="none" spc="0" normalizeH="0" baseline="0" noProof="0">
                <a:ln>
                  <a:noFill/>
                </a:ln>
                <a:solidFill>
                  <a:prstClr val="white"/>
                </a:solidFill>
                <a:effectLst/>
                <a:uLnTx/>
                <a:uFillTx/>
                <a:latin typeface="Helvetica" pitchFamily="2" charset="0"/>
                <a:ea typeface="+mn-ea"/>
                <a:cs typeface="+mn-cs"/>
              </a:rPr>
              <a:t> by:</a:t>
            </a:r>
          </a:p>
        </p:txBody>
      </p:sp>
      <p:grpSp>
        <p:nvGrpSpPr>
          <p:cNvPr id="14" name="Group 13">
            <a:extLst>
              <a:ext uri="{FF2B5EF4-FFF2-40B4-BE49-F238E27FC236}">
                <a16:creationId xmlns:a16="http://schemas.microsoft.com/office/drawing/2014/main" id="{E46D27E9-A6C6-C546-96DC-70807D9A52D7}"/>
              </a:ext>
            </a:extLst>
          </p:cNvPr>
          <p:cNvGrpSpPr/>
          <p:nvPr/>
        </p:nvGrpSpPr>
        <p:grpSpPr>
          <a:xfrm>
            <a:off x="9032596" y="6311624"/>
            <a:ext cx="1753405" cy="409851"/>
            <a:chOff x="9032596" y="6311624"/>
            <a:chExt cx="1753405" cy="409851"/>
          </a:xfrm>
        </p:grpSpPr>
        <p:pic>
          <p:nvPicPr>
            <p:cNvPr id="15" name="Picture 14" descr="A close up of a logo&#10;&#10;Description automatically generated">
              <a:extLst>
                <a:ext uri="{FF2B5EF4-FFF2-40B4-BE49-F238E27FC236}">
                  <a16:creationId xmlns:a16="http://schemas.microsoft.com/office/drawing/2014/main" id="{D265358C-9C1B-9B40-A10B-FE78F7AAE675}"/>
                </a:ext>
              </a:extLst>
            </p:cNvPr>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a:off x="9032596" y="6311624"/>
              <a:ext cx="736617" cy="409851"/>
            </a:xfrm>
            <a:prstGeom prst="rect">
              <a:avLst/>
            </a:prstGeom>
          </p:spPr>
        </p:pic>
        <p:sp>
          <p:nvSpPr>
            <p:cNvPr id="16" name="TextBox 15">
              <a:extLst>
                <a:ext uri="{FF2B5EF4-FFF2-40B4-BE49-F238E27FC236}">
                  <a16:creationId xmlns:a16="http://schemas.microsoft.com/office/drawing/2014/main" id="{9D374739-1235-8B43-AF30-C2B5B6417558}"/>
                </a:ext>
              </a:extLst>
            </p:cNvPr>
            <p:cNvSpPr txBox="1"/>
            <p:nvPr userDrawn="1"/>
          </p:nvSpPr>
          <p:spPr>
            <a:xfrm>
              <a:off x="9526460" y="6393439"/>
              <a:ext cx="1259541"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000" b="0" i="0" u="none" strike="noStrike" kern="1200" cap="none" spc="0" normalizeH="0" baseline="0" noProof="0">
                  <a:ln>
                    <a:noFill/>
                  </a:ln>
                  <a:solidFill>
                    <a:srgbClr val="7AA5D2"/>
                  </a:solidFill>
                  <a:effectLst/>
                  <a:uLnTx/>
                  <a:uFillTx/>
                  <a:latin typeface="Futura Medium" panose="020B0602020204020303" pitchFamily="34" charset="-79"/>
                  <a:ea typeface="+mn-ea"/>
                  <a:cs typeface="Futura Medium" panose="020B0602020204020303" pitchFamily="34" charset="-79"/>
                </a:rPr>
                <a:t>Nordic </a:t>
              </a:r>
              <a:r>
                <a:rPr kumimoji="0" lang="en-US" sz="1000" b="0" i="0" u="none" strike="noStrike" kern="1200" cap="none" spc="0" normalizeH="0" baseline="0" noProof="0">
                  <a:ln>
                    <a:noFill/>
                  </a:ln>
                  <a:solidFill>
                    <a:srgbClr val="7AA5D2"/>
                  </a:solidFill>
                  <a:effectLst/>
                  <a:uLnTx/>
                  <a:uFillTx/>
                  <a:latin typeface="Futura Medium" panose="020B0602020204020303" pitchFamily="34" charset="-79"/>
                  <a:ea typeface="+mn-ea"/>
                  <a:cs typeface="Futura Medium" panose="020B0602020204020303" pitchFamily="34" charset="-79"/>
                </a:rPr>
                <a:t>Foresight</a:t>
              </a:r>
            </a:p>
          </p:txBody>
        </p:sp>
      </p:grpSp>
      <p:pic>
        <p:nvPicPr>
          <p:cNvPr id="1028" name="Picture 4" descr="JLL Singapore | Commercial Real Estate | Investment Management">
            <a:extLst>
              <a:ext uri="{FF2B5EF4-FFF2-40B4-BE49-F238E27FC236}">
                <a16:creationId xmlns:a16="http://schemas.microsoft.com/office/drawing/2014/main" id="{75B2D86C-BA75-8A49-BED3-A46014D54827}"/>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961238" y="6393439"/>
            <a:ext cx="736617" cy="36919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A picture containing drawing&#10;&#10;Description automatically generated">
            <a:extLst>
              <a:ext uri="{FF2B5EF4-FFF2-40B4-BE49-F238E27FC236}">
                <a16:creationId xmlns:a16="http://schemas.microsoft.com/office/drawing/2014/main" id="{FF6855B0-C0F3-9844-9D04-378B8C42B8B8}"/>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32046" y="6303897"/>
            <a:ext cx="1116252" cy="525872"/>
          </a:xfrm>
          <a:prstGeom prst="rect">
            <a:avLst/>
          </a:prstGeom>
        </p:spPr>
      </p:pic>
    </p:spTree>
    <p:extLst>
      <p:ext uri="{BB962C8B-B14F-4D97-AF65-F5344CB8AC3E}">
        <p14:creationId xmlns:p14="http://schemas.microsoft.com/office/powerpoint/2010/main" val="339646955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D2B7552-C4DF-45A2-9410-21FDC70D1629}"/>
              </a:ext>
            </a:extLst>
          </p:cNvPr>
          <p:cNvSpPr>
            <a:spLocks noGrp="1"/>
          </p:cNvSpPr>
          <p:nvPr>
            <p:ph type="sldNum" sz="quarter" idx="12"/>
          </p:nvPr>
        </p:nvSpPr>
        <p:spPr/>
        <p:txBody>
          <a:bodyPr/>
          <a:lstStyle/>
          <a:p>
            <a:fld id="{A8050745-D873-D947-9203-FD1A681633F9}" type="slidenum">
              <a:rPr lang="da-DK" smtClean="0"/>
              <a:t>42</a:t>
            </a:fld>
            <a:endParaRPr lang="da-DK"/>
          </a:p>
        </p:txBody>
      </p:sp>
      <p:pic>
        <p:nvPicPr>
          <p:cNvPr id="4" name="Picture 3">
            <a:extLst>
              <a:ext uri="{FF2B5EF4-FFF2-40B4-BE49-F238E27FC236}">
                <a16:creationId xmlns:a16="http://schemas.microsoft.com/office/drawing/2014/main" id="{3A0ABF98-8CB6-4851-9674-FF4BC09322BF}"/>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1524" y="0"/>
            <a:ext cx="12188952" cy="6857999"/>
          </a:xfrm>
          <a:prstGeom prst="rect">
            <a:avLst/>
          </a:prstGeom>
        </p:spPr>
      </p:pic>
    </p:spTree>
    <p:extLst>
      <p:ext uri="{BB962C8B-B14F-4D97-AF65-F5344CB8AC3E}">
        <p14:creationId xmlns:p14="http://schemas.microsoft.com/office/powerpoint/2010/main" val="329579687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rot="5400000">
            <a:off x="-1008579" y="1049711"/>
            <a:ext cx="2648125" cy="190337"/>
            <a:chOff x="-854287" y="113927"/>
            <a:chExt cx="2112679" cy="82527"/>
          </a:xfrm>
        </p:grpSpPr>
        <p:sp>
          <p:nvSpPr>
            <p:cNvPr id="2" name="Freeform 2"/>
            <p:cNvSpPr/>
            <p:nvPr/>
          </p:nvSpPr>
          <p:spPr>
            <a:xfrm>
              <a:off x="-854287" y="113927"/>
              <a:ext cx="2112679" cy="82527"/>
            </a:xfrm>
            <a:custGeom>
              <a:avLst/>
              <a:gdLst/>
              <a:ahLst/>
              <a:cxnLst/>
              <a:rect l="0" t="0" r="0" b="0"/>
              <a:pathLst>
                <a:path w="304809" h="12201">
                  <a:moveTo>
                    <a:pt x="2076" y="12201"/>
                  </a:moveTo>
                  <a:cubicBezTo>
                    <a:pt x="1581" y="12201"/>
                    <a:pt x="1076" y="12020"/>
                    <a:pt x="676" y="11658"/>
                  </a:cubicBezTo>
                  <a:cubicBezTo>
                    <a:pt x="-172" y="10887"/>
                    <a:pt x="-229" y="9572"/>
                    <a:pt x="543" y="8734"/>
                  </a:cubicBezTo>
                  <a:lnTo>
                    <a:pt x="7915" y="676"/>
                  </a:lnTo>
                  <a:cubicBezTo>
                    <a:pt x="8687" y="-172"/>
                    <a:pt x="10001" y="-229"/>
                    <a:pt x="10839" y="543"/>
                  </a:cubicBezTo>
                  <a:cubicBezTo>
                    <a:pt x="11687" y="1314"/>
                    <a:pt x="11744" y="2629"/>
                    <a:pt x="10973" y="3467"/>
                  </a:cubicBezTo>
                  <a:lnTo>
                    <a:pt x="3610" y="11525"/>
                  </a:lnTo>
                  <a:cubicBezTo>
                    <a:pt x="3200" y="11973"/>
                    <a:pt x="2638" y="12201"/>
                    <a:pt x="2076" y="12201"/>
                  </a:cubicBezTo>
                  <a:close/>
                  <a:moveTo>
                    <a:pt x="15344" y="11525"/>
                  </a:moveTo>
                  <a:lnTo>
                    <a:pt x="22717" y="3467"/>
                  </a:lnTo>
                  <a:cubicBezTo>
                    <a:pt x="23488" y="2619"/>
                    <a:pt x="23431" y="1314"/>
                    <a:pt x="22583" y="543"/>
                  </a:cubicBezTo>
                  <a:cubicBezTo>
                    <a:pt x="21736" y="-229"/>
                    <a:pt x="20431" y="-172"/>
                    <a:pt x="19659" y="676"/>
                  </a:cubicBezTo>
                  <a:lnTo>
                    <a:pt x="12287" y="8734"/>
                  </a:lnTo>
                  <a:cubicBezTo>
                    <a:pt x="11515" y="9582"/>
                    <a:pt x="11573" y="10887"/>
                    <a:pt x="12420" y="11658"/>
                  </a:cubicBezTo>
                  <a:cubicBezTo>
                    <a:pt x="12820" y="12020"/>
                    <a:pt x="13316" y="12201"/>
                    <a:pt x="13820" y="12201"/>
                  </a:cubicBezTo>
                  <a:cubicBezTo>
                    <a:pt x="14373" y="12201"/>
                    <a:pt x="14935" y="11973"/>
                    <a:pt x="15344" y="11525"/>
                  </a:cubicBezTo>
                  <a:close/>
                  <a:moveTo>
                    <a:pt x="27070" y="11525"/>
                  </a:moveTo>
                  <a:lnTo>
                    <a:pt x="34442" y="3467"/>
                  </a:lnTo>
                  <a:cubicBezTo>
                    <a:pt x="35214" y="2619"/>
                    <a:pt x="35156" y="1314"/>
                    <a:pt x="34309" y="543"/>
                  </a:cubicBezTo>
                  <a:cubicBezTo>
                    <a:pt x="33461" y="-229"/>
                    <a:pt x="32156" y="-172"/>
                    <a:pt x="31385" y="676"/>
                  </a:cubicBezTo>
                  <a:lnTo>
                    <a:pt x="24012" y="8725"/>
                  </a:lnTo>
                  <a:cubicBezTo>
                    <a:pt x="23241" y="9572"/>
                    <a:pt x="23298" y="10877"/>
                    <a:pt x="24146" y="11649"/>
                  </a:cubicBezTo>
                  <a:cubicBezTo>
                    <a:pt x="24546" y="12011"/>
                    <a:pt x="25041" y="12192"/>
                    <a:pt x="25546" y="12192"/>
                  </a:cubicBezTo>
                  <a:cubicBezTo>
                    <a:pt x="26108" y="12201"/>
                    <a:pt x="26660" y="11973"/>
                    <a:pt x="27070" y="11525"/>
                  </a:cubicBezTo>
                  <a:close/>
                  <a:moveTo>
                    <a:pt x="38805" y="11525"/>
                  </a:moveTo>
                  <a:lnTo>
                    <a:pt x="46177" y="3467"/>
                  </a:lnTo>
                  <a:cubicBezTo>
                    <a:pt x="46948" y="2619"/>
                    <a:pt x="46891" y="1314"/>
                    <a:pt x="46044" y="543"/>
                  </a:cubicBezTo>
                  <a:cubicBezTo>
                    <a:pt x="45196" y="-229"/>
                    <a:pt x="43891" y="-172"/>
                    <a:pt x="43119" y="676"/>
                  </a:cubicBezTo>
                  <a:lnTo>
                    <a:pt x="35747" y="8734"/>
                  </a:lnTo>
                  <a:cubicBezTo>
                    <a:pt x="34976" y="9582"/>
                    <a:pt x="35033" y="10887"/>
                    <a:pt x="35880" y="11658"/>
                  </a:cubicBezTo>
                  <a:cubicBezTo>
                    <a:pt x="36280" y="12020"/>
                    <a:pt x="36776" y="12201"/>
                    <a:pt x="37281" y="12201"/>
                  </a:cubicBezTo>
                  <a:cubicBezTo>
                    <a:pt x="37833" y="12201"/>
                    <a:pt x="38395" y="11973"/>
                    <a:pt x="38805" y="11525"/>
                  </a:cubicBezTo>
                  <a:close/>
                  <a:moveTo>
                    <a:pt x="50539" y="11525"/>
                  </a:moveTo>
                  <a:lnTo>
                    <a:pt x="57912" y="3467"/>
                  </a:lnTo>
                  <a:cubicBezTo>
                    <a:pt x="58683" y="2619"/>
                    <a:pt x="58626" y="1314"/>
                    <a:pt x="57778" y="543"/>
                  </a:cubicBezTo>
                  <a:cubicBezTo>
                    <a:pt x="56931" y="-229"/>
                    <a:pt x="55626" y="-172"/>
                    <a:pt x="54854" y="676"/>
                  </a:cubicBezTo>
                  <a:lnTo>
                    <a:pt x="47482" y="8734"/>
                  </a:lnTo>
                  <a:cubicBezTo>
                    <a:pt x="46710" y="9582"/>
                    <a:pt x="46767" y="10887"/>
                    <a:pt x="47615" y="11658"/>
                  </a:cubicBezTo>
                  <a:cubicBezTo>
                    <a:pt x="48015" y="12020"/>
                    <a:pt x="48511" y="12201"/>
                    <a:pt x="49015" y="12201"/>
                  </a:cubicBezTo>
                  <a:cubicBezTo>
                    <a:pt x="49568" y="12201"/>
                    <a:pt x="50130" y="11973"/>
                    <a:pt x="50539" y="11525"/>
                  </a:cubicBezTo>
                  <a:close/>
                  <a:moveTo>
                    <a:pt x="62265" y="11525"/>
                  </a:moveTo>
                  <a:lnTo>
                    <a:pt x="69637" y="3467"/>
                  </a:lnTo>
                  <a:cubicBezTo>
                    <a:pt x="70409" y="2619"/>
                    <a:pt x="70351" y="1314"/>
                    <a:pt x="69504" y="543"/>
                  </a:cubicBezTo>
                  <a:cubicBezTo>
                    <a:pt x="68656" y="-229"/>
                    <a:pt x="67351" y="-172"/>
                    <a:pt x="66579" y="676"/>
                  </a:cubicBezTo>
                  <a:lnTo>
                    <a:pt x="59207" y="8734"/>
                  </a:lnTo>
                  <a:cubicBezTo>
                    <a:pt x="58436" y="9582"/>
                    <a:pt x="58493" y="10887"/>
                    <a:pt x="59340" y="11658"/>
                  </a:cubicBezTo>
                  <a:cubicBezTo>
                    <a:pt x="59741" y="12020"/>
                    <a:pt x="60236" y="12201"/>
                    <a:pt x="60741" y="12201"/>
                  </a:cubicBezTo>
                  <a:cubicBezTo>
                    <a:pt x="61303" y="12201"/>
                    <a:pt x="61855" y="11973"/>
                    <a:pt x="62265" y="11525"/>
                  </a:cubicBezTo>
                  <a:close/>
                  <a:moveTo>
                    <a:pt x="73999" y="11525"/>
                  </a:moveTo>
                  <a:lnTo>
                    <a:pt x="81372" y="3467"/>
                  </a:lnTo>
                  <a:cubicBezTo>
                    <a:pt x="82143" y="2619"/>
                    <a:pt x="82086" y="1314"/>
                    <a:pt x="81238" y="543"/>
                  </a:cubicBezTo>
                  <a:cubicBezTo>
                    <a:pt x="80391" y="-229"/>
                    <a:pt x="79086" y="-172"/>
                    <a:pt x="78314" y="676"/>
                  </a:cubicBezTo>
                  <a:lnTo>
                    <a:pt x="70942" y="8734"/>
                  </a:lnTo>
                  <a:cubicBezTo>
                    <a:pt x="70170" y="9582"/>
                    <a:pt x="70228" y="10887"/>
                    <a:pt x="71075" y="11658"/>
                  </a:cubicBezTo>
                  <a:cubicBezTo>
                    <a:pt x="71475" y="12020"/>
                    <a:pt x="71971" y="12201"/>
                    <a:pt x="72475" y="12201"/>
                  </a:cubicBezTo>
                  <a:cubicBezTo>
                    <a:pt x="73028" y="12201"/>
                    <a:pt x="73590" y="11973"/>
                    <a:pt x="73999" y="11525"/>
                  </a:cubicBezTo>
                  <a:close/>
                  <a:moveTo>
                    <a:pt x="85734" y="11525"/>
                  </a:moveTo>
                  <a:lnTo>
                    <a:pt x="93107" y="3467"/>
                  </a:lnTo>
                  <a:cubicBezTo>
                    <a:pt x="93878" y="2619"/>
                    <a:pt x="93821" y="1314"/>
                    <a:pt x="92973" y="543"/>
                  </a:cubicBezTo>
                  <a:cubicBezTo>
                    <a:pt x="92126" y="-229"/>
                    <a:pt x="90821" y="-172"/>
                    <a:pt x="90049" y="676"/>
                  </a:cubicBezTo>
                  <a:lnTo>
                    <a:pt x="82677" y="8734"/>
                  </a:lnTo>
                  <a:cubicBezTo>
                    <a:pt x="81905" y="9582"/>
                    <a:pt x="81962" y="10887"/>
                    <a:pt x="82810" y="11658"/>
                  </a:cubicBezTo>
                  <a:cubicBezTo>
                    <a:pt x="83210" y="12020"/>
                    <a:pt x="83705" y="12201"/>
                    <a:pt x="84210" y="12201"/>
                  </a:cubicBezTo>
                  <a:cubicBezTo>
                    <a:pt x="84763" y="12201"/>
                    <a:pt x="85325" y="11973"/>
                    <a:pt x="85734" y="11525"/>
                  </a:cubicBezTo>
                  <a:close/>
                  <a:moveTo>
                    <a:pt x="97460" y="11525"/>
                  </a:moveTo>
                  <a:lnTo>
                    <a:pt x="104832" y="3467"/>
                  </a:lnTo>
                  <a:cubicBezTo>
                    <a:pt x="105603" y="2619"/>
                    <a:pt x="105546" y="1314"/>
                    <a:pt x="104699" y="543"/>
                  </a:cubicBezTo>
                  <a:cubicBezTo>
                    <a:pt x="103851" y="-229"/>
                    <a:pt x="102546" y="-172"/>
                    <a:pt x="101774" y="676"/>
                  </a:cubicBezTo>
                  <a:lnTo>
                    <a:pt x="94402" y="8725"/>
                  </a:lnTo>
                  <a:cubicBezTo>
                    <a:pt x="93630" y="9572"/>
                    <a:pt x="93688" y="10877"/>
                    <a:pt x="94535" y="11649"/>
                  </a:cubicBezTo>
                  <a:cubicBezTo>
                    <a:pt x="94935" y="12011"/>
                    <a:pt x="95431" y="12192"/>
                    <a:pt x="95936" y="12192"/>
                  </a:cubicBezTo>
                  <a:cubicBezTo>
                    <a:pt x="96497" y="12201"/>
                    <a:pt x="97050" y="11973"/>
                    <a:pt x="97460" y="11525"/>
                  </a:cubicBezTo>
                  <a:close/>
                  <a:moveTo>
                    <a:pt x="109194" y="11525"/>
                  </a:moveTo>
                  <a:lnTo>
                    <a:pt x="116567" y="3467"/>
                  </a:lnTo>
                  <a:cubicBezTo>
                    <a:pt x="117338" y="2619"/>
                    <a:pt x="117281" y="1314"/>
                    <a:pt x="116433" y="543"/>
                  </a:cubicBezTo>
                  <a:cubicBezTo>
                    <a:pt x="115586" y="-229"/>
                    <a:pt x="114281" y="-172"/>
                    <a:pt x="113509" y="676"/>
                  </a:cubicBezTo>
                  <a:lnTo>
                    <a:pt x="106137" y="8734"/>
                  </a:lnTo>
                  <a:cubicBezTo>
                    <a:pt x="105365" y="9582"/>
                    <a:pt x="105422" y="10887"/>
                    <a:pt x="106270" y="11658"/>
                  </a:cubicBezTo>
                  <a:cubicBezTo>
                    <a:pt x="106670" y="12020"/>
                    <a:pt x="107165" y="12201"/>
                    <a:pt x="107670" y="12201"/>
                  </a:cubicBezTo>
                  <a:cubicBezTo>
                    <a:pt x="108223" y="12201"/>
                    <a:pt x="108785" y="11973"/>
                    <a:pt x="109194" y="11525"/>
                  </a:cubicBezTo>
                  <a:close/>
                  <a:moveTo>
                    <a:pt x="120920" y="11525"/>
                  </a:moveTo>
                  <a:lnTo>
                    <a:pt x="128292" y="3467"/>
                  </a:lnTo>
                  <a:cubicBezTo>
                    <a:pt x="129063" y="2619"/>
                    <a:pt x="129006" y="1314"/>
                    <a:pt x="128159" y="543"/>
                  </a:cubicBezTo>
                  <a:cubicBezTo>
                    <a:pt x="127311" y="-229"/>
                    <a:pt x="126006" y="-172"/>
                    <a:pt x="125234" y="676"/>
                  </a:cubicBezTo>
                  <a:lnTo>
                    <a:pt x="117862" y="8734"/>
                  </a:lnTo>
                  <a:cubicBezTo>
                    <a:pt x="117091" y="9582"/>
                    <a:pt x="117148" y="10887"/>
                    <a:pt x="117995" y="11658"/>
                  </a:cubicBezTo>
                  <a:cubicBezTo>
                    <a:pt x="118395" y="12020"/>
                    <a:pt x="118891" y="12201"/>
                    <a:pt x="119396" y="12201"/>
                  </a:cubicBezTo>
                  <a:cubicBezTo>
                    <a:pt x="119958" y="12201"/>
                    <a:pt x="120520" y="11973"/>
                    <a:pt x="120920" y="11525"/>
                  </a:cubicBezTo>
                  <a:close/>
                  <a:moveTo>
                    <a:pt x="132654" y="11525"/>
                  </a:moveTo>
                  <a:lnTo>
                    <a:pt x="140027" y="3467"/>
                  </a:lnTo>
                  <a:cubicBezTo>
                    <a:pt x="140798" y="2619"/>
                    <a:pt x="140741" y="1314"/>
                    <a:pt x="139893" y="543"/>
                  </a:cubicBezTo>
                  <a:cubicBezTo>
                    <a:pt x="139046" y="-229"/>
                    <a:pt x="137741" y="-172"/>
                    <a:pt x="136969" y="676"/>
                  </a:cubicBezTo>
                  <a:lnTo>
                    <a:pt x="129597" y="8734"/>
                  </a:lnTo>
                  <a:cubicBezTo>
                    <a:pt x="128825" y="9582"/>
                    <a:pt x="128882" y="10887"/>
                    <a:pt x="129730" y="11658"/>
                  </a:cubicBezTo>
                  <a:cubicBezTo>
                    <a:pt x="130130" y="12020"/>
                    <a:pt x="130626" y="12201"/>
                    <a:pt x="131130" y="12201"/>
                  </a:cubicBezTo>
                  <a:cubicBezTo>
                    <a:pt x="131692" y="12201"/>
                    <a:pt x="132245" y="11973"/>
                    <a:pt x="132654" y="11525"/>
                  </a:cubicBezTo>
                  <a:close/>
                  <a:moveTo>
                    <a:pt x="144389" y="11525"/>
                  </a:moveTo>
                  <a:lnTo>
                    <a:pt x="151762" y="3467"/>
                  </a:lnTo>
                  <a:cubicBezTo>
                    <a:pt x="152533" y="2619"/>
                    <a:pt x="152476" y="1314"/>
                    <a:pt x="151628" y="543"/>
                  </a:cubicBezTo>
                  <a:cubicBezTo>
                    <a:pt x="150780" y="-229"/>
                    <a:pt x="149476" y="-172"/>
                    <a:pt x="148704" y="676"/>
                  </a:cubicBezTo>
                  <a:lnTo>
                    <a:pt x="141332" y="8734"/>
                  </a:lnTo>
                  <a:cubicBezTo>
                    <a:pt x="140560" y="9582"/>
                    <a:pt x="140617" y="10887"/>
                    <a:pt x="141465" y="11658"/>
                  </a:cubicBezTo>
                  <a:cubicBezTo>
                    <a:pt x="141865" y="12020"/>
                    <a:pt x="142360" y="12201"/>
                    <a:pt x="142865" y="12201"/>
                  </a:cubicBezTo>
                  <a:cubicBezTo>
                    <a:pt x="143418" y="12201"/>
                    <a:pt x="143980" y="11973"/>
                    <a:pt x="144389" y="11525"/>
                  </a:cubicBezTo>
                  <a:close/>
                  <a:moveTo>
                    <a:pt x="156114" y="11525"/>
                  </a:moveTo>
                  <a:lnTo>
                    <a:pt x="163487" y="3467"/>
                  </a:lnTo>
                  <a:cubicBezTo>
                    <a:pt x="164258" y="2619"/>
                    <a:pt x="164201" y="1314"/>
                    <a:pt x="163353" y="543"/>
                  </a:cubicBezTo>
                  <a:cubicBezTo>
                    <a:pt x="162506" y="-229"/>
                    <a:pt x="161201" y="-172"/>
                    <a:pt x="160429" y="676"/>
                  </a:cubicBezTo>
                  <a:lnTo>
                    <a:pt x="153057" y="8734"/>
                  </a:lnTo>
                  <a:cubicBezTo>
                    <a:pt x="152285" y="9582"/>
                    <a:pt x="152343" y="10887"/>
                    <a:pt x="153190" y="11658"/>
                  </a:cubicBezTo>
                  <a:cubicBezTo>
                    <a:pt x="153590" y="12020"/>
                    <a:pt x="154086" y="12201"/>
                    <a:pt x="154590" y="12201"/>
                  </a:cubicBezTo>
                  <a:cubicBezTo>
                    <a:pt x="155152" y="12201"/>
                    <a:pt x="155714" y="11973"/>
                    <a:pt x="156114" y="11525"/>
                  </a:cubicBezTo>
                  <a:close/>
                  <a:moveTo>
                    <a:pt x="167849" y="11525"/>
                  </a:moveTo>
                  <a:lnTo>
                    <a:pt x="175222" y="3467"/>
                  </a:lnTo>
                  <a:cubicBezTo>
                    <a:pt x="175993" y="2619"/>
                    <a:pt x="175936" y="1314"/>
                    <a:pt x="175088" y="543"/>
                  </a:cubicBezTo>
                  <a:cubicBezTo>
                    <a:pt x="174241" y="-229"/>
                    <a:pt x="172936" y="-172"/>
                    <a:pt x="172164" y="676"/>
                  </a:cubicBezTo>
                  <a:lnTo>
                    <a:pt x="164792" y="8725"/>
                  </a:lnTo>
                  <a:cubicBezTo>
                    <a:pt x="164020" y="9572"/>
                    <a:pt x="164077" y="10877"/>
                    <a:pt x="164925" y="11649"/>
                  </a:cubicBezTo>
                  <a:cubicBezTo>
                    <a:pt x="165325" y="12011"/>
                    <a:pt x="165820" y="12192"/>
                    <a:pt x="166325" y="12192"/>
                  </a:cubicBezTo>
                  <a:cubicBezTo>
                    <a:pt x="166878" y="12201"/>
                    <a:pt x="167440" y="11973"/>
                    <a:pt x="167849" y="11525"/>
                  </a:cubicBezTo>
                  <a:close/>
                  <a:moveTo>
                    <a:pt x="179584" y="11525"/>
                  </a:moveTo>
                  <a:lnTo>
                    <a:pt x="186956" y="3467"/>
                  </a:lnTo>
                  <a:cubicBezTo>
                    <a:pt x="187728" y="2619"/>
                    <a:pt x="187671" y="1314"/>
                    <a:pt x="186823" y="543"/>
                  </a:cubicBezTo>
                  <a:cubicBezTo>
                    <a:pt x="185975" y="-229"/>
                    <a:pt x="184670" y="-172"/>
                    <a:pt x="183899" y="676"/>
                  </a:cubicBezTo>
                  <a:lnTo>
                    <a:pt x="176527" y="8734"/>
                  </a:lnTo>
                  <a:cubicBezTo>
                    <a:pt x="175755" y="9582"/>
                    <a:pt x="175812" y="10887"/>
                    <a:pt x="176660" y="11658"/>
                  </a:cubicBezTo>
                  <a:cubicBezTo>
                    <a:pt x="177060" y="12020"/>
                    <a:pt x="177555" y="12201"/>
                    <a:pt x="178060" y="12201"/>
                  </a:cubicBezTo>
                  <a:cubicBezTo>
                    <a:pt x="178613" y="12201"/>
                    <a:pt x="179174" y="11973"/>
                    <a:pt x="179584" y="11525"/>
                  </a:cubicBezTo>
                  <a:close/>
                  <a:moveTo>
                    <a:pt x="191309" y="11525"/>
                  </a:moveTo>
                  <a:lnTo>
                    <a:pt x="198682" y="3467"/>
                  </a:lnTo>
                  <a:cubicBezTo>
                    <a:pt x="199453" y="2619"/>
                    <a:pt x="199396" y="1314"/>
                    <a:pt x="198548" y="543"/>
                  </a:cubicBezTo>
                  <a:cubicBezTo>
                    <a:pt x="197701" y="-229"/>
                    <a:pt x="196396" y="-172"/>
                    <a:pt x="195624" y="676"/>
                  </a:cubicBezTo>
                  <a:lnTo>
                    <a:pt x="188252" y="8734"/>
                  </a:lnTo>
                  <a:cubicBezTo>
                    <a:pt x="187480" y="9582"/>
                    <a:pt x="187537" y="10887"/>
                    <a:pt x="188385" y="11658"/>
                  </a:cubicBezTo>
                  <a:cubicBezTo>
                    <a:pt x="188785" y="12020"/>
                    <a:pt x="189281" y="12201"/>
                    <a:pt x="189785" y="12201"/>
                  </a:cubicBezTo>
                  <a:cubicBezTo>
                    <a:pt x="190347" y="12201"/>
                    <a:pt x="190900" y="11973"/>
                    <a:pt x="191309" y="11525"/>
                  </a:cubicBezTo>
                  <a:close/>
                  <a:moveTo>
                    <a:pt x="203044" y="11525"/>
                  </a:moveTo>
                  <a:lnTo>
                    <a:pt x="210416" y="3467"/>
                  </a:lnTo>
                  <a:cubicBezTo>
                    <a:pt x="211188" y="2619"/>
                    <a:pt x="211131" y="1314"/>
                    <a:pt x="210283" y="543"/>
                  </a:cubicBezTo>
                  <a:cubicBezTo>
                    <a:pt x="209435" y="-229"/>
                    <a:pt x="208130" y="-172"/>
                    <a:pt x="207359" y="676"/>
                  </a:cubicBezTo>
                  <a:lnTo>
                    <a:pt x="199987" y="8734"/>
                  </a:lnTo>
                  <a:cubicBezTo>
                    <a:pt x="199215" y="9582"/>
                    <a:pt x="199272" y="10887"/>
                    <a:pt x="200120" y="11658"/>
                  </a:cubicBezTo>
                  <a:cubicBezTo>
                    <a:pt x="200520" y="12020"/>
                    <a:pt x="201015" y="12201"/>
                    <a:pt x="201520" y="12201"/>
                  </a:cubicBezTo>
                  <a:cubicBezTo>
                    <a:pt x="202073" y="12201"/>
                    <a:pt x="202635" y="11973"/>
                    <a:pt x="203044" y="11525"/>
                  </a:cubicBezTo>
                  <a:close/>
                  <a:moveTo>
                    <a:pt x="214779" y="11525"/>
                  </a:moveTo>
                  <a:lnTo>
                    <a:pt x="222151" y="3467"/>
                  </a:lnTo>
                  <a:cubicBezTo>
                    <a:pt x="222923" y="2619"/>
                    <a:pt x="222866" y="1314"/>
                    <a:pt x="222018" y="543"/>
                  </a:cubicBezTo>
                  <a:cubicBezTo>
                    <a:pt x="221170" y="-229"/>
                    <a:pt x="219865" y="-172"/>
                    <a:pt x="219094" y="676"/>
                  </a:cubicBezTo>
                  <a:lnTo>
                    <a:pt x="211721" y="8734"/>
                  </a:lnTo>
                  <a:cubicBezTo>
                    <a:pt x="210950" y="9582"/>
                    <a:pt x="211007" y="10887"/>
                    <a:pt x="211855" y="11658"/>
                  </a:cubicBezTo>
                  <a:cubicBezTo>
                    <a:pt x="212255" y="12020"/>
                    <a:pt x="212750" y="12201"/>
                    <a:pt x="213255" y="12201"/>
                  </a:cubicBezTo>
                  <a:cubicBezTo>
                    <a:pt x="213807" y="12201"/>
                    <a:pt x="214369" y="11973"/>
                    <a:pt x="214779" y="11525"/>
                  </a:cubicBezTo>
                  <a:close/>
                  <a:moveTo>
                    <a:pt x="226504" y="11525"/>
                  </a:moveTo>
                  <a:lnTo>
                    <a:pt x="233877" y="3467"/>
                  </a:lnTo>
                  <a:cubicBezTo>
                    <a:pt x="234648" y="2619"/>
                    <a:pt x="234591" y="1314"/>
                    <a:pt x="233743" y="543"/>
                  </a:cubicBezTo>
                  <a:cubicBezTo>
                    <a:pt x="232895" y="-229"/>
                    <a:pt x="231591" y="-172"/>
                    <a:pt x="230819" y="676"/>
                  </a:cubicBezTo>
                  <a:lnTo>
                    <a:pt x="223447" y="8734"/>
                  </a:lnTo>
                  <a:cubicBezTo>
                    <a:pt x="222675" y="9582"/>
                    <a:pt x="222732" y="10887"/>
                    <a:pt x="223580" y="11658"/>
                  </a:cubicBezTo>
                  <a:cubicBezTo>
                    <a:pt x="223980" y="12020"/>
                    <a:pt x="224475" y="12201"/>
                    <a:pt x="224980" y="12201"/>
                  </a:cubicBezTo>
                  <a:cubicBezTo>
                    <a:pt x="225542" y="12201"/>
                    <a:pt x="226095" y="11973"/>
                    <a:pt x="226504" y="11525"/>
                  </a:cubicBezTo>
                  <a:close/>
                  <a:moveTo>
                    <a:pt x="238239" y="11525"/>
                  </a:moveTo>
                  <a:lnTo>
                    <a:pt x="245611" y="3467"/>
                  </a:lnTo>
                  <a:cubicBezTo>
                    <a:pt x="246383" y="2619"/>
                    <a:pt x="246326" y="1314"/>
                    <a:pt x="245478" y="543"/>
                  </a:cubicBezTo>
                  <a:cubicBezTo>
                    <a:pt x="244630" y="-229"/>
                    <a:pt x="243325" y="-172"/>
                    <a:pt x="242554" y="676"/>
                  </a:cubicBezTo>
                  <a:lnTo>
                    <a:pt x="235181" y="8734"/>
                  </a:lnTo>
                  <a:cubicBezTo>
                    <a:pt x="234410" y="9582"/>
                    <a:pt x="234467" y="10887"/>
                    <a:pt x="235315" y="11658"/>
                  </a:cubicBezTo>
                  <a:cubicBezTo>
                    <a:pt x="235715" y="12020"/>
                    <a:pt x="236210" y="12201"/>
                    <a:pt x="236715" y="12201"/>
                  </a:cubicBezTo>
                  <a:cubicBezTo>
                    <a:pt x="237267" y="12201"/>
                    <a:pt x="237829" y="11973"/>
                    <a:pt x="238239" y="11525"/>
                  </a:cubicBezTo>
                  <a:close/>
                  <a:moveTo>
                    <a:pt x="249974" y="11525"/>
                  </a:moveTo>
                  <a:lnTo>
                    <a:pt x="257346" y="3467"/>
                  </a:lnTo>
                  <a:cubicBezTo>
                    <a:pt x="258118" y="2619"/>
                    <a:pt x="258061" y="1314"/>
                    <a:pt x="257213" y="543"/>
                  </a:cubicBezTo>
                  <a:cubicBezTo>
                    <a:pt x="256365" y="-229"/>
                    <a:pt x="255060" y="-172"/>
                    <a:pt x="254289" y="676"/>
                  </a:cubicBezTo>
                  <a:lnTo>
                    <a:pt x="246916" y="8734"/>
                  </a:lnTo>
                  <a:cubicBezTo>
                    <a:pt x="246145" y="9582"/>
                    <a:pt x="246202" y="10887"/>
                    <a:pt x="247050" y="11658"/>
                  </a:cubicBezTo>
                  <a:cubicBezTo>
                    <a:pt x="247450" y="12020"/>
                    <a:pt x="247945" y="12201"/>
                    <a:pt x="248450" y="12201"/>
                  </a:cubicBezTo>
                  <a:cubicBezTo>
                    <a:pt x="249002" y="12201"/>
                    <a:pt x="249564" y="11973"/>
                    <a:pt x="249974" y="11525"/>
                  </a:cubicBezTo>
                  <a:close/>
                  <a:moveTo>
                    <a:pt x="261699" y="11525"/>
                  </a:moveTo>
                  <a:lnTo>
                    <a:pt x="269071" y="3467"/>
                  </a:lnTo>
                  <a:cubicBezTo>
                    <a:pt x="269843" y="2619"/>
                    <a:pt x="269786" y="1314"/>
                    <a:pt x="268938" y="543"/>
                  </a:cubicBezTo>
                  <a:cubicBezTo>
                    <a:pt x="268090" y="-229"/>
                    <a:pt x="266785" y="-172"/>
                    <a:pt x="266014" y="676"/>
                  </a:cubicBezTo>
                  <a:lnTo>
                    <a:pt x="258642" y="8734"/>
                  </a:lnTo>
                  <a:cubicBezTo>
                    <a:pt x="257870" y="9582"/>
                    <a:pt x="257927" y="10887"/>
                    <a:pt x="258775" y="11658"/>
                  </a:cubicBezTo>
                  <a:cubicBezTo>
                    <a:pt x="259175" y="12020"/>
                    <a:pt x="259670" y="12201"/>
                    <a:pt x="260175" y="12201"/>
                  </a:cubicBezTo>
                  <a:cubicBezTo>
                    <a:pt x="260737" y="12201"/>
                    <a:pt x="261290" y="11973"/>
                    <a:pt x="261699" y="11525"/>
                  </a:cubicBezTo>
                  <a:close/>
                  <a:moveTo>
                    <a:pt x="273434" y="11525"/>
                  </a:moveTo>
                  <a:lnTo>
                    <a:pt x="280806" y="3467"/>
                  </a:lnTo>
                  <a:cubicBezTo>
                    <a:pt x="281578" y="2619"/>
                    <a:pt x="281521" y="1314"/>
                    <a:pt x="280673" y="543"/>
                  </a:cubicBezTo>
                  <a:cubicBezTo>
                    <a:pt x="279825" y="-229"/>
                    <a:pt x="278520" y="-172"/>
                    <a:pt x="277749" y="676"/>
                  </a:cubicBezTo>
                  <a:lnTo>
                    <a:pt x="270376" y="8734"/>
                  </a:lnTo>
                  <a:cubicBezTo>
                    <a:pt x="269605" y="9582"/>
                    <a:pt x="269662" y="10887"/>
                    <a:pt x="270510" y="11658"/>
                  </a:cubicBezTo>
                  <a:cubicBezTo>
                    <a:pt x="270910" y="12020"/>
                    <a:pt x="271405" y="12201"/>
                    <a:pt x="271910" y="12201"/>
                  </a:cubicBezTo>
                  <a:cubicBezTo>
                    <a:pt x="272462" y="12201"/>
                    <a:pt x="273024" y="11973"/>
                    <a:pt x="273434" y="11525"/>
                  </a:cubicBezTo>
                  <a:close/>
                  <a:moveTo>
                    <a:pt x="285169" y="11525"/>
                  </a:moveTo>
                  <a:lnTo>
                    <a:pt x="292541" y="3467"/>
                  </a:lnTo>
                  <a:cubicBezTo>
                    <a:pt x="293313" y="2619"/>
                    <a:pt x="293255" y="1314"/>
                    <a:pt x="292408" y="543"/>
                  </a:cubicBezTo>
                  <a:cubicBezTo>
                    <a:pt x="291560" y="-229"/>
                    <a:pt x="290255" y="-172"/>
                    <a:pt x="289484" y="676"/>
                  </a:cubicBezTo>
                  <a:lnTo>
                    <a:pt x="282111" y="8734"/>
                  </a:lnTo>
                  <a:cubicBezTo>
                    <a:pt x="281340" y="9582"/>
                    <a:pt x="281397" y="10887"/>
                    <a:pt x="282245" y="11658"/>
                  </a:cubicBezTo>
                  <a:cubicBezTo>
                    <a:pt x="282645" y="12020"/>
                    <a:pt x="283140" y="12201"/>
                    <a:pt x="283645" y="12201"/>
                  </a:cubicBezTo>
                  <a:cubicBezTo>
                    <a:pt x="284197" y="12201"/>
                    <a:pt x="284759" y="11973"/>
                    <a:pt x="285169" y="11525"/>
                  </a:cubicBezTo>
                  <a:close/>
                  <a:moveTo>
                    <a:pt x="296894" y="11525"/>
                  </a:moveTo>
                  <a:lnTo>
                    <a:pt x="304266" y="3467"/>
                  </a:lnTo>
                  <a:cubicBezTo>
                    <a:pt x="305038" y="2619"/>
                    <a:pt x="304981" y="1314"/>
                    <a:pt x="304133" y="543"/>
                  </a:cubicBezTo>
                  <a:cubicBezTo>
                    <a:pt x="303285" y="-229"/>
                    <a:pt x="301980" y="-172"/>
                    <a:pt x="301209" y="676"/>
                  </a:cubicBezTo>
                  <a:lnTo>
                    <a:pt x="293836" y="8734"/>
                  </a:lnTo>
                  <a:cubicBezTo>
                    <a:pt x="293065" y="9582"/>
                    <a:pt x="293122" y="10887"/>
                    <a:pt x="293970" y="11658"/>
                  </a:cubicBezTo>
                  <a:cubicBezTo>
                    <a:pt x="294370" y="12020"/>
                    <a:pt x="294865" y="12201"/>
                    <a:pt x="295370" y="12201"/>
                  </a:cubicBezTo>
                  <a:cubicBezTo>
                    <a:pt x="295932" y="12201"/>
                    <a:pt x="296484" y="11973"/>
                    <a:pt x="296894" y="11525"/>
                  </a:cubicBezTo>
                  <a:close/>
                </a:path>
              </a:pathLst>
            </a:custGeom>
            <a:solidFill>
              <a:srgbClr val="F0484A">
                <a:alpha val="100000"/>
              </a:srgbClr>
            </a:solidFill>
          </p:spPr>
        </p:sp>
      </p:grpSp>
      <p:grpSp>
        <p:nvGrpSpPr>
          <p:cNvPr id="5" name="Group 5"/>
          <p:cNvGrpSpPr/>
          <p:nvPr/>
        </p:nvGrpSpPr>
        <p:grpSpPr>
          <a:xfrm rot="21600000">
            <a:off x="0" y="2773679"/>
            <a:ext cx="12232934" cy="4089028"/>
            <a:chOff x="-12725" y="3175923"/>
            <a:chExt cx="7645584" cy="2555642"/>
          </a:xfrm>
        </p:grpSpPr>
        <p:sp>
          <p:nvSpPr>
            <p:cNvPr id="4" name="Freeform 4"/>
            <p:cNvSpPr/>
            <p:nvPr/>
          </p:nvSpPr>
          <p:spPr>
            <a:xfrm>
              <a:off x="-12725" y="3175923"/>
              <a:ext cx="7645584" cy="2555642"/>
            </a:xfrm>
            <a:custGeom>
              <a:avLst/>
              <a:gdLst/>
              <a:ahLst/>
              <a:cxnLst/>
              <a:rect l="0" t="0" r="0" b="0"/>
              <a:pathLst>
                <a:path w="304800" h="304800">
                  <a:moveTo>
                    <a:pt x="0" y="0"/>
                  </a:moveTo>
                  <a:lnTo>
                    <a:pt x="0" y="304800"/>
                  </a:lnTo>
                  <a:lnTo>
                    <a:pt x="304800" y="304800"/>
                  </a:lnTo>
                  <a:lnTo>
                    <a:pt x="304800" y="0"/>
                  </a:lnTo>
                  <a:lnTo>
                    <a:pt x="0" y="0"/>
                  </a:lnTo>
                  <a:close/>
                </a:path>
              </a:pathLst>
            </a:custGeom>
            <a:blipFill>
              <a:blip r:embed="rId3" cstate="email">
                <a:alphaModFix/>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a:ext>
                </a:extLst>
              </a:blip>
              <a:stretch>
                <a:fillRect/>
              </a:stretch>
            </a:blipFill>
          </p:spPr>
        </p:sp>
      </p:grpSp>
      <p:sp>
        <p:nvSpPr>
          <p:cNvPr id="6" name="TextBox 6"/>
          <p:cNvSpPr txBox="1"/>
          <p:nvPr/>
        </p:nvSpPr>
        <p:spPr>
          <a:xfrm rot="21600000">
            <a:off x="625592" y="585534"/>
            <a:ext cx="7946482" cy="824816"/>
          </a:xfrm>
          <a:prstGeom prst="rect">
            <a:avLst/>
          </a:prstGeom>
        </p:spPr>
        <p:txBody>
          <a:bodyPr lIns="0" tIns="63360" rIns="0" bIns="0" rtlCol="0" anchor="t"/>
          <a:lstStyle/>
          <a:p>
            <a:pPr defTabSz="548640">
              <a:lnSpc>
                <a:spcPts val="4885"/>
              </a:lnSpc>
            </a:pPr>
            <a:r>
              <a:rPr lang="en-US" sz="4000" spc="120">
                <a:solidFill>
                  <a:srgbClr val="545454"/>
                </a:solidFill>
                <a:latin typeface="Roboto Medium" panose="02000000000000000000" pitchFamily="2" charset="0"/>
                <a:ea typeface="Roboto Medium" panose="02000000000000000000" pitchFamily="2" charset="0"/>
              </a:rPr>
              <a:t>Coronavirus Resource Center</a:t>
            </a:r>
          </a:p>
        </p:txBody>
      </p:sp>
      <p:sp>
        <p:nvSpPr>
          <p:cNvPr id="7" name="TextBox 7"/>
          <p:cNvSpPr txBox="1"/>
          <p:nvPr/>
        </p:nvSpPr>
        <p:spPr>
          <a:xfrm rot="21600000">
            <a:off x="665216" y="1265842"/>
            <a:ext cx="9881208" cy="640080"/>
          </a:xfrm>
          <a:prstGeom prst="rect">
            <a:avLst/>
          </a:prstGeom>
        </p:spPr>
        <p:txBody>
          <a:bodyPr lIns="0" tIns="57600" rIns="0" bIns="0" rtlCol="0" anchor="t"/>
          <a:lstStyle/>
          <a:p>
            <a:pPr defTabSz="548640">
              <a:lnSpc>
                <a:spcPts val="5040"/>
              </a:lnSpc>
            </a:pPr>
            <a:r>
              <a:rPr lang="en-US" sz="3600">
                <a:solidFill>
                  <a:srgbClr val="F0484A">
                    <a:alpha val="100000"/>
                  </a:srgbClr>
                </a:solidFill>
                <a:latin typeface="Open Sans" panose="020B0606030504020204" pitchFamily="34" charset="0"/>
                <a:ea typeface="Open Sans" panose="020B0606030504020204" pitchFamily="34" charset="0"/>
                <a:cs typeface="Open Sans" panose="020B0606030504020204" pitchFamily="34" charset="0"/>
              </a:rPr>
              <a:t>ifma.org/coronavirus</a:t>
            </a:r>
          </a:p>
        </p:txBody>
      </p:sp>
      <p:grpSp>
        <p:nvGrpSpPr>
          <p:cNvPr id="9" name="Group 9"/>
          <p:cNvGrpSpPr/>
          <p:nvPr/>
        </p:nvGrpSpPr>
        <p:grpSpPr>
          <a:xfrm rot="21600000">
            <a:off x="8708480" y="5249534"/>
            <a:ext cx="3596640" cy="1645920"/>
            <a:chOff x="5391150" y="4705350"/>
            <a:chExt cx="2247900" cy="1028700"/>
          </a:xfrm>
        </p:grpSpPr>
        <p:sp>
          <p:nvSpPr>
            <p:cNvPr id="8" name="Freeform 8"/>
            <p:cNvSpPr/>
            <p:nvPr/>
          </p:nvSpPr>
          <p:spPr>
            <a:xfrm>
              <a:off x="5391150" y="4705350"/>
              <a:ext cx="2247900" cy="1028700"/>
            </a:xfrm>
            <a:custGeom>
              <a:avLst/>
              <a:gdLst/>
              <a:ahLst/>
              <a:cxnLst/>
              <a:rect l="0" t="0" r="0" b="0"/>
              <a:pathLst>
                <a:path w="304800" h="304800">
                  <a:moveTo>
                    <a:pt x="0" y="0"/>
                  </a:moveTo>
                  <a:lnTo>
                    <a:pt x="0" y="304800"/>
                  </a:lnTo>
                  <a:lnTo>
                    <a:pt x="304800" y="304800"/>
                  </a:lnTo>
                  <a:lnTo>
                    <a:pt x="304800" y="0"/>
                  </a:lnTo>
                  <a:lnTo>
                    <a:pt x="0" y="0"/>
                  </a:lnTo>
                  <a:close/>
                </a:path>
              </a:pathLst>
            </a:custGeom>
            <a:solidFill>
              <a:srgbClr val="0D3345">
                <a:alpha val="100000"/>
              </a:srgbClr>
            </a:solidFill>
          </p:spPr>
        </p:sp>
      </p:grpSp>
      <p:grpSp>
        <p:nvGrpSpPr>
          <p:cNvPr id="11" name="Group 11"/>
          <p:cNvGrpSpPr/>
          <p:nvPr/>
        </p:nvGrpSpPr>
        <p:grpSpPr>
          <a:xfrm rot="21599300">
            <a:off x="8816657" y="6245149"/>
            <a:ext cx="3380286" cy="132043"/>
            <a:chOff x="5154947" y="4825981"/>
            <a:chExt cx="2112679" cy="82527"/>
          </a:xfrm>
        </p:grpSpPr>
        <p:sp>
          <p:nvSpPr>
            <p:cNvPr id="10" name="Freeform 10"/>
            <p:cNvSpPr/>
            <p:nvPr/>
          </p:nvSpPr>
          <p:spPr>
            <a:xfrm>
              <a:off x="5154947" y="4825981"/>
              <a:ext cx="2112679" cy="82527"/>
            </a:xfrm>
            <a:custGeom>
              <a:avLst/>
              <a:gdLst/>
              <a:ahLst/>
              <a:cxnLst/>
              <a:rect l="0" t="0" r="0" b="0"/>
              <a:pathLst>
                <a:path w="304809" h="12201">
                  <a:moveTo>
                    <a:pt x="2076" y="12201"/>
                  </a:moveTo>
                  <a:cubicBezTo>
                    <a:pt x="1581" y="12201"/>
                    <a:pt x="1076" y="12020"/>
                    <a:pt x="676" y="11658"/>
                  </a:cubicBezTo>
                  <a:cubicBezTo>
                    <a:pt x="-172" y="10887"/>
                    <a:pt x="-229" y="9572"/>
                    <a:pt x="543" y="8734"/>
                  </a:cubicBezTo>
                  <a:lnTo>
                    <a:pt x="7915" y="676"/>
                  </a:lnTo>
                  <a:cubicBezTo>
                    <a:pt x="8687" y="-172"/>
                    <a:pt x="10001" y="-229"/>
                    <a:pt x="10839" y="543"/>
                  </a:cubicBezTo>
                  <a:cubicBezTo>
                    <a:pt x="11687" y="1314"/>
                    <a:pt x="11744" y="2629"/>
                    <a:pt x="10973" y="3467"/>
                  </a:cubicBezTo>
                  <a:lnTo>
                    <a:pt x="3610" y="11525"/>
                  </a:lnTo>
                  <a:cubicBezTo>
                    <a:pt x="3200" y="11973"/>
                    <a:pt x="2638" y="12201"/>
                    <a:pt x="2076" y="12201"/>
                  </a:cubicBezTo>
                  <a:close/>
                  <a:moveTo>
                    <a:pt x="15344" y="11525"/>
                  </a:moveTo>
                  <a:lnTo>
                    <a:pt x="22717" y="3467"/>
                  </a:lnTo>
                  <a:cubicBezTo>
                    <a:pt x="23488" y="2619"/>
                    <a:pt x="23431" y="1314"/>
                    <a:pt x="22583" y="543"/>
                  </a:cubicBezTo>
                  <a:cubicBezTo>
                    <a:pt x="21736" y="-229"/>
                    <a:pt x="20431" y="-172"/>
                    <a:pt x="19659" y="676"/>
                  </a:cubicBezTo>
                  <a:lnTo>
                    <a:pt x="12287" y="8734"/>
                  </a:lnTo>
                  <a:cubicBezTo>
                    <a:pt x="11515" y="9582"/>
                    <a:pt x="11573" y="10887"/>
                    <a:pt x="12420" y="11658"/>
                  </a:cubicBezTo>
                  <a:cubicBezTo>
                    <a:pt x="12820" y="12020"/>
                    <a:pt x="13316" y="12201"/>
                    <a:pt x="13820" y="12201"/>
                  </a:cubicBezTo>
                  <a:cubicBezTo>
                    <a:pt x="14373" y="12201"/>
                    <a:pt x="14935" y="11973"/>
                    <a:pt x="15344" y="11525"/>
                  </a:cubicBezTo>
                  <a:close/>
                  <a:moveTo>
                    <a:pt x="27070" y="11525"/>
                  </a:moveTo>
                  <a:lnTo>
                    <a:pt x="34442" y="3467"/>
                  </a:lnTo>
                  <a:cubicBezTo>
                    <a:pt x="35214" y="2619"/>
                    <a:pt x="35156" y="1314"/>
                    <a:pt x="34309" y="543"/>
                  </a:cubicBezTo>
                  <a:cubicBezTo>
                    <a:pt x="33461" y="-229"/>
                    <a:pt x="32156" y="-172"/>
                    <a:pt x="31385" y="676"/>
                  </a:cubicBezTo>
                  <a:lnTo>
                    <a:pt x="24012" y="8725"/>
                  </a:lnTo>
                  <a:cubicBezTo>
                    <a:pt x="23241" y="9572"/>
                    <a:pt x="23298" y="10877"/>
                    <a:pt x="24146" y="11649"/>
                  </a:cubicBezTo>
                  <a:cubicBezTo>
                    <a:pt x="24546" y="12011"/>
                    <a:pt x="25041" y="12192"/>
                    <a:pt x="25546" y="12192"/>
                  </a:cubicBezTo>
                  <a:cubicBezTo>
                    <a:pt x="26108" y="12201"/>
                    <a:pt x="26660" y="11973"/>
                    <a:pt x="27070" y="11525"/>
                  </a:cubicBezTo>
                  <a:close/>
                  <a:moveTo>
                    <a:pt x="38805" y="11525"/>
                  </a:moveTo>
                  <a:lnTo>
                    <a:pt x="46177" y="3467"/>
                  </a:lnTo>
                  <a:cubicBezTo>
                    <a:pt x="46948" y="2619"/>
                    <a:pt x="46891" y="1314"/>
                    <a:pt x="46044" y="543"/>
                  </a:cubicBezTo>
                  <a:cubicBezTo>
                    <a:pt x="45196" y="-229"/>
                    <a:pt x="43891" y="-172"/>
                    <a:pt x="43119" y="676"/>
                  </a:cubicBezTo>
                  <a:lnTo>
                    <a:pt x="35747" y="8734"/>
                  </a:lnTo>
                  <a:cubicBezTo>
                    <a:pt x="34976" y="9582"/>
                    <a:pt x="35033" y="10887"/>
                    <a:pt x="35880" y="11658"/>
                  </a:cubicBezTo>
                  <a:cubicBezTo>
                    <a:pt x="36280" y="12020"/>
                    <a:pt x="36776" y="12201"/>
                    <a:pt x="37281" y="12201"/>
                  </a:cubicBezTo>
                  <a:cubicBezTo>
                    <a:pt x="37833" y="12201"/>
                    <a:pt x="38395" y="11973"/>
                    <a:pt x="38805" y="11525"/>
                  </a:cubicBezTo>
                  <a:close/>
                  <a:moveTo>
                    <a:pt x="50539" y="11525"/>
                  </a:moveTo>
                  <a:lnTo>
                    <a:pt x="57912" y="3467"/>
                  </a:lnTo>
                  <a:cubicBezTo>
                    <a:pt x="58683" y="2619"/>
                    <a:pt x="58626" y="1314"/>
                    <a:pt x="57778" y="543"/>
                  </a:cubicBezTo>
                  <a:cubicBezTo>
                    <a:pt x="56931" y="-229"/>
                    <a:pt x="55626" y="-172"/>
                    <a:pt x="54854" y="676"/>
                  </a:cubicBezTo>
                  <a:lnTo>
                    <a:pt x="47482" y="8734"/>
                  </a:lnTo>
                  <a:cubicBezTo>
                    <a:pt x="46710" y="9582"/>
                    <a:pt x="46767" y="10887"/>
                    <a:pt x="47615" y="11658"/>
                  </a:cubicBezTo>
                  <a:cubicBezTo>
                    <a:pt x="48015" y="12020"/>
                    <a:pt x="48511" y="12201"/>
                    <a:pt x="49015" y="12201"/>
                  </a:cubicBezTo>
                  <a:cubicBezTo>
                    <a:pt x="49568" y="12201"/>
                    <a:pt x="50130" y="11973"/>
                    <a:pt x="50539" y="11525"/>
                  </a:cubicBezTo>
                  <a:close/>
                  <a:moveTo>
                    <a:pt x="62265" y="11525"/>
                  </a:moveTo>
                  <a:lnTo>
                    <a:pt x="69637" y="3467"/>
                  </a:lnTo>
                  <a:cubicBezTo>
                    <a:pt x="70409" y="2619"/>
                    <a:pt x="70351" y="1314"/>
                    <a:pt x="69504" y="543"/>
                  </a:cubicBezTo>
                  <a:cubicBezTo>
                    <a:pt x="68656" y="-229"/>
                    <a:pt x="67351" y="-172"/>
                    <a:pt x="66579" y="676"/>
                  </a:cubicBezTo>
                  <a:lnTo>
                    <a:pt x="59207" y="8734"/>
                  </a:lnTo>
                  <a:cubicBezTo>
                    <a:pt x="58436" y="9582"/>
                    <a:pt x="58493" y="10887"/>
                    <a:pt x="59340" y="11658"/>
                  </a:cubicBezTo>
                  <a:cubicBezTo>
                    <a:pt x="59741" y="12020"/>
                    <a:pt x="60236" y="12201"/>
                    <a:pt x="60741" y="12201"/>
                  </a:cubicBezTo>
                  <a:cubicBezTo>
                    <a:pt x="61303" y="12201"/>
                    <a:pt x="61855" y="11973"/>
                    <a:pt x="62265" y="11525"/>
                  </a:cubicBezTo>
                  <a:close/>
                  <a:moveTo>
                    <a:pt x="73999" y="11525"/>
                  </a:moveTo>
                  <a:lnTo>
                    <a:pt x="81372" y="3467"/>
                  </a:lnTo>
                  <a:cubicBezTo>
                    <a:pt x="82143" y="2619"/>
                    <a:pt x="82086" y="1314"/>
                    <a:pt x="81238" y="543"/>
                  </a:cubicBezTo>
                  <a:cubicBezTo>
                    <a:pt x="80391" y="-229"/>
                    <a:pt x="79086" y="-172"/>
                    <a:pt x="78314" y="676"/>
                  </a:cubicBezTo>
                  <a:lnTo>
                    <a:pt x="70942" y="8734"/>
                  </a:lnTo>
                  <a:cubicBezTo>
                    <a:pt x="70170" y="9582"/>
                    <a:pt x="70228" y="10887"/>
                    <a:pt x="71075" y="11658"/>
                  </a:cubicBezTo>
                  <a:cubicBezTo>
                    <a:pt x="71475" y="12020"/>
                    <a:pt x="71971" y="12201"/>
                    <a:pt x="72475" y="12201"/>
                  </a:cubicBezTo>
                  <a:cubicBezTo>
                    <a:pt x="73028" y="12201"/>
                    <a:pt x="73590" y="11973"/>
                    <a:pt x="73999" y="11525"/>
                  </a:cubicBezTo>
                  <a:close/>
                  <a:moveTo>
                    <a:pt x="85734" y="11525"/>
                  </a:moveTo>
                  <a:lnTo>
                    <a:pt x="93107" y="3467"/>
                  </a:lnTo>
                  <a:cubicBezTo>
                    <a:pt x="93878" y="2619"/>
                    <a:pt x="93821" y="1314"/>
                    <a:pt x="92973" y="543"/>
                  </a:cubicBezTo>
                  <a:cubicBezTo>
                    <a:pt x="92126" y="-229"/>
                    <a:pt x="90821" y="-172"/>
                    <a:pt x="90049" y="676"/>
                  </a:cubicBezTo>
                  <a:lnTo>
                    <a:pt x="82677" y="8734"/>
                  </a:lnTo>
                  <a:cubicBezTo>
                    <a:pt x="81905" y="9582"/>
                    <a:pt x="81962" y="10887"/>
                    <a:pt x="82810" y="11658"/>
                  </a:cubicBezTo>
                  <a:cubicBezTo>
                    <a:pt x="83210" y="12020"/>
                    <a:pt x="83705" y="12201"/>
                    <a:pt x="84210" y="12201"/>
                  </a:cubicBezTo>
                  <a:cubicBezTo>
                    <a:pt x="84763" y="12201"/>
                    <a:pt x="85325" y="11973"/>
                    <a:pt x="85734" y="11525"/>
                  </a:cubicBezTo>
                  <a:close/>
                  <a:moveTo>
                    <a:pt x="97460" y="11525"/>
                  </a:moveTo>
                  <a:lnTo>
                    <a:pt x="104832" y="3467"/>
                  </a:lnTo>
                  <a:cubicBezTo>
                    <a:pt x="105603" y="2619"/>
                    <a:pt x="105546" y="1314"/>
                    <a:pt x="104699" y="543"/>
                  </a:cubicBezTo>
                  <a:cubicBezTo>
                    <a:pt x="103851" y="-229"/>
                    <a:pt x="102546" y="-172"/>
                    <a:pt x="101774" y="676"/>
                  </a:cubicBezTo>
                  <a:lnTo>
                    <a:pt x="94402" y="8725"/>
                  </a:lnTo>
                  <a:cubicBezTo>
                    <a:pt x="93630" y="9572"/>
                    <a:pt x="93688" y="10877"/>
                    <a:pt x="94535" y="11649"/>
                  </a:cubicBezTo>
                  <a:cubicBezTo>
                    <a:pt x="94935" y="12011"/>
                    <a:pt x="95431" y="12192"/>
                    <a:pt x="95936" y="12192"/>
                  </a:cubicBezTo>
                  <a:cubicBezTo>
                    <a:pt x="96497" y="12201"/>
                    <a:pt x="97050" y="11973"/>
                    <a:pt x="97460" y="11525"/>
                  </a:cubicBezTo>
                  <a:close/>
                  <a:moveTo>
                    <a:pt x="109194" y="11525"/>
                  </a:moveTo>
                  <a:lnTo>
                    <a:pt x="116567" y="3467"/>
                  </a:lnTo>
                  <a:cubicBezTo>
                    <a:pt x="117338" y="2619"/>
                    <a:pt x="117281" y="1314"/>
                    <a:pt x="116433" y="543"/>
                  </a:cubicBezTo>
                  <a:cubicBezTo>
                    <a:pt x="115586" y="-229"/>
                    <a:pt x="114281" y="-172"/>
                    <a:pt x="113509" y="676"/>
                  </a:cubicBezTo>
                  <a:lnTo>
                    <a:pt x="106137" y="8734"/>
                  </a:lnTo>
                  <a:cubicBezTo>
                    <a:pt x="105365" y="9582"/>
                    <a:pt x="105422" y="10887"/>
                    <a:pt x="106270" y="11658"/>
                  </a:cubicBezTo>
                  <a:cubicBezTo>
                    <a:pt x="106670" y="12020"/>
                    <a:pt x="107165" y="12201"/>
                    <a:pt x="107670" y="12201"/>
                  </a:cubicBezTo>
                  <a:cubicBezTo>
                    <a:pt x="108223" y="12201"/>
                    <a:pt x="108785" y="11973"/>
                    <a:pt x="109194" y="11525"/>
                  </a:cubicBezTo>
                  <a:close/>
                  <a:moveTo>
                    <a:pt x="120920" y="11525"/>
                  </a:moveTo>
                  <a:lnTo>
                    <a:pt x="128292" y="3467"/>
                  </a:lnTo>
                  <a:cubicBezTo>
                    <a:pt x="129063" y="2619"/>
                    <a:pt x="129006" y="1314"/>
                    <a:pt x="128159" y="543"/>
                  </a:cubicBezTo>
                  <a:cubicBezTo>
                    <a:pt x="127311" y="-229"/>
                    <a:pt x="126006" y="-172"/>
                    <a:pt x="125234" y="676"/>
                  </a:cubicBezTo>
                  <a:lnTo>
                    <a:pt x="117862" y="8734"/>
                  </a:lnTo>
                  <a:cubicBezTo>
                    <a:pt x="117091" y="9582"/>
                    <a:pt x="117148" y="10887"/>
                    <a:pt x="117995" y="11658"/>
                  </a:cubicBezTo>
                  <a:cubicBezTo>
                    <a:pt x="118395" y="12020"/>
                    <a:pt x="118891" y="12201"/>
                    <a:pt x="119396" y="12201"/>
                  </a:cubicBezTo>
                  <a:cubicBezTo>
                    <a:pt x="119958" y="12201"/>
                    <a:pt x="120520" y="11973"/>
                    <a:pt x="120920" y="11525"/>
                  </a:cubicBezTo>
                  <a:close/>
                  <a:moveTo>
                    <a:pt x="132654" y="11525"/>
                  </a:moveTo>
                  <a:lnTo>
                    <a:pt x="140027" y="3467"/>
                  </a:lnTo>
                  <a:cubicBezTo>
                    <a:pt x="140798" y="2619"/>
                    <a:pt x="140741" y="1314"/>
                    <a:pt x="139893" y="543"/>
                  </a:cubicBezTo>
                  <a:cubicBezTo>
                    <a:pt x="139046" y="-229"/>
                    <a:pt x="137741" y="-172"/>
                    <a:pt x="136969" y="676"/>
                  </a:cubicBezTo>
                  <a:lnTo>
                    <a:pt x="129597" y="8734"/>
                  </a:lnTo>
                  <a:cubicBezTo>
                    <a:pt x="128825" y="9582"/>
                    <a:pt x="128882" y="10887"/>
                    <a:pt x="129730" y="11658"/>
                  </a:cubicBezTo>
                  <a:cubicBezTo>
                    <a:pt x="130130" y="12020"/>
                    <a:pt x="130626" y="12201"/>
                    <a:pt x="131130" y="12201"/>
                  </a:cubicBezTo>
                  <a:cubicBezTo>
                    <a:pt x="131692" y="12201"/>
                    <a:pt x="132245" y="11973"/>
                    <a:pt x="132654" y="11525"/>
                  </a:cubicBezTo>
                  <a:close/>
                  <a:moveTo>
                    <a:pt x="144389" y="11525"/>
                  </a:moveTo>
                  <a:lnTo>
                    <a:pt x="151762" y="3467"/>
                  </a:lnTo>
                  <a:cubicBezTo>
                    <a:pt x="152533" y="2619"/>
                    <a:pt x="152476" y="1314"/>
                    <a:pt x="151628" y="543"/>
                  </a:cubicBezTo>
                  <a:cubicBezTo>
                    <a:pt x="150780" y="-229"/>
                    <a:pt x="149476" y="-172"/>
                    <a:pt x="148704" y="676"/>
                  </a:cubicBezTo>
                  <a:lnTo>
                    <a:pt x="141332" y="8734"/>
                  </a:lnTo>
                  <a:cubicBezTo>
                    <a:pt x="140560" y="9582"/>
                    <a:pt x="140617" y="10887"/>
                    <a:pt x="141465" y="11658"/>
                  </a:cubicBezTo>
                  <a:cubicBezTo>
                    <a:pt x="141865" y="12020"/>
                    <a:pt x="142360" y="12201"/>
                    <a:pt x="142865" y="12201"/>
                  </a:cubicBezTo>
                  <a:cubicBezTo>
                    <a:pt x="143418" y="12201"/>
                    <a:pt x="143980" y="11973"/>
                    <a:pt x="144389" y="11525"/>
                  </a:cubicBezTo>
                  <a:close/>
                  <a:moveTo>
                    <a:pt x="156114" y="11525"/>
                  </a:moveTo>
                  <a:lnTo>
                    <a:pt x="163487" y="3467"/>
                  </a:lnTo>
                  <a:cubicBezTo>
                    <a:pt x="164258" y="2619"/>
                    <a:pt x="164201" y="1314"/>
                    <a:pt x="163353" y="543"/>
                  </a:cubicBezTo>
                  <a:cubicBezTo>
                    <a:pt x="162506" y="-229"/>
                    <a:pt x="161201" y="-172"/>
                    <a:pt x="160429" y="676"/>
                  </a:cubicBezTo>
                  <a:lnTo>
                    <a:pt x="153057" y="8734"/>
                  </a:lnTo>
                  <a:cubicBezTo>
                    <a:pt x="152285" y="9582"/>
                    <a:pt x="152343" y="10887"/>
                    <a:pt x="153190" y="11658"/>
                  </a:cubicBezTo>
                  <a:cubicBezTo>
                    <a:pt x="153590" y="12020"/>
                    <a:pt x="154086" y="12201"/>
                    <a:pt x="154590" y="12201"/>
                  </a:cubicBezTo>
                  <a:cubicBezTo>
                    <a:pt x="155152" y="12201"/>
                    <a:pt x="155714" y="11973"/>
                    <a:pt x="156114" y="11525"/>
                  </a:cubicBezTo>
                  <a:close/>
                  <a:moveTo>
                    <a:pt x="167849" y="11525"/>
                  </a:moveTo>
                  <a:lnTo>
                    <a:pt x="175222" y="3467"/>
                  </a:lnTo>
                  <a:cubicBezTo>
                    <a:pt x="175993" y="2619"/>
                    <a:pt x="175936" y="1314"/>
                    <a:pt x="175088" y="543"/>
                  </a:cubicBezTo>
                  <a:cubicBezTo>
                    <a:pt x="174241" y="-229"/>
                    <a:pt x="172936" y="-172"/>
                    <a:pt x="172164" y="676"/>
                  </a:cubicBezTo>
                  <a:lnTo>
                    <a:pt x="164792" y="8725"/>
                  </a:lnTo>
                  <a:cubicBezTo>
                    <a:pt x="164020" y="9572"/>
                    <a:pt x="164077" y="10877"/>
                    <a:pt x="164925" y="11649"/>
                  </a:cubicBezTo>
                  <a:cubicBezTo>
                    <a:pt x="165325" y="12011"/>
                    <a:pt x="165820" y="12192"/>
                    <a:pt x="166325" y="12192"/>
                  </a:cubicBezTo>
                  <a:cubicBezTo>
                    <a:pt x="166878" y="12201"/>
                    <a:pt x="167440" y="11973"/>
                    <a:pt x="167849" y="11525"/>
                  </a:cubicBezTo>
                  <a:close/>
                  <a:moveTo>
                    <a:pt x="179584" y="11525"/>
                  </a:moveTo>
                  <a:lnTo>
                    <a:pt x="186956" y="3467"/>
                  </a:lnTo>
                  <a:cubicBezTo>
                    <a:pt x="187728" y="2619"/>
                    <a:pt x="187671" y="1314"/>
                    <a:pt x="186823" y="543"/>
                  </a:cubicBezTo>
                  <a:cubicBezTo>
                    <a:pt x="185975" y="-229"/>
                    <a:pt x="184670" y="-172"/>
                    <a:pt x="183899" y="676"/>
                  </a:cubicBezTo>
                  <a:lnTo>
                    <a:pt x="176527" y="8734"/>
                  </a:lnTo>
                  <a:cubicBezTo>
                    <a:pt x="175755" y="9582"/>
                    <a:pt x="175812" y="10887"/>
                    <a:pt x="176660" y="11658"/>
                  </a:cubicBezTo>
                  <a:cubicBezTo>
                    <a:pt x="177060" y="12020"/>
                    <a:pt x="177555" y="12201"/>
                    <a:pt x="178060" y="12201"/>
                  </a:cubicBezTo>
                  <a:cubicBezTo>
                    <a:pt x="178613" y="12201"/>
                    <a:pt x="179174" y="11973"/>
                    <a:pt x="179584" y="11525"/>
                  </a:cubicBezTo>
                  <a:close/>
                  <a:moveTo>
                    <a:pt x="191309" y="11525"/>
                  </a:moveTo>
                  <a:lnTo>
                    <a:pt x="198682" y="3467"/>
                  </a:lnTo>
                  <a:cubicBezTo>
                    <a:pt x="199453" y="2619"/>
                    <a:pt x="199396" y="1314"/>
                    <a:pt x="198548" y="543"/>
                  </a:cubicBezTo>
                  <a:cubicBezTo>
                    <a:pt x="197701" y="-229"/>
                    <a:pt x="196396" y="-172"/>
                    <a:pt x="195624" y="676"/>
                  </a:cubicBezTo>
                  <a:lnTo>
                    <a:pt x="188252" y="8734"/>
                  </a:lnTo>
                  <a:cubicBezTo>
                    <a:pt x="187480" y="9582"/>
                    <a:pt x="187537" y="10887"/>
                    <a:pt x="188385" y="11658"/>
                  </a:cubicBezTo>
                  <a:cubicBezTo>
                    <a:pt x="188785" y="12020"/>
                    <a:pt x="189281" y="12201"/>
                    <a:pt x="189785" y="12201"/>
                  </a:cubicBezTo>
                  <a:cubicBezTo>
                    <a:pt x="190347" y="12201"/>
                    <a:pt x="190900" y="11973"/>
                    <a:pt x="191309" y="11525"/>
                  </a:cubicBezTo>
                  <a:close/>
                  <a:moveTo>
                    <a:pt x="203044" y="11525"/>
                  </a:moveTo>
                  <a:lnTo>
                    <a:pt x="210416" y="3467"/>
                  </a:lnTo>
                  <a:cubicBezTo>
                    <a:pt x="211188" y="2619"/>
                    <a:pt x="211131" y="1314"/>
                    <a:pt x="210283" y="543"/>
                  </a:cubicBezTo>
                  <a:cubicBezTo>
                    <a:pt x="209435" y="-229"/>
                    <a:pt x="208130" y="-172"/>
                    <a:pt x="207359" y="676"/>
                  </a:cubicBezTo>
                  <a:lnTo>
                    <a:pt x="199987" y="8734"/>
                  </a:lnTo>
                  <a:cubicBezTo>
                    <a:pt x="199215" y="9582"/>
                    <a:pt x="199272" y="10887"/>
                    <a:pt x="200120" y="11658"/>
                  </a:cubicBezTo>
                  <a:cubicBezTo>
                    <a:pt x="200520" y="12020"/>
                    <a:pt x="201015" y="12201"/>
                    <a:pt x="201520" y="12201"/>
                  </a:cubicBezTo>
                  <a:cubicBezTo>
                    <a:pt x="202073" y="12201"/>
                    <a:pt x="202635" y="11973"/>
                    <a:pt x="203044" y="11525"/>
                  </a:cubicBezTo>
                  <a:close/>
                  <a:moveTo>
                    <a:pt x="214779" y="11525"/>
                  </a:moveTo>
                  <a:lnTo>
                    <a:pt x="222151" y="3467"/>
                  </a:lnTo>
                  <a:cubicBezTo>
                    <a:pt x="222923" y="2619"/>
                    <a:pt x="222866" y="1314"/>
                    <a:pt x="222018" y="543"/>
                  </a:cubicBezTo>
                  <a:cubicBezTo>
                    <a:pt x="221170" y="-229"/>
                    <a:pt x="219865" y="-172"/>
                    <a:pt x="219094" y="676"/>
                  </a:cubicBezTo>
                  <a:lnTo>
                    <a:pt x="211721" y="8734"/>
                  </a:lnTo>
                  <a:cubicBezTo>
                    <a:pt x="210950" y="9582"/>
                    <a:pt x="211007" y="10887"/>
                    <a:pt x="211855" y="11658"/>
                  </a:cubicBezTo>
                  <a:cubicBezTo>
                    <a:pt x="212255" y="12020"/>
                    <a:pt x="212750" y="12201"/>
                    <a:pt x="213255" y="12201"/>
                  </a:cubicBezTo>
                  <a:cubicBezTo>
                    <a:pt x="213807" y="12201"/>
                    <a:pt x="214369" y="11973"/>
                    <a:pt x="214779" y="11525"/>
                  </a:cubicBezTo>
                  <a:close/>
                  <a:moveTo>
                    <a:pt x="226504" y="11525"/>
                  </a:moveTo>
                  <a:lnTo>
                    <a:pt x="233877" y="3467"/>
                  </a:lnTo>
                  <a:cubicBezTo>
                    <a:pt x="234648" y="2619"/>
                    <a:pt x="234591" y="1314"/>
                    <a:pt x="233743" y="543"/>
                  </a:cubicBezTo>
                  <a:cubicBezTo>
                    <a:pt x="232895" y="-229"/>
                    <a:pt x="231591" y="-172"/>
                    <a:pt x="230819" y="676"/>
                  </a:cubicBezTo>
                  <a:lnTo>
                    <a:pt x="223447" y="8734"/>
                  </a:lnTo>
                  <a:cubicBezTo>
                    <a:pt x="222675" y="9582"/>
                    <a:pt x="222732" y="10887"/>
                    <a:pt x="223580" y="11658"/>
                  </a:cubicBezTo>
                  <a:cubicBezTo>
                    <a:pt x="223980" y="12020"/>
                    <a:pt x="224475" y="12201"/>
                    <a:pt x="224980" y="12201"/>
                  </a:cubicBezTo>
                  <a:cubicBezTo>
                    <a:pt x="225542" y="12201"/>
                    <a:pt x="226095" y="11973"/>
                    <a:pt x="226504" y="11525"/>
                  </a:cubicBezTo>
                  <a:close/>
                  <a:moveTo>
                    <a:pt x="238239" y="11525"/>
                  </a:moveTo>
                  <a:lnTo>
                    <a:pt x="245611" y="3467"/>
                  </a:lnTo>
                  <a:cubicBezTo>
                    <a:pt x="246383" y="2619"/>
                    <a:pt x="246326" y="1314"/>
                    <a:pt x="245478" y="543"/>
                  </a:cubicBezTo>
                  <a:cubicBezTo>
                    <a:pt x="244630" y="-229"/>
                    <a:pt x="243325" y="-172"/>
                    <a:pt x="242554" y="676"/>
                  </a:cubicBezTo>
                  <a:lnTo>
                    <a:pt x="235181" y="8734"/>
                  </a:lnTo>
                  <a:cubicBezTo>
                    <a:pt x="234410" y="9582"/>
                    <a:pt x="234467" y="10887"/>
                    <a:pt x="235315" y="11658"/>
                  </a:cubicBezTo>
                  <a:cubicBezTo>
                    <a:pt x="235715" y="12020"/>
                    <a:pt x="236210" y="12201"/>
                    <a:pt x="236715" y="12201"/>
                  </a:cubicBezTo>
                  <a:cubicBezTo>
                    <a:pt x="237267" y="12201"/>
                    <a:pt x="237829" y="11973"/>
                    <a:pt x="238239" y="11525"/>
                  </a:cubicBezTo>
                  <a:close/>
                  <a:moveTo>
                    <a:pt x="249974" y="11525"/>
                  </a:moveTo>
                  <a:lnTo>
                    <a:pt x="257346" y="3467"/>
                  </a:lnTo>
                  <a:cubicBezTo>
                    <a:pt x="258118" y="2619"/>
                    <a:pt x="258061" y="1314"/>
                    <a:pt x="257213" y="543"/>
                  </a:cubicBezTo>
                  <a:cubicBezTo>
                    <a:pt x="256365" y="-229"/>
                    <a:pt x="255060" y="-172"/>
                    <a:pt x="254289" y="676"/>
                  </a:cubicBezTo>
                  <a:lnTo>
                    <a:pt x="246916" y="8734"/>
                  </a:lnTo>
                  <a:cubicBezTo>
                    <a:pt x="246145" y="9582"/>
                    <a:pt x="246202" y="10887"/>
                    <a:pt x="247050" y="11658"/>
                  </a:cubicBezTo>
                  <a:cubicBezTo>
                    <a:pt x="247450" y="12020"/>
                    <a:pt x="247945" y="12201"/>
                    <a:pt x="248450" y="12201"/>
                  </a:cubicBezTo>
                  <a:cubicBezTo>
                    <a:pt x="249002" y="12201"/>
                    <a:pt x="249564" y="11973"/>
                    <a:pt x="249974" y="11525"/>
                  </a:cubicBezTo>
                  <a:close/>
                  <a:moveTo>
                    <a:pt x="261699" y="11525"/>
                  </a:moveTo>
                  <a:lnTo>
                    <a:pt x="269071" y="3467"/>
                  </a:lnTo>
                  <a:cubicBezTo>
                    <a:pt x="269843" y="2619"/>
                    <a:pt x="269786" y="1314"/>
                    <a:pt x="268938" y="543"/>
                  </a:cubicBezTo>
                  <a:cubicBezTo>
                    <a:pt x="268090" y="-229"/>
                    <a:pt x="266785" y="-172"/>
                    <a:pt x="266014" y="676"/>
                  </a:cubicBezTo>
                  <a:lnTo>
                    <a:pt x="258642" y="8734"/>
                  </a:lnTo>
                  <a:cubicBezTo>
                    <a:pt x="257870" y="9582"/>
                    <a:pt x="257927" y="10887"/>
                    <a:pt x="258775" y="11658"/>
                  </a:cubicBezTo>
                  <a:cubicBezTo>
                    <a:pt x="259175" y="12020"/>
                    <a:pt x="259670" y="12201"/>
                    <a:pt x="260175" y="12201"/>
                  </a:cubicBezTo>
                  <a:cubicBezTo>
                    <a:pt x="260737" y="12201"/>
                    <a:pt x="261290" y="11973"/>
                    <a:pt x="261699" y="11525"/>
                  </a:cubicBezTo>
                  <a:close/>
                  <a:moveTo>
                    <a:pt x="273434" y="11525"/>
                  </a:moveTo>
                  <a:lnTo>
                    <a:pt x="280806" y="3467"/>
                  </a:lnTo>
                  <a:cubicBezTo>
                    <a:pt x="281578" y="2619"/>
                    <a:pt x="281521" y="1314"/>
                    <a:pt x="280673" y="543"/>
                  </a:cubicBezTo>
                  <a:cubicBezTo>
                    <a:pt x="279825" y="-229"/>
                    <a:pt x="278520" y="-172"/>
                    <a:pt x="277749" y="676"/>
                  </a:cubicBezTo>
                  <a:lnTo>
                    <a:pt x="270376" y="8734"/>
                  </a:lnTo>
                  <a:cubicBezTo>
                    <a:pt x="269605" y="9582"/>
                    <a:pt x="269662" y="10887"/>
                    <a:pt x="270510" y="11658"/>
                  </a:cubicBezTo>
                  <a:cubicBezTo>
                    <a:pt x="270910" y="12020"/>
                    <a:pt x="271405" y="12201"/>
                    <a:pt x="271910" y="12201"/>
                  </a:cubicBezTo>
                  <a:cubicBezTo>
                    <a:pt x="272462" y="12201"/>
                    <a:pt x="273024" y="11973"/>
                    <a:pt x="273434" y="11525"/>
                  </a:cubicBezTo>
                  <a:close/>
                  <a:moveTo>
                    <a:pt x="285169" y="11525"/>
                  </a:moveTo>
                  <a:lnTo>
                    <a:pt x="292541" y="3467"/>
                  </a:lnTo>
                  <a:cubicBezTo>
                    <a:pt x="293313" y="2619"/>
                    <a:pt x="293255" y="1314"/>
                    <a:pt x="292408" y="543"/>
                  </a:cubicBezTo>
                  <a:cubicBezTo>
                    <a:pt x="291560" y="-229"/>
                    <a:pt x="290255" y="-172"/>
                    <a:pt x="289484" y="676"/>
                  </a:cubicBezTo>
                  <a:lnTo>
                    <a:pt x="282111" y="8734"/>
                  </a:lnTo>
                  <a:cubicBezTo>
                    <a:pt x="281340" y="9582"/>
                    <a:pt x="281397" y="10887"/>
                    <a:pt x="282245" y="11658"/>
                  </a:cubicBezTo>
                  <a:cubicBezTo>
                    <a:pt x="282645" y="12020"/>
                    <a:pt x="283140" y="12201"/>
                    <a:pt x="283645" y="12201"/>
                  </a:cubicBezTo>
                  <a:cubicBezTo>
                    <a:pt x="284197" y="12201"/>
                    <a:pt x="284759" y="11973"/>
                    <a:pt x="285169" y="11525"/>
                  </a:cubicBezTo>
                  <a:close/>
                  <a:moveTo>
                    <a:pt x="296894" y="11525"/>
                  </a:moveTo>
                  <a:lnTo>
                    <a:pt x="304266" y="3467"/>
                  </a:lnTo>
                  <a:cubicBezTo>
                    <a:pt x="305038" y="2619"/>
                    <a:pt x="304981" y="1314"/>
                    <a:pt x="304133" y="543"/>
                  </a:cubicBezTo>
                  <a:cubicBezTo>
                    <a:pt x="303285" y="-229"/>
                    <a:pt x="301980" y="-172"/>
                    <a:pt x="301209" y="676"/>
                  </a:cubicBezTo>
                  <a:lnTo>
                    <a:pt x="293836" y="8734"/>
                  </a:lnTo>
                  <a:cubicBezTo>
                    <a:pt x="293065" y="9582"/>
                    <a:pt x="293122" y="10887"/>
                    <a:pt x="293970" y="11658"/>
                  </a:cubicBezTo>
                  <a:cubicBezTo>
                    <a:pt x="294370" y="12020"/>
                    <a:pt x="294865" y="12201"/>
                    <a:pt x="295370" y="12201"/>
                  </a:cubicBezTo>
                  <a:cubicBezTo>
                    <a:pt x="295932" y="12201"/>
                    <a:pt x="296484" y="11973"/>
                    <a:pt x="296894" y="11525"/>
                  </a:cubicBezTo>
                  <a:close/>
                </a:path>
              </a:pathLst>
            </a:custGeom>
            <a:solidFill>
              <a:srgbClr val="F0484A">
                <a:alpha val="100000"/>
              </a:srgbClr>
            </a:solidFill>
          </p:spPr>
        </p:sp>
      </p:grpSp>
      <p:sp>
        <p:nvSpPr>
          <p:cNvPr id="12" name="TextBox 12"/>
          <p:cNvSpPr txBox="1"/>
          <p:nvPr/>
        </p:nvSpPr>
        <p:spPr>
          <a:xfrm rot="21600000">
            <a:off x="8413429" y="5712669"/>
            <a:ext cx="2968080" cy="304800"/>
          </a:xfrm>
          <a:prstGeom prst="rect">
            <a:avLst/>
          </a:prstGeom>
        </p:spPr>
        <p:txBody>
          <a:bodyPr lIns="0" tIns="34560" rIns="0" bIns="0" rtlCol="0" anchor="t"/>
          <a:lstStyle/>
          <a:p>
            <a:pPr algn="r" defTabSz="548640">
              <a:lnSpc>
                <a:spcPts val="2400"/>
              </a:lnSpc>
            </a:pPr>
            <a:r>
              <a:rPr lang="en-US" sz="2880">
                <a:solidFill>
                  <a:srgbClr val="FFFFFF">
                    <a:alpha val="100000"/>
                  </a:srgbClr>
                </a:solidFill>
                <a:latin typeface="Open Sans" panose="020B0606030504020204" pitchFamily="34" charset="0"/>
                <a:ea typeface="Open Sans" panose="020B0606030504020204" pitchFamily="34" charset="0"/>
                <a:cs typeface="Open Sans" panose="020B0606030504020204" pitchFamily="34" charset="0"/>
              </a:rPr>
              <a:t>IFMA</a:t>
            </a:r>
            <a:r>
              <a:rPr lang="en-US" sz="2880">
                <a:solidFill>
                  <a:srgbClr val="FFFFFF">
                    <a:alpha val="100000"/>
                  </a:srgbClr>
                </a:solidFill>
                <a:latin typeface="Lato"/>
              </a:rPr>
              <a:t>.org</a:t>
            </a:r>
          </a:p>
        </p:txBody>
      </p:sp>
      <p:pic>
        <p:nvPicPr>
          <p:cNvPr id="19" name="Picture 18">
            <a:extLst>
              <a:ext uri="{FF2B5EF4-FFF2-40B4-BE49-F238E27FC236}">
                <a16:creationId xmlns:a16="http://schemas.microsoft.com/office/drawing/2014/main" id="{C9AF6570-6938-45C6-9E0E-800F7102433A}"/>
              </a:ext>
            </a:extLst>
          </p:cNvPr>
          <p:cNvPicPr>
            <a:picLocks noChangeAspect="1"/>
          </p:cNvPicPr>
          <p:nvPr/>
        </p:nvPicPr>
        <p:blipFill>
          <a:blip r:embed="rId5" cstate="email">
            <a:alphaModFix/>
            <a:extLst>
              <a:ext uri="{28A0092B-C50C-407E-A947-70E740481C1C}">
                <a14:useLocalDpi xmlns:a14="http://schemas.microsoft.com/office/drawing/2010/main"/>
              </a:ext>
            </a:extLst>
          </a:blip>
          <a:srcRect/>
          <a:stretch>
            <a:fillRect/>
          </a:stretch>
        </p:blipFill>
        <p:spPr>
          <a:xfrm rot="21600000">
            <a:off x="9741406" y="49023"/>
            <a:ext cx="1825002" cy="1816099"/>
          </a:xfrm>
          <a:prstGeom prst="rect">
            <a:avLst/>
          </a:prstGeom>
        </p:spPr>
      </p:pic>
    </p:spTree>
    <p:extLst>
      <p:ext uri="{BB962C8B-B14F-4D97-AF65-F5344CB8AC3E}">
        <p14:creationId xmlns:p14="http://schemas.microsoft.com/office/powerpoint/2010/main" val="170506857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949572-2040-4344-83A5-DCCCC6CAE210}"/>
              </a:ext>
            </a:extLst>
          </p:cNvPr>
          <p:cNvSpPr>
            <a:spLocks noGrp="1"/>
          </p:cNvSpPr>
          <p:nvPr>
            <p:ph type="title"/>
          </p:nvPr>
        </p:nvSpPr>
        <p:spPr/>
        <p:txBody>
          <a:bodyPr/>
          <a:lstStyle/>
          <a:p>
            <a:r>
              <a:rPr lang="en-US"/>
              <a:t>STAY TUNED FOR FUTURE WEBINARS DISCUSSING  </a:t>
            </a:r>
          </a:p>
        </p:txBody>
      </p:sp>
      <p:sp>
        <p:nvSpPr>
          <p:cNvPr id="3" name="Slide Number Placeholder 2">
            <a:extLst>
              <a:ext uri="{FF2B5EF4-FFF2-40B4-BE49-F238E27FC236}">
                <a16:creationId xmlns:a16="http://schemas.microsoft.com/office/drawing/2014/main" id="{F6F37AD3-A046-DC49-81C9-AE0F5EF020CE}"/>
              </a:ext>
            </a:extLst>
          </p:cNvPr>
          <p:cNvSpPr>
            <a:spLocks noGrp="1"/>
          </p:cNvSpPr>
          <p:nvPr>
            <p:ph type="sldNum" sz="quarter" idx="12"/>
          </p:nvPr>
        </p:nvSpPr>
        <p:spPr/>
        <p:txBody>
          <a:bodyPr/>
          <a:lstStyle/>
          <a:p>
            <a:fld id="{A8050745-D873-D947-9203-FD1A681633F9}" type="slidenum">
              <a:rPr lang="da-DK" smtClean="0"/>
              <a:t>44</a:t>
            </a:fld>
            <a:endParaRPr lang="da-DK"/>
          </a:p>
        </p:txBody>
      </p:sp>
      <p:pic>
        <p:nvPicPr>
          <p:cNvPr id="5" name="Graphic 4" descr="Care">
            <a:extLst>
              <a:ext uri="{FF2B5EF4-FFF2-40B4-BE49-F238E27FC236}">
                <a16:creationId xmlns:a16="http://schemas.microsoft.com/office/drawing/2014/main" id="{FC376CC8-502D-714C-BC6A-3813CF62C55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958907" y="968289"/>
            <a:ext cx="1800000" cy="1800000"/>
          </a:xfrm>
          <a:prstGeom prst="rect">
            <a:avLst/>
          </a:prstGeom>
        </p:spPr>
      </p:pic>
      <p:pic>
        <p:nvPicPr>
          <p:cNvPr id="6" name="Graphic 5" descr="Virtual Reality headset">
            <a:extLst>
              <a:ext uri="{FF2B5EF4-FFF2-40B4-BE49-F238E27FC236}">
                <a16:creationId xmlns:a16="http://schemas.microsoft.com/office/drawing/2014/main" id="{EAA71B5D-4D35-6E42-A10B-0632BDF7285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708547" y="968289"/>
            <a:ext cx="1800000" cy="1800000"/>
          </a:xfrm>
          <a:prstGeom prst="rect">
            <a:avLst/>
          </a:prstGeom>
        </p:spPr>
      </p:pic>
      <p:pic>
        <p:nvPicPr>
          <p:cNvPr id="7" name="Graphic 6" descr="Management">
            <a:extLst>
              <a:ext uri="{FF2B5EF4-FFF2-40B4-BE49-F238E27FC236}">
                <a16:creationId xmlns:a16="http://schemas.microsoft.com/office/drawing/2014/main" id="{483F7D46-5E2F-174B-BC83-18F87AF444C5}"/>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446361" y="3468959"/>
            <a:ext cx="1800000" cy="1800000"/>
          </a:xfrm>
          <a:prstGeom prst="rect">
            <a:avLst/>
          </a:prstGeom>
        </p:spPr>
      </p:pic>
      <p:pic>
        <p:nvPicPr>
          <p:cNvPr id="8" name="Graphic 7" descr="Sustainability">
            <a:extLst>
              <a:ext uri="{FF2B5EF4-FFF2-40B4-BE49-F238E27FC236}">
                <a16:creationId xmlns:a16="http://schemas.microsoft.com/office/drawing/2014/main" id="{D2E657AB-BC66-6A43-87D8-067E519AE738}"/>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196000" y="3468960"/>
            <a:ext cx="1800000" cy="1800000"/>
          </a:xfrm>
          <a:prstGeom prst="rect">
            <a:avLst/>
          </a:prstGeom>
        </p:spPr>
      </p:pic>
      <p:pic>
        <p:nvPicPr>
          <p:cNvPr id="9" name="Graphic 8" descr="City">
            <a:extLst>
              <a:ext uri="{FF2B5EF4-FFF2-40B4-BE49-F238E27FC236}">
                <a16:creationId xmlns:a16="http://schemas.microsoft.com/office/drawing/2014/main" id="{F11B34CE-9AD9-0441-BFF9-BD5C1E934D39}"/>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8945639" y="3468959"/>
            <a:ext cx="1800000" cy="1800000"/>
          </a:xfrm>
          <a:prstGeom prst="rect">
            <a:avLst/>
          </a:prstGeom>
        </p:spPr>
      </p:pic>
      <p:sp>
        <p:nvSpPr>
          <p:cNvPr id="10" name="TextBox 9">
            <a:extLst>
              <a:ext uri="{FF2B5EF4-FFF2-40B4-BE49-F238E27FC236}">
                <a16:creationId xmlns:a16="http://schemas.microsoft.com/office/drawing/2014/main" id="{FE7A5536-E17B-004C-ACAA-9FF88BD63A07}"/>
              </a:ext>
            </a:extLst>
          </p:cNvPr>
          <p:cNvSpPr txBox="1"/>
          <p:nvPr/>
        </p:nvSpPr>
        <p:spPr>
          <a:xfrm>
            <a:off x="2521811" y="2645228"/>
            <a:ext cx="2674189" cy="646331"/>
          </a:xfrm>
          <a:prstGeom prst="rect">
            <a:avLst/>
          </a:prstGeom>
          <a:noFill/>
        </p:spPr>
        <p:txBody>
          <a:bodyPr wrap="square" rtlCol="0">
            <a:spAutoFit/>
          </a:bodyPr>
          <a:lstStyle/>
          <a:p>
            <a:pPr algn="ctr"/>
            <a:r>
              <a:rPr lang="en-US" b="1">
                <a:latin typeface="Helvetica" pitchFamily="2" charset="0"/>
              </a:rPr>
              <a:t>Employee well-being &amp; benefits</a:t>
            </a:r>
          </a:p>
        </p:txBody>
      </p:sp>
      <p:sp>
        <p:nvSpPr>
          <p:cNvPr id="11" name="TextBox 10">
            <a:extLst>
              <a:ext uri="{FF2B5EF4-FFF2-40B4-BE49-F238E27FC236}">
                <a16:creationId xmlns:a16="http://schemas.microsoft.com/office/drawing/2014/main" id="{6350BCC8-8CF4-3244-9EB6-2099B8E21D3B}"/>
              </a:ext>
            </a:extLst>
          </p:cNvPr>
          <p:cNvSpPr txBox="1"/>
          <p:nvPr/>
        </p:nvSpPr>
        <p:spPr>
          <a:xfrm>
            <a:off x="6271450" y="2650420"/>
            <a:ext cx="2674189" cy="646331"/>
          </a:xfrm>
          <a:prstGeom prst="rect">
            <a:avLst/>
          </a:prstGeom>
          <a:noFill/>
        </p:spPr>
        <p:txBody>
          <a:bodyPr wrap="square" rtlCol="0">
            <a:spAutoFit/>
          </a:bodyPr>
          <a:lstStyle/>
          <a:p>
            <a:pPr algn="ctr"/>
            <a:r>
              <a:rPr lang="en-US" b="1">
                <a:latin typeface="Helvetica" pitchFamily="2" charset="0"/>
              </a:rPr>
              <a:t>Technology development</a:t>
            </a:r>
          </a:p>
        </p:txBody>
      </p:sp>
      <p:sp>
        <p:nvSpPr>
          <p:cNvPr id="12" name="TextBox 11">
            <a:extLst>
              <a:ext uri="{FF2B5EF4-FFF2-40B4-BE49-F238E27FC236}">
                <a16:creationId xmlns:a16="http://schemas.microsoft.com/office/drawing/2014/main" id="{0DBA5BA8-E55D-EA4F-8868-50A29FA94746}"/>
              </a:ext>
            </a:extLst>
          </p:cNvPr>
          <p:cNvSpPr txBox="1"/>
          <p:nvPr/>
        </p:nvSpPr>
        <p:spPr>
          <a:xfrm>
            <a:off x="1009266" y="5123549"/>
            <a:ext cx="2674189" cy="646331"/>
          </a:xfrm>
          <a:prstGeom prst="rect">
            <a:avLst/>
          </a:prstGeom>
          <a:noFill/>
        </p:spPr>
        <p:txBody>
          <a:bodyPr wrap="square" rtlCol="0">
            <a:spAutoFit/>
          </a:bodyPr>
          <a:lstStyle/>
          <a:p>
            <a:pPr algn="ctr"/>
            <a:r>
              <a:rPr lang="en-US" b="1">
                <a:latin typeface="Helvetica" pitchFamily="2" charset="0"/>
              </a:rPr>
              <a:t>Organization &amp; productivity</a:t>
            </a:r>
            <a:endParaRPr lang="en-US">
              <a:latin typeface="Helvetica" pitchFamily="2" charset="0"/>
            </a:endParaRPr>
          </a:p>
        </p:txBody>
      </p:sp>
      <p:sp>
        <p:nvSpPr>
          <p:cNvPr id="13" name="TextBox 12">
            <a:extLst>
              <a:ext uri="{FF2B5EF4-FFF2-40B4-BE49-F238E27FC236}">
                <a16:creationId xmlns:a16="http://schemas.microsoft.com/office/drawing/2014/main" id="{706A41B5-F352-9943-8B16-5759A8D76A90}"/>
              </a:ext>
            </a:extLst>
          </p:cNvPr>
          <p:cNvSpPr txBox="1"/>
          <p:nvPr/>
        </p:nvSpPr>
        <p:spPr>
          <a:xfrm>
            <a:off x="8508545" y="5123549"/>
            <a:ext cx="2674189" cy="646331"/>
          </a:xfrm>
          <a:prstGeom prst="rect">
            <a:avLst/>
          </a:prstGeom>
          <a:noFill/>
        </p:spPr>
        <p:txBody>
          <a:bodyPr wrap="square" rtlCol="0">
            <a:spAutoFit/>
          </a:bodyPr>
          <a:lstStyle/>
          <a:p>
            <a:pPr algn="ctr"/>
            <a:r>
              <a:rPr lang="en-US" b="1">
                <a:latin typeface="Helvetica" pitchFamily="2" charset="0"/>
              </a:rPr>
              <a:t>Facilities </a:t>
            </a:r>
            <a:br>
              <a:rPr lang="en-US" b="1">
                <a:latin typeface="Helvetica" pitchFamily="2" charset="0"/>
              </a:rPr>
            </a:br>
            <a:r>
              <a:rPr lang="en-US" b="1">
                <a:latin typeface="Helvetica" pitchFamily="2" charset="0"/>
              </a:rPr>
              <a:t>in demand</a:t>
            </a:r>
          </a:p>
        </p:txBody>
      </p:sp>
      <p:sp>
        <p:nvSpPr>
          <p:cNvPr id="14" name="TextBox 13">
            <a:extLst>
              <a:ext uri="{FF2B5EF4-FFF2-40B4-BE49-F238E27FC236}">
                <a16:creationId xmlns:a16="http://schemas.microsoft.com/office/drawing/2014/main" id="{9D9C6F73-E1F7-E24C-8361-F5E5F8BF2247}"/>
              </a:ext>
            </a:extLst>
          </p:cNvPr>
          <p:cNvSpPr txBox="1"/>
          <p:nvPr/>
        </p:nvSpPr>
        <p:spPr>
          <a:xfrm>
            <a:off x="4758905" y="5123549"/>
            <a:ext cx="2674189" cy="646331"/>
          </a:xfrm>
          <a:prstGeom prst="rect">
            <a:avLst/>
          </a:prstGeom>
          <a:noFill/>
        </p:spPr>
        <p:txBody>
          <a:bodyPr wrap="square" rtlCol="0">
            <a:spAutoFit/>
          </a:bodyPr>
          <a:lstStyle/>
          <a:p>
            <a:pPr algn="ctr"/>
            <a:r>
              <a:rPr lang="en-US" b="1">
                <a:latin typeface="Helvetica" pitchFamily="2" charset="0"/>
              </a:rPr>
              <a:t>Sustainable development goals</a:t>
            </a:r>
          </a:p>
        </p:txBody>
      </p:sp>
    </p:spTree>
    <p:extLst>
      <p:ext uri="{BB962C8B-B14F-4D97-AF65-F5344CB8AC3E}">
        <p14:creationId xmlns:p14="http://schemas.microsoft.com/office/powerpoint/2010/main" val="38469217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6441004-4EB1-46D3-B4B3-F2F94859D34C}"/>
              </a:ext>
            </a:extLst>
          </p:cNvPr>
          <p:cNvSpPr>
            <a:spLocks noGrp="1"/>
          </p:cNvSpPr>
          <p:nvPr>
            <p:ph type="sldNum" sz="quarter" idx="12"/>
          </p:nvPr>
        </p:nvSpPr>
        <p:spPr/>
        <p:txBody>
          <a:bodyPr/>
          <a:lstStyle/>
          <a:p>
            <a:fld id="{A8050745-D873-D947-9203-FD1A681633F9}" type="slidenum">
              <a:rPr lang="da-DK" smtClean="0"/>
              <a:t>5</a:t>
            </a:fld>
            <a:endParaRPr lang="da-DK" dirty="0"/>
          </a:p>
        </p:txBody>
      </p:sp>
      <p:pic>
        <p:nvPicPr>
          <p:cNvPr id="4" name="Picture 3">
            <a:extLst>
              <a:ext uri="{FF2B5EF4-FFF2-40B4-BE49-F238E27FC236}">
                <a16:creationId xmlns:a16="http://schemas.microsoft.com/office/drawing/2014/main" id="{54CF20D0-CFCC-45FA-9921-C822D8E8E5D2}"/>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1524" y="0"/>
            <a:ext cx="12188952" cy="6857999"/>
          </a:xfrm>
          <a:prstGeom prst="rect">
            <a:avLst/>
          </a:prstGeom>
        </p:spPr>
      </p:pic>
    </p:spTree>
    <p:extLst>
      <p:ext uri="{BB962C8B-B14F-4D97-AF65-F5344CB8AC3E}">
        <p14:creationId xmlns:p14="http://schemas.microsoft.com/office/powerpoint/2010/main" val="16014969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8A40C0C-7B9E-432B-AC3F-B4B665055548}"/>
              </a:ext>
            </a:extLst>
          </p:cNvPr>
          <p:cNvSpPr>
            <a:spLocks noGrp="1"/>
          </p:cNvSpPr>
          <p:nvPr>
            <p:ph type="sldNum" sz="quarter" idx="12"/>
          </p:nvPr>
        </p:nvSpPr>
        <p:spPr/>
        <p:txBody>
          <a:bodyPr/>
          <a:lstStyle/>
          <a:p>
            <a:fld id="{A8050745-D873-D947-9203-FD1A681633F9}" type="slidenum">
              <a:rPr lang="da-DK" smtClean="0"/>
              <a:t>6</a:t>
            </a:fld>
            <a:endParaRPr lang="da-DK" dirty="0"/>
          </a:p>
        </p:txBody>
      </p:sp>
      <p:pic>
        <p:nvPicPr>
          <p:cNvPr id="4" name="Picture 3">
            <a:extLst>
              <a:ext uri="{FF2B5EF4-FFF2-40B4-BE49-F238E27FC236}">
                <a16:creationId xmlns:a16="http://schemas.microsoft.com/office/drawing/2014/main" id="{5852DD8C-EE42-472C-8DFD-516F321FDDA8}"/>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1524" y="0"/>
            <a:ext cx="12188952" cy="6857999"/>
          </a:xfrm>
          <a:prstGeom prst="rect">
            <a:avLst/>
          </a:prstGeom>
        </p:spPr>
      </p:pic>
    </p:spTree>
    <p:extLst>
      <p:ext uri="{BB962C8B-B14F-4D97-AF65-F5344CB8AC3E}">
        <p14:creationId xmlns:p14="http://schemas.microsoft.com/office/powerpoint/2010/main" val="25090576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D26B0C9-1D1C-44C2-B0FE-157077075570}"/>
              </a:ext>
            </a:extLst>
          </p:cNvPr>
          <p:cNvSpPr>
            <a:spLocks noGrp="1"/>
          </p:cNvSpPr>
          <p:nvPr>
            <p:ph type="sldNum" sz="quarter" idx="12"/>
          </p:nvPr>
        </p:nvSpPr>
        <p:spPr/>
        <p:txBody>
          <a:bodyPr/>
          <a:lstStyle/>
          <a:p>
            <a:fld id="{A8050745-D873-D947-9203-FD1A681633F9}" type="slidenum">
              <a:rPr lang="da-DK" smtClean="0"/>
              <a:t>7</a:t>
            </a:fld>
            <a:endParaRPr lang="da-DK" dirty="0"/>
          </a:p>
        </p:txBody>
      </p:sp>
      <p:pic>
        <p:nvPicPr>
          <p:cNvPr id="4" name="Picture 3">
            <a:extLst>
              <a:ext uri="{FF2B5EF4-FFF2-40B4-BE49-F238E27FC236}">
                <a16:creationId xmlns:a16="http://schemas.microsoft.com/office/drawing/2014/main" id="{0D5FA52D-25BC-44B3-8F07-5518631A44B1}"/>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1524" y="0"/>
            <a:ext cx="12188952" cy="6857999"/>
          </a:xfrm>
          <a:prstGeom prst="rect">
            <a:avLst/>
          </a:prstGeom>
        </p:spPr>
      </p:pic>
    </p:spTree>
    <p:extLst>
      <p:ext uri="{BB962C8B-B14F-4D97-AF65-F5344CB8AC3E}">
        <p14:creationId xmlns:p14="http://schemas.microsoft.com/office/powerpoint/2010/main" val="2549246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9" name="Picture 8">
            <a:extLst>
              <a:ext uri="{FF2B5EF4-FFF2-40B4-BE49-F238E27FC236}">
                <a16:creationId xmlns:a16="http://schemas.microsoft.com/office/drawing/2014/main" id="{274D0569-F1C0-5846-A15E-633891817B21}"/>
              </a:ext>
            </a:extLst>
          </p:cNvPr>
          <p:cNvPicPr>
            <a:picLocks noChangeAspect="1"/>
          </p:cNvPicPr>
          <p:nvPr/>
        </p:nvPicPr>
        <p:blipFill rotWithShape="1">
          <a:blip r:embed="rId2" cstate="screen">
            <a:alphaModFix amt="50000"/>
            <a:extLst>
              <a:ext uri="{28A0092B-C50C-407E-A947-70E740481C1C}">
                <a14:useLocalDpi xmlns:a14="http://schemas.microsoft.com/office/drawing/2010/main"/>
              </a:ext>
            </a:extLst>
          </a:blip>
          <a:srcRect/>
          <a:stretch/>
        </p:blipFill>
        <p:spPr>
          <a:xfrm>
            <a:off x="20" y="1"/>
            <a:ext cx="12191980" cy="6857999"/>
          </a:xfrm>
          <a:prstGeom prst="rect">
            <a:avLst/>
          </a:prstGeom>
        </p:spPr>
      </p:pic>
      <p:sp>
        <p:nvSpPr>
          <p:cNvPr id="6" name="Title 5">
            <a:extLst>
              <a:ext uri="{FF2B5EF4-FFF2-40B4-BE49-F238E27FC236}">
                <a16:creationId xmlns:a16="http://schemas.microsoft.com/office/drawing/2014/main" id="{8451C158-0EB7-D045-96DD-649F01D93212}"/>
              </a:ext>
            </a:extLst>
          </p:cNvPr>
          <p:cNvSpPr>
            <a:spLocks noGrp="1"/>
          </p:cNvSpPr>
          <p:nvPr>
            <p:ph type="ctrTitle"/>
          </p:nvPr>
        </p:nvSpPr>
        <p:spPr>
          <a:xfrm>
            <a:off x="1524000" y="1122362"/>
            <a:ext cx="9144000" cy="2900518"/>
          </a:xfrm>
        </p:spPr>
        <p:txBody>
          <a:bodyPr>
            <a:normAutofit/>
          </a:bodyPr>
          <a:lstStyle/>
          <a:p>
            <a:r>
              <a:rPr lang="da-DK" sz="5400" dirty="0">
                <a:solidFill>
                  <a:srgbClr val="FFFFFF"/>
                </a:solidFill>
              </a:rPr>
              <a:t>METHODOLOGY</a:t>
            </a:r>
          </a:p>
        </p:txBody>
      </p:sp>
      <p:sp>
        <p:nvSpPr>
          <p:cNvPr id="7" name="Subtitle 6">
            <a:extLst>
              <a:ext uri="{FF2B5EF4-FFF2-40B4-BE49-F238E27FC236}">
                <a16:creationId xmlns:a16="http://schemas.microsoft.com/office/drawing/2014/main" id="{C857883B-75E9-284A-A2C8-2EB084E1A4E5}"/>
              </a:ext>
            </a:extLst>
          </p:cNvPr>
          <p:cNvSpPr>
            <a:spLocks noGrp="1"/>
          </p:cNvSpPr>
          <p:nvPr>
            <p:ph type="subTitle" idx="1"/>
          </p:nvPr>
        </p:nvSpPr>
        <p:spPr>
          <a:xfrm>
            <a:off x="1524000" y="4159404"/>
            <a:ext cx="9144000" cy="1098395"/>
          </a:xfrm>
        </p:spPr>
        <p:txBody>
          <a:bodyPr>
            <a:normAutofit/>
          </a:bodyPr>
          <a:lstStyle/>
          <a:p>
            <a:endParaRPr lang="da-DK" dirty="0">
              <a:solidFill>
                <a:srgbClr val="FFFFFF"/>
              </a:solidFill>
            </a:endParaRPr>
          </a:p>
        </p:txBody>
      </p:sp>
      <p:sp>
        <p:nvSpPr>
          <p:cNvPr id="5" name="Slide Number Placeholder 4">
            <a:extLst>
              <a:ext uri="{FF2B5EF4-FFF2-40B4-BE49-F238E27FC236}">
                <a16:creationId xmlns:a16="http://schemas.microsoft.com/office/drawing/2014/main" id="{329403D1-E7B4-6744-BCF1-F019D10E44B9}"/>
              </a:ext>
            </a:extLst>
          </p:cNvPr>
          <p:cNvSpPr>
            <a:spLocks noGrp="1"/>
          </p:cNvSpPr>
          <p:nvPr>
            <p:ph type="sldNum" sz="quarter" idx="12"/>
          </p:nvPr>
        </p:nvSpPr>
        <p:spPr>
          <a:xfrm>
            <a:off x="8610600" y="6356350"/>
            <a:ext cx="2743200" cy="365125"/>
          </a:xfrm>
        </p:spPr>
        <p:txBody>
          <a:bodyP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A8050745-D873-D947-9203-FD1A681633F9}" type="slidenum">
              <a:rPr kumimoji="0" lang="da-DK" sz="1200" b="0" i="0" u="none" strike="noStrike" kern="1200" cap="none" spc="0" normalizeH="0" baseline="0" noProof="0">
                <a:ln>
                  <a:noFill/>
                </a:ln>
                <a:solidFill>
                  <a:srgbClr val="FFFFFF"/>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8</a:t>
            </a:fld>
            <a:endParaRPr kumimoji="0" lang="da-DK" sz="12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5884423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89B49B-3A17-7F47-90E2-01C92DE13634}"/>
              </a:ext>
            </a:extLst>
          </p:cNvPr>
          <p:cNvSpPr>
            <a:spLocks noGrp="1"/>
          </p:cNvSpPr>
          <p:nvPr>
            <p:ph type="title"/>
          </p:nvPr>
        </p:nvSpPr>
        <p:spPr/>
        <p:txBody>
          <a:bodyPr/>
          <a:lstStyle/>
          <a:p>
            <a:r>
              <a:rPr lang="en-US" dirty="0"/>
              <a:t>METHODOLOGY: REAL-TIME DELPHI</a:t>
            </a:r>
          </a:p>
        </p:txBody>
      </p:sp>
      <p:pic>
        <p:nvPicPr>
          <p:cNvPr id="6" name="Content Placeholder 5" descr="Connections">
            <a:extLst>
              <a:ext uri="{FF2B5EF4-FFF2-40B4-BE49-F238E27FC236}">
                <a16:creationId xmlns:a16="http://schemas.microsoft.com/office/drawing/2014/main" id="{E65C3785-41DE-B14C-9C3A-534601B09AC7}"/>
              </a:ext>
            </a:extLst>
          </p:cNvPr>
          <p:cNvPicPr>
            <a:picLocks noGrp="1" noChangeAspect="1"/>
          </p:cNvPicPr>
          <p:nvPr>
            <p:ph idx="1"/>
          </p:nvPr>
        </p:nvPicPr>
        <p:blipFill>
          <a:blip r:embed="rId3">
            <a:extLst>
              <a:ext uri="{96DAC541-7B7A-43D3-8B79-37D633B846F1}">
                <asvg:svgBlip xmlns:asvg="http://schemas.microsoft.com/office/drawing/2016/SVG/main" r:embed="rId4"/>
              </a:ext>
            </a:extLst>
          </a:blip>
          <a:stretch>
            <a:fillRect/>
          </a:stretch>
        </p:blipFill>
        <p:spPr>
          <a:xfrm>
            <a:off x="1239325" y="1390313"/>
            <a:ext cx="1800000" cy="1800000"/>
          </a:xfrm>
        </p:spPr>
      </p:pic>
      <p:sp>
        <p:nvSpPr>
          <p:cNvPr id="4" name="Slide Number Placeholder 3">
            <a:extLst>
              <a:ext uri="{FF2B5EF4-FFF2-40B4-BE49-F238E27FC236}">
                <a16:creationId xmlns:a16="http://schemas.microsoft.com/office/drawing/2014/main" id="{16FBEBCE-F6FD-8348-9B47-57E0F22BE46D}"/>
              </a:ext>
            </a:extLst>
          </p:cNvPr>
          <p:cNvSpPr>
            <a:spLocks noGrp="1"/>
          </p:cNvSpPr>
          <p:nvPr>
            <p:ph type="sldNum" sz="quarter" idx="12"/>
          </p:nvPr>
        </p:nvSpPr>
        <p:spPr/>
        <p:txBody>
          <a:bodyPr/>
          <a:lstStyle/>
          <a:p>
            <a:fld id="{A8050745-D873-D947-9203-FD1A681633F9}" type="slidenum">
              <a:rPr lang="da-DK" smtClean="0"/>
              <a:t>9</a:t>
            </a:fld>
            <a:endParaRPr lang="da-DK" dirty="0"/>
          </a:p>
        </p:txBody>
      </p:sp>
      <p:sp>
        <p:nvSpPr>
          <p:cNvPr id="7" name="Rectangle 6">
            <a:extLst>
              <a:ext uri="{FF2B5EF4-FFF2-40B4-BE49-F238E27FC236}">
                <a16:creationId xmlns:a16="http://schemas.microsoft.com/office/drawing/2014/main" id="{F2473F96-3F71-3141-8320-A33A4337CA08}"/>
              </a:ext>
            </a:extLst>
          </p:cNvPr>
          <p:cNvSpPr/>
          <p:nvPr/>
        </p:nvSpPr>
        <p:spPr>
          <a:xfrm>
            <a:off x="3686354" y="1424419"/>
            <a:ext cx="6096000" cy="1200329"/>
          </a:xfrm>
          <a:prstGeom prst="rect">
            <a:avLst/>
          </a:prstGeom>
        </p:spPr>
        <p:txBody>
          <a:bodyPr>
            <a:spAutoFit/>
          </a:bodyPr>
          <a:lstStyle/>
          <a:p>
            <a:r>
              <a:rPr lang="en-GB" b="1" dirty="0">
                <a:latin typeface="Helvetica" pitchFamily="2" charset="0"/>
              </a:rPr>
              <a:t>Obtains a spectrum of diverse external expert perspectives </a:t>
            </a:r>
            <a:r>
              <a:rPr lang="en-GB" dirty="0">
                <a:latin typeface="Helvetica" pitchFamily="2" charset="0"/>
              </a:rPr>
              <a:t>on key questions and assumptions to develop </a:t>
            </a:r>
            <a:r>
              <a:rPr lang="en-GB" b="1" dirty="0">
                <a:latin typeface="Helvetica" pitchFamily="2" charset="0"/>
              </a:rPr>
              <a:t>an objective, consensus </a:t>
            </a:r>
            <a:r>
              <a:rPr lang="en-GB" dirty="0">
                <a:latin typeface="Helvetica" pitchFamily="2" charset="0"/>
              </a:rPr>
              <a:t>view of the future in highly uncertain times</a:t>
            </a:r>
          </a:p>
        </p:txBody>
      </p:sp>
      <p:pic>
        <p:nvPicPr>
          <p:cNvPr id="11" name="Graphic 10" descr="Ui Ux">
            <a:extLst>
              <a:ext uri="{FF2B5EF4-FFF2-40B4-BE49-F238E27FC236}">
                <a16:creationId xmlns:a16="http://schemas.microsoft.com/office/drawing/2014/main" id="{123A02B2-3E2A-F345-9D35-7F2C55C04CF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610600" y="3633581"/>
            <a:ext cx="1800000" cy="1800000"/>
          </a:xfrm>
          <a:prstGeom prst="rect">
            <a:avLst/>
          </a:prstGeom>
        </p:spPr>
      </p:pic>
      <p:sp>
        <p:nvSpPr>
          <p:cNvPr id="12" name="Rectangle 11">
            <a:extLst>
              <a:ext uri="{FF2B5EF4-FFF2-40B4-BE49-F238E27FC236}">
                <a16:creationId xmlns:a16="http://schemas.microsoft.com/office/drawing/2014/main" id="{20667219-691D-F34A-BA5A-60D277F7E6C6}"/>
              </a:ext>
            </a:extLst>
          </p:cNvPr>
          <p:cNvSpPr/>
          <p:nvPr/>
        </p:nvSpPr>
        <p:spPr>
          <a:xfrm>
            <a:off x="2460812" y="3890384"/>
            <a:ext cx="6096000" cy="1477328"/>
          </a:xfrm>
          <a:prstGeom prst="rect">
            <a:avLst/>
          </a:prstGeom>
        </p:spPr>
        <p:txBody>
          <a:bodyPr>
            <a:spAutoFit/>
          </a:bodyPr>
          <a:lstStyle/>
          <a:p>
            <a:r>
              <a:rPr lang="en-GB" b="1" dirty="0">
                <a:latin typeface="Helvetica" pitchFamily="2" charset="0"/>
              </a:rPr>
              <a:t>Via an online platform</a:t>
            </a:r>
            <a:r>
              <a:rPr lang="en-GB" dirty="0">
                <a:latin typeface="Helvetica" pitchFamily="2" charset="0"/>
              </a:rPr>
              <a:t>, the real-time Delphi facilitates dialogue between geographically separated experts to identify:</a:t>
            </a:r>
          </a:p>
          <a:p>
            <a:pPr marL="285750" indent="-285750">
              <a:buFont typeface="Arial" panose="020B0604020202020204" pitchFamily="34" charset="0"/>
              <a:buChar char="•"/>
            </a:pPr>
            <a:r>
              <a:rPr lang="en-GB" dirty="0">
                <a:latin typeface="Helvetica" pitchFamily="2" charset="0"/>
              </a:rPr>
              <a:t>Consensus views</a:t>
            </a:r>
          </a:p>
          <a:p>
            <a:pPr marL="285750" indent="-285750">
              <a:buFont typeface="Arial" panose="020B0604020202020204" pitchFamily="34" charset="0"/>
              <a:buChar char="•"/>
            </a:pPr>
            <a:r>
              <a:rPr lang="en-GB" dirty="0">
                <a:latin typeface="Helvetica" pitchFamily="2" charset="0"/>
              </a:rPr>
              <a:t>Divergent opinions</a:t>
            </a:r>
            <a:endParaRPr lang="en-US" dirty="0">
              <a:latin typeface="Helvetica" pitchFamily="2" charset="0"/>
            </a:endParaRPr>
          </a:p>
        </p:txBody>
      </p:sp>
    </p:spTree>
    <p:extLst>
      <p:ext uri="{BB962C8B-B14F-4D97-AF65-F5344CB8AC3E}">
        <p14:creationId xmlns:p14="http://schemas.microsoft.com/office/powerpoint/2010/main" val="717468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1_Office Theme">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553</TotalTime>
  <Words>3643</Words>
  <Application>Microsoft Office PowerPoint</Application>
  <PresentationFormat>Widescreen</PresentationFormat>
  <Paragraphs>480</Paragraphs>
  <Slides>44</Slides>
  <Notes>9</Notes>
  <HiddenSlides>3</HiddenSlides>
  <MMClips>0</MMClips>
  <ScaleCrop>false</ScaleCrop>
  <HeadingPairs>
    <vt:vector size="6" baseType="variant">
      <vt:variant>
        <vt:lpstr>Fonts Used</vt:lpstr>
      </vt:variant>
      <vt:variant>
        <vt:i4>12</vt:i4>
      </vt:variant>
      <vt:variant>
        <vt:lpstr>Theme</vt:lpstr>
      </vt:variant>
      <vt:variant>
        <vt:i4>3</vt:i4>
      </vt:variant>
      <vt:variant>
        <vt:lpstr>Slide Titles</vt:lpstr>
      </vt:variant>
      <vt:variant>
        <vt:i4>44</vt:i4>
      </vt:variant>
    </vt:vector>
  </HeadingPairs>
  <TitlesOfParts>
    <vt:vector size="59" baseType="lpstr">
      <vt:lpstr>Arial</vt:lpstr>
      <vt:lpstr>Calibri</vt:lpstr>
      <vt:lpstr>Calibri Light</vt:lpstr>
      <vt:lpstr>Courier New</vt:lpstr>
      <vt:lpstr>Futura Medium</vt:lpstr>
      <vt:lpstr>Futura Medium</vt:lpstr>
      <vt:lpstr>Helvetica</vt:lpstr>
      <vt:lpstr>Helvetica Light</vt:lpstr>
      <vt:lpstr>Lato</vt:lpstr>
      <vt:lpstr>Open Sans</vt:lpstr>
      <vt:lpstr>Roboto</vt:lpstr>
      <vt:lpstr>Roboto Medium</vt:lpstr>
      <vt:lpstr>1_Office Theme</vt:lpstr>
      <vt:lpstr>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METHODOLOGY</vt:lpstr>
      <vt:lpstr>METHODOLOGY: REAL-TIME DELPHI</vt:lpstr>
      <vt:lpstr>METHODOLOGY: REAL-TIME DELPHI</vt:lpstr>
      <vt:lpstr>SIGNIFCIANT SME DEBATE </vt:lpstr>
      <vt:lpstr>The online debate ran from 2 July 2020 – 4 August 2020</vt:lpstr>
      <vt:lpstr>PLATFORM: RESPONDENT VIEW (EXAMPLE)</vt:lpstr>
      <vt:lpstr>CONSENSUS MEASURES</vt:lpstr>
      <vt:lpstr>PARTICIPANT DEMOGRAPHICS</vt:lpstr>
      <vt:lpstr>PARTICIPANT DEMOGRAPHY*</vt:lpstr>
      <vt:lpstr>PARTICIPANT DEMOGRAPHY*</vt:lpstr>
      <vt:lpstr>EXAMPLE OF INSTITUTIONS RESPRESENTED</vt:lpstr>
      <vt:lpstr>THEMATIC SECTIONS &amp; KEY FINDINGS</vt:lpstr>
      <vt:lpstr>THEMATIC SECTIONS – COVERED IN THE REAL-TIME DELPHI</vt:lpstr>
      <vt:lpstr>INITIAL KEY FINDINGS – WORKPLACE STRATEGY</vt:lpstr>
      <vt:lpstr>REMOTE WORK</vt:lpstr>
      <vt:lpstr>REMOTE WORK – SME INSIGHTS</vt:lpstr>
      <vt:lpstr>PEOPLE AT THE OFFICE</vt:lpstr>
      <vt:lpstr>PEOPLE AT THE OFFICE – SME INSIGHTS</vt:lpstr>
      <vt:lpstr>PEOPLE AT THE OFFICE – SME INSIGHTS</vt:lpstr>
      <vt:lpstr>REMEMBER THE DIGITAL DIVIDE</vt:lpstr>
      <vt:lpstr>WELL-BEING CHALLENGES</vt:lpstr>
      <vt:lpstr>WELL-BEING CHALLENGES– SME INSIGHTS</vt:lpstr>
      <vt:lpstr>WELL-BEING CHALLENGES– SME INSIGHTS</vt:lpstr>
      <vt:lpstr>WHAT DOES THIS MEAN?</vt:lpstr>
      <vt:lpstr>WHAT DOES THIS MEAN FOR WORKPLACE STRATEGY</vt:lpstr>
      <vt:lpstr>WORKPLACE STRATEGY  - ORGANIZATIONAL RESPONSIBILITY </vt:lpstr>
      <vt:lpstr>ORGANIZATIONAL RESPONSIBILITY – SME INSIGHTS</vt:lpstr>
      <vt:lpstr>ORGANIZATIONAL RESPONSIBILITY – SME INSIGHTS</vt:lpstr>
      <vt:lpstr>FACILITY MANAGER RESPONSIBILITIES</vt:lpstr>
      <vt:lpstr>FACILITY MANAGER RESPONSIBILITIES – SME INSIGHTS</vt:lpstr>
      <vt:lpstr>FACILITY MANGER RESPONSIBILITIES – SME INSIGHTS</vt:lpstr>
      <vt:lpstr>INITIAL KEY FINDINGS – WORKPLACE STRATEGY</vt:lpstr>
      <vt:lpstr>THEMATIC SECTIONS – COVERED IN THE REAL-TIME DELPHI</vt:lpstr>
      <vt:lpstr>EXPERTS' ASSESSMENT:  THE WORKPLACE POST-COVID-19</vt:lpstr>
      <vt:lpstr>PowerPoint Presentation</vt:lpstr>
      <vt:lpstr>PowerPoint Presentation</vt:lpstr>
      <vt:lpstr>STAY TUNED FOR FUTURE WEBINARS DISCUSSING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Ashley Grant</dc:creator>
  <cp:lastModifiedBy>Chris Leake</cp:lastModifiedBy>
  <cp:revision>36</cp:revision>
  <dcterms:created xsi:type="dcterms:W3CDTF">2020-09-08T17:05:56Z</dcterms:created>
  <dcterms:modified xsi:type="dcterms:W3CDTF">2020-09-10T14:54:38Z</dcterms:modified>
</cp:coreProperties>
</file>