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49.jpg" ContentType="image/jpg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4" r:id="rId4"/>
  </p:sldMasterIdLst>
  <p:notesMasterIdLst>
    <p:notesMasterId r:id="rId37"/>
  </p:notesMasterIdLst>
  <p:sldIdLst>
    <p:sldId id="256" r:id="rId5"/>
    <p:sldId id="8889" r:id="rId6"/>
    <p:sldId id="257" r:id="rId7"/>
    <p:sldId id="8828" r:id="rId8"/>
    <p:sldId id="258" r:id="rId9"/>
    <p:sldId id="8864" r:id="rId10"/>
    <p:sldId id="270" r:id="rId11"/>
    <p:sldId id="8774" r:id="rId12"/>
    <p:sldId id="8868" r:id="rId13"/>
    <p:sldId id="8778" r:id="rId14"/>
    <p:sldId id="8869" r:id="rId15"/>
    <p:sldId id="8805" r:id="rId16"/>
    <p:sldId id="8785" r:id="rId17"/>
    <p:sldId id="8786" r:id="rId18"/>
    <p:sldId id="8881" r:id="rId19"/>
    <p:sldId id="263" r:id="rId20"/>
    <p:sldId id="8886" r:id="rId21"/>
    <p:sldId id="8887" r:id="rId22"/>
    <p:sldId id="8888" r:id="rId23"/>
    <p:sldId id="284" r:id="rId24"/>
    <p:sldId id="282" r:id="rId25"/>
    <p:sldId id="8870" r:id="rId26"/>
    <p:sldId id="8860" r:id="rId27"/>
    <p:sldId id="8873" r:id="rId28"/>
    <p:sldId id="8874" r:id="rId29"/>
    <p:sldId id="8875" r:id="rId30"/>
    <p:sldId id="8876" r:id="rId31"/>
    <p:sldId id="1188" r:id="rId32"/>
    <p:sldId id="8882" r:id="rId33"/>
    <p:sldId id="8867" r:id="rId34"/>
    <p:sldId id="8829" r:id="rId35"/>
    <p:sldId id="260" r:id="rId36"/>
  </p:sldIdLst>
  <p:sldSz cx="10160000" cy="5715000"/>
  <p:notesSz cx="6858000" cy="9144000"/>
  <p:embeddedFontLst>
    <p:embeddedFont>
      <p:font typeface="Arial Black" panose="020B0A04020102020204" pitchFamily="34" charset="0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Lato" panose="020F0502020204030203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555"/>
    <a:srgbClr val="000000"/>
    <a:srgbClr val="28525A"/>
    <a:srgbClr val="FF5050"/>
    <a:srgbClr val="0000FF"/>
    <a:srgbClr val="008952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53" autoAdjust="0"/>
    <p:restoredTop sz="93584" autoAdjust="0"/>
  </p:normalViewPr>
  <p:slideViewPr>
    <p:cSldViewPr snapToGrid="0" snapToObjects="1">
      <p:cViewPr varScale="1">
        <p:scale>
          <a:sx n="128" d="100"/>
          <a:sy n="128" d="100"/>
        </p:scale>
        <p:origin x="14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C908A-D8DB-45B3-AC23-C853F0F68E45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2CF62-67AD-4803-B587-FA6DDB6A9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24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CF62-67AD-4803-B587-FA6DDB6A93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22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CF62-67AD-4803-B587-FA6DDB6A93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As your facilities return to normal occupancy levels, providing peace of mind is vital.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  <a:sym typeface="+mn-lt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There is a heightened sense of scrutiny for demonstrating that you are doing your part to provide clean, healthy, and safe environments.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  <a:sym typeface="+mn-lt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Through enhanced cleaning, you can be uniquely positioned to help prevent the spread of pathogens using a certified disinfection process and training program backed by experts.</a:t>
            </a:r>
          </a:p>
          <a:p>
            <a:endParaRPr lang="en-US" dirty="0"/>
          </a:p>
          <a:p>
            <a:r>
              <a:rPr lang="en-US" dirty="0"/>
              <a:t>When we boil it down, what makes a holistic reentry program work is…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Protocols and recommendations driven by a network of experts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Specialized Training on new SOP’s and specific disinfection services</a:t>
            </a:r>
            <a:endParaRPr lang="en-US" dirty="0">
              <a:cs typeface="Calibri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 uniform national infrastructure &amp; availability of labor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Supply Chain Purchasing Power and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Best In Class Equipment and innovations in infection control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4B896-37E8-B745-8D37-761DA24390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18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The first step starts with planning and preparing for building and occupant health and safety. Perform a site assessment that includes the following: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  <a:sym typeface="+mn-lt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A thorough walkthrough using facility reentry checklists to identify high touch points where frequent disinfection is needed and perform a checkup of your entire facility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Identify the most effective locations to add hand sanitizing stations or disinfecting wipes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Evaluate opportunities to reduce high touch points by replacing manual fixtures/dispensers with touchless products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Recommend the incorporated centralized trash collection to support social distancing practices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  <a:sym typeface="+mn-lt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rPr>
              <a:t>Finally, a comprehensive disinfection service should be performed by certified disinfection specialists to prepare your space for reentry. 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225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Notes view: </a:t>
            </a:r>
            <a:fld id="{128CEAFE-FA94-43E5-B0FF-D47E1CCDD1B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031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CF62-67AD-4803-B587-FA6DDB6A93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72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CF62-67AD-4803-B587-FA6DDB6A93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82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2CF62-67AD-4803-B587-FA6DDB6A938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39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A2D950DF-CD20-6846-B942-C3FE0C0FE064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48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A2D950DF-CD20-6846-B942-C3FE0C0FE064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60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A2D950DF-CD20-6846-B942-C3FE0C0FE064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10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- 4 Colum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2F2883-66AB-7C41-AC97-5F22251B30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" y="-1"/>
            <a:ext cx="10159480" cy="2688168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399D8011-AEA6-744E-956F-34E767BBEBF9}"/>
              </a:ext>
            </a:extLst>
          </p:cNvPr>
          <p:cNvSpPr/>
          <p:nvPr userDrawn="1"/>
        </p:nvSpPr>
        <p:spPr>
          <a:xfrm>
            <a:off x="260" y="1900675"/>
            <a:ext cx="10159740" cy="787493"/>
          </a:xfrm>
          <a:custGeom>
            <a:avLst/>
            <a:gdLst/>
            <a:ahLst/>
            <a:cxnLst/>
            <a:rect l="l" t="t" r="r" b="b"/>
            <a:pathLst>
              <a:path w="20104100" h="1558290">
                <a:moveTo>
                  <a:pt x="0" y="1558067"/>
                </a:moveTo>
                <a:lnTo>
                  <a:pt x="20104099" y="1558067"/>
                </a:lnTo>
                <a:lnTo>
                  <a:pt x="20104099" y="0"/>
                </a:lnTo>
                <a:lnTo>
                  <a:pt x="0" y="0"/>
                </a:lnTo>
                <a:lnTo>
                  <a:pt x="0" y="1558067"/>
                </a:lnTo>
                <a:close/>
              </a:path>
            </a:pathLst>
          </a:custGeom>
          <a:solidFill>
            <a:srgbClr val="00305E">
              <a:alpha val="70000"/>
            </a:srgbClr>
          </a:solidFill>
        </p:spPr>
        <p:txBody>
          <a:bodyPr wrap="square" lIns="0" tIns="0" rIns="0" bIns="0" rtlCol="0"/>
          <a:lstStyle/>
          <a:p>
            <a:pPr defTabSz="616062"/>
            <a:endParaRPr sz="736">
              <a:solidFill>
                <a:srgbClr val="0083B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8E2A2E-107D-CA48-ACFE-DF38D2EBD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E043604-BD4D-294C-946F-EA22F87210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4669" y="2095500"/>
            <a:ext cx="1993194" cy="486833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1556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 TEXT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D399F2E6-EFC2-A14C-9ABC-CB47DE171E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37669" y="2095500"/>
            <a:ext cx="1993194" cy="486833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1556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 TEXT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E0C8D6E-2E71-5C42-A3C1-FDD51EC3D9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0669" y="2095500"/>
            <a:ext cx="1993194" cy="486833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1556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 TEXT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780F91BB-C643-B146-A8EC-E45F8D3AA4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63668" y="2095500"/>
            <a:ext cx="1993194" cy="486833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556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00BB8E03-B3A7-2145-A1AE-0C398B436D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345" y="2872038"/>
            <a:ext cx="2049681" cy="2527723"/>
          </a:xfrm>
        </p:spPr>
        <p:txBody>
          <a:bodyPr/>
          <a:lstStyle>
            <a:lvl1pPr marL="190487" indent="-190487">
              <a:lnSpc>
                <a:spcPct val="110000"/>
              </a:lnSpc>
              <a:buClr>
                <a:srgbClr val="E98300"/>
              </a:buClr>
              <a:buFont typeface="Arial" panose="020B0604020202020204" pitchFamily="34" charset="0"/>
              <a:buChar char="•"/>
              <a:defRPr sz="1333">
                <a:solidFill>
                  <a:srgbClr val="4D4F53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lvl="0"/>
            <a:r>
              <a:rPr lang="en-US"/>
              <a:t>Non </a:t>
            </a:r>
            <a:r>
              <a:rPr lang="en-US" err="1"/>
              <a:t>consectetur</a:t>
            </a:r>
            <a:r>
              <a:rPr lang="en-US"/>
              <a:t> nisi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id </a:t>
            </a:r>
            <a:r>
              <a:rPr lang="en-US" err="1"/>
              <a:t>enim</a:t>
            </a:r>
            <a:r>
              <a:rPr lang="en-US"/>
              <a:t> at</a:t>
            </a:r>
          </a:p>
          <a:p>
            <a:pPr lvl="0"/>
            <a:r>
              <a:rPr lang="en-US"/>
              <a:t>Lorem ipsum dolor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duis</a:t>
            </a:r>
            <a:r>
              <a:rPr lang="en-US"/>
              <a:t> set </a:t>
            </a:r>
            <a:r>
              <a:rPr lang="en-US" err="1"/>
              <a:t>tu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set</a:t>
            </a:r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1D728778-6B43-644E-B0F6-51BDDD55CA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34168" y="2872038"/>
            <a:ext cx="2049681" cy="2527723"/>
          </a:xfrm>
        </p:spPr>
        <p:txBody>
          <a:bodyPr/>
          <a:lstStyle>
            <a:lvl1pPr marL="190487" indent="-190487">
              <a:lnSpc>
                <a:spcPct val="110000"/>
              </a:lnSpc>
              <a:buClr>
                <a:srgbClr val="E98300"/>
              </a:buClr>
              <a:buFont typeface="Arial" panose="020B0604020202020204" pitchFamily="34" charset="0"/>
              <a:buChar char="•"/>
              <a:defRPr sz="1333">
                <a:solidFill>
                  <a:srgbClr val="4D4F53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lvl="0"/>
            <a:r>
              <a:rPr lang="en-US"/>
              <a:t>Non </a:t>
            </a:r>
            <a:r>
              <a:rPr lang="en-US" err="1"/>
              <a:t>consectetur</a:t>
            </a:r>
            <a:r>
              <a:rPr lang="en-US"/>
              <a:t> nisi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id </a:t>
            </a:r>
            <a:r>
              <a:rPr lang="en-US" err="1"/>
              <a:t>enim</a:t>
            </a:r>
            <a:r>
              <a:rPr lang="en-US"/>
              <a:t> at</a:t>
            </a:r>
          </a:p>
          <a:p>
            <a:pPr lvl="0"/>
            <a:r>
              <a:rPr lang="en-US"/>
              <a:t>Lorem ipsum dolor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duis</a:t>
            </a:r>
            <a:r>
              <a:rPr lang="en-US"/>
              <a:t> set </a:t>
            </a:r>
            <a:r>
              <a:rPr lang="en-US" err="1"/>
              <a:t>tu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set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A3ED0D55-92A6-3945-870C-23F5C9A50C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38701" y="2872038"/>
            <a:ext cx="2049681" cy="2527723"/>
          </a:xfrm>
        </p:spPr>
        <p:txBody>
          <a:bodyPr/>
          <a:lstStyle>
            <a:lvl1pPr marL="190487" indent="-190487">
              <a:lnSpc>
                <a:spcPct val="110000"/>
              </a:lnSpc>
              <a:buClr>
                <a:srgbClr val="E98300"/>
              </a:buClr>
              <a:buFont typeface="Arial" panose="020B0604020202020204" pitchFamily="34" charset="0"/>
              <a:buChar char="•"/>
              <a:defRPr sz="1333">
                <a:solidFill>
                  <a:srgbClr val="4D4F53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lvl="0"/>
            <a:r>
              <a:rPr lang="en-US"/>
              <a:t>Non </a:t>
            </a:r>
            <a:r>
              <a:rPr lang="en-US" err="1"/>
              <a:t>consectetur</a:t>
            </a:r>
            <a:r>
              <a:rPr lang="en-US"/>
              <a:t> nisi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id </a:t>
            </a:r>
            <a:r>
              <a:rPr lang="en-US" err="1"/>
              <a:t>enim</a:t>
            </a:r>
            <a:r>
              <a:rPr lang="en-US"/>
              <a:t> at</a:t>
            </a:r>
          </a:p>
          <a:p>
            <a:pPr lvl="0"/>
            <a:r>
              <a:rPr lang="en-US"/>
              <a:t>Lorem ipsum dolor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duis</a:t>
            </a:r>
            <a:r>
              <a:rPr lang="en-US"/>
              <a:t> set </a:t>
            </a:r>
            <a:r>
              <a:rPr lang="en-US" err="1"/>
              <a:t>tu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set</a:t>
            </a:r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15211117-7A1E-5F46-B15D-8FA6E0EEBA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77101" y="2872038"/>
            <a:ext cx="2049681" cy="2527723"/>
          </a:xfrm>
        </p:spPr>
        <p:txBody>
          <a:bodyPr/>
          <a:lstStyle>
            <a:lvl1pPr marL="190487" indent="-190487">
              <a:lnSpc>
                <a:spcPct val="110000"/>
              </a:lnSpc>
              <a:buClr>
                <a:srgbClr val="E98300"/>
              </a:buClr>
              <a:buFont typeface="Arial" panose="020B0604020202020204" pitchFamily="34" charset="0"/>
              <a:buChar char="•"/>
              <a:defRPr sz="1333">
                <a:solidFill>
                  <a:srgbClr val="4D4F53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lvl="0"/>
            <a:r>
              <a:rPr lang="en-US"/>
              <a:t>Non </a:t>
            </a:r>
            <a:r>
              <a:rPr lang="en-US" err="1"/>
              <a:t>consectetur</a:t>
            </a:r>
            <a:r>
              <a:rPr lang="en-US"/>
              <a:t> nisi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id </a:t>
            </a:r>
            <a:r>
              <a:rPr lang="en-US" err="1"/>
              <a:t>enim</a:t>
            </a:r>
            <a:r>
              <a:rPr lang="en-US"/>
              <a:t> at</a:t>
            </a:r>
          </a:p>
          <a:p>
            <a:pPr lvl="0"/>
            <a:r>
              <a:rPr lang="en-US"/>
              <a:t>Lorem ipsum dolor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duis</a:t>
            </a:r>
            <a:r>
              <a:rPr lang="en-US"/>
              <a:t> set </a:t>
            </a:r>
            <a:r>
              <a:rPr lang="en-US" err="1"/>
              <a:t>tu</a:t>
            </a:r>
            <a:r>
              <a:rPr lang="en-US"/>
              <a:t> </a:t>
            </a:r>
            <a:r>
              <a:rPr lang="en-US" err="1"/>
              <a:t>consectetur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9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A2D950DF-CD20-6846-B942-C3FE0C0FE064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7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A2D950DF-CD20-6846-B942-C3FE0C0FE064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9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A2D950DF-CD20-6846-B942-C3FE0C0FE064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57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A2D950DF-CD20-6846-B942-C3FE0C0FE064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42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A2D950DF-CD20-6846-B942-C3FE0C0FE064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05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A2D950DF-CD20-6846-B942-C3FE0C0FE064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02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A2D950DF-CD20-6846-B942-C3FE0C0FE064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73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A2D950DF-CD20-6846-B942-C3FE0C0FE064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1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61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foundation.ifma.org/news/publications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oundation.ifma.org/" TargetMode="Externa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view of a pier next to a body of water&#10;&#10;Description automatically generated">
            <a:extLst>
              <a:ext uri="{FF2B5EF4-FFF2-40B4-BE49-F238E27FC236}">
                <a16:creationId xmlns:a16="http://schemas.microsoft.com/office/drawing/2014/main" id="{7DAD0564-1279-4436-B048-38AD03DF5F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493" y="2074985"/>
            <a:ext cx="8572500" cy="364001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-1192024" y="1394030"/>
            <a:ext cx="2816905" cy="110036"/>
            <a:chOff x="-854287" y="113927"/>
            <a:chExt cx="2112679" cy="82527"/>
          </a:xfrm>
        </p:grpSpPr>
        <p:sp>
          <p:nvSpPr>
            <p:cNvPr id="2" name="Freeform 2"/>
            <p:cNvSpPr/>
            <p:nvPr/>
          </p:nvSpPr>
          <p:spPr>
            <a:xfrm>
              <a:off x="-854287" y="113927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581493" y="535728"/>
            <a:ext cx="9515007" cy="1371600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r>
              <a:rPr lang="en-US" sz="2800" b="1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FM + COVID-19 Series #10</a:t>
            </a:r>
          </a:p>
          <a:p>
            <a:r>
              <a:rPr lang="en-US" sz="2800" b="1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Pandemic Essentials Part 2:</a:t>
            </a:r>
          </a:p>
          <a:p>
            <a:r>
              <a:rPr lang="en-US" sz="2800" b="1" spc="100" dirty="0">
                <a:solidFill>
                  <a:srgbClr val="FF5050"/>
                </a:solidFill>
                <a:latin typeface="Lato"/>
              </a:rPr>
              <a:t>The Road to Recovery</a:t>
            </a:r>
          </a:p>
        </p:txBody>
      </p:sp>
      <p:grpSp>
        <p:nvGrpSpPr>
          <p:cNvPr id="9" name="Group 9"/>
          <p:cNvGrpSpPr/>
          <p:nvPr/>
        </p:nvGrpSpPr>
        <p:grpSpPr>
          <a:xfrm rot="21600000">
            <a:off x="7179856" y="4160431"/>
            <a:ext cx="2997200" cy="1371600"/>
            <a:chOff x="5391150" y="4705350"/>
            <a:chExt cx="2247900" cy="1028700"/>
          </a:xfrm>
        </p:grpSpPr>
        <p:sp>
          <p:nvSpPr>
            <p:cNvPr id="8" name="Freeform 8"/>
            <p:cNvSpPr/>
            <p:nvPr/>
          </p:nvSpPr>
          <p:spPr>
            <a:xfrm>
              <a:off x="5391150" y="4705350"/>
              <a:ext cx="2247900" cy="1028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599300">
            <a:off x="7269663" y="5112395"/>
            <a:ext cx="2816905" cy="110036"/>
            <a:chOff x="5154947" y="4825981"/>
            <a:chExt cx="2112679" cy="82527"/>
          </a:xfrm>
        </p:grpSpPr>
        <p:sp>
          <p:nvSpPr>
            <p:cNvPr id="10" name="Freeform 10"/>
            <p:cNvSpPr/>
            <p:nvPr/>
          </p:nvSpPr>
          <p:spPr>
            <a:xfrm>
              <a:off x="5154947" y="4825981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 rot="21600000">
            <a:off x="6820770" y="4690451"/>
            <a:ext cx="2473400" cy="254000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r">
              <a:lnSpc>
                <a:spcPts val="2000"/>
              </a:lnSpc>
            </a:pPr>
            <a:r>
              <a:rPr lang="en-US" sz="2400" dirty="0">
                <a:solidFill>
                  <a:srgbClr val="FFFFFF">
                    <a:alpha val="100000"/>
                  </a:srgbClr>
                </a:solidFill>
                <a:latin typeface="Lato"/>
              </a:rPr>
              <a:t>IFMA.org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2DCFFF-3C79-4708-8249-438F3ED1AD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8061567" y="-137403"/>
            <a:ext cx="1520835" cy="15134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304272"/>
            <a:ext cx="8763000" cy="47910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Lato" panose="020B0604020202020204" charset="0"/>
              </a:rPr>
              <a:t>Re-entry Considerations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40320" y="820856"/>
            <a:ext cx="8456304" cy="4707596"/>
            <a:chOff x="481338" y="595118"/>
            <a:chExt cx="8148043" cy="4535987"/>
          </a:xfrm>
        </p:grpSpPr>
        <p:sp>
          <p:nvSpPr>
            <p:cNvPr id="6" name="Rectangle 5"/>
            <p:cNvSpPr/>
            <p:nvPr/>
          </p:nvSpPr>
          <p:spPr>
            <a:xfrm>
              <a:off x="481339" y="1938534"/>
              <a:ext cx="2499856" cy="29562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1600" rIns="0" bIns="101600" rtlCol="0" anchor="t" anchorCtr="0"/>
            <a:lstStyle/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Building capacity/entry restrictions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Building entry policies/ security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Employee testing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Systems cleaned/cleared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Common area social distancing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Cleaning protocols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Supplies restored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Amenities modifications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Services restored (e.g. mail, cleaning)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Signs posted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Selective re-opening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Full re-opening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81338" y="1519434"/>
              <a:ext cx="2499857" cy="419100"/>
            </a:xfrm>
            <a:prstGeom prst="rect">
              <a:avLst/>
            </a:prstGeom>
            <a:solidFill>
              <a:srgbClr val="003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7" b="1" dirty="0"/>
                <a:t>Landlord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29525" y="1938533"/>
              <a:ext cx="2499856" cy="29562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1600" bIns="101600" rtlCol="0" anchor="t" anchorCtr="0"/>
            <a:lstStyle/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Office/area capacity/entry restrictions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Office entry/use policies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Social distancing/floorplan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Employee testing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Cleaning protocols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Amenities modifications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Supplies restored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Signs posted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Policies restored/modified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Selective re-entry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New operations tested/approved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Full re-entry/re-opening</a:t>
              </a:r>
            </a:p>
            <a:p>
              <a:pPr marL="152390" indent="-152390">
                <a:spcAft>
                  <a:spcPts val="333"/>
                </a:spcAft>
                <a:buFont typeface="Arial" panose="020B0604020202020204" pitchFamily="34" charset="0"/>
                <a:buChar char="•"/>
              </a:pPr>
              <a:endParaRPr lang="en-US" sz="1167" dirty="0">
                <a:solidFill>
                  <a:srgbClr val="4D4F53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29524" y="1519434"/>
              <a:ext cx="2499857" cy="419100"/>
            </a:xfrm>
            <a:prstGeom prst="rect">
              <a:avLst/>
            </a:prstGeom>
            <a:solidFill>
              <a:srgbClr val="0083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7" b="1" dirty="0"/>
                <a:t>Occupier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FA08E7-BB71-468B-B317-BF9DAA899483}"/>
                </a:ext>
              </a:extLst>
            </p:cNvPr>
            <p:cNvSpPr txBox="1"/>
            <p:nvPr/>
          </p:nvSpPr>
          <p:spPr>
            <a:xfrm>
              <a:off x="3474427" y="2605006"/>
              <a:ext cx="2211969" cy="4844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 dirty="0">
                  <a:solidFill>
                    <a:srgbClr val="0083C0"/>
                  </a:solidFill>
                  <a:latin typeface="Arial Black" panose="020B0A04020102020204" pitchFamily="34" charset="0"/>
                </a:rPr>
                <a:t>RE-ENTRY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2981194" y="2622562"/>
              <a:ext cx="474443" cy="488108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7"/>
            </a:p>
          </p:txBody>
        </p:sp>
        <p:sp>
          <p:nvSpPr>
            <p:cNvPr id="14" name="Right Arrow 13"/>
            <p:cNvSpPr/>
            <p:nvPr/>
          </p:nvSpPr>
          <p:spPr>
            <a:xfrm flipH="1" flipV="1">
              <a:off x="5655081" y="2622562"/>
              <a:ext cx="474443" cy="488108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7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30483" y="1014217"/>
              <a:ext cx="2499856" cy="12150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1600" bIns="101600" rtlCol="0" anchor="t" anchorCtr="0"/>
            <a:lstStyle/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Overall re-entry strategy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Relax shelter-in-place orders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Restore public transportation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Open public areas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Relax business shutdowns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30483" y="595118"/>
              <a:ext cx="2499857" cy="419100"/>
            </a:xfrm>
            <a:prstGeom prst="rect">
              <a:avLst/>
            </a:prstGeom>
            <a:solidFill>
              <a:srgbClr val="E98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7" b="1" dirty="0"/>
                <a:t>Government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 rot="5400000">
              <a:off x="4343190" y="2222394"/>
              <a:ext cx="474443" cy="488108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7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330483" y="3513383"/>
              <a:ext cx="2499856" cy="12150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1600" bIns="101600" rtlCol="0" anchor="t" anchorCtr="0"/>
            <a:lstStyle/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Ultimate decision maker on re-entry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Must be confident in health and safety</a:t>
              </a:r>
            </a:p>
            <a:p>
              <a:pPr marL="190487" indent="-190487">
                <a:spcAft>
                  <a:spcPts val="333"/>
                </a:spcAft>
                <a:buFont typeface="Wingdings" panose="05000000000000000000" pitchFamily="2" charset="2"/>
                <a:buChar char="q"/>
              </a:pPr>
              <a:r>
                <a:rPr lang="en-US" sz="1167" dirty="0">
                  <a:solidFill>
                    <a:srgbClr val="4D4F53"/>
                  </a:solidFill>
                </a:rPr>
                <a:t>Family concerns allayed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330483" y="4712005"/>
              <a:ext cx="2499857" cy="419100"/>
            </a:xfrm>
            <a:prstGeom prst="rect">
              <a:avLst/>
            </a:prstGeom>
            <a:solidFill>
              <a:srgbClr val="7AB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7" b="1" dirty="0"/>
                <a:t>Individual</a:t>
              </a:r>
            </a:p>
          </p:txBody>
        </p:sp>
        <p:sp>
          <p:nvSpPr>
            <p:cNvPr id="20" name="Right Arrow 19"/>
            <p:cNvSpPr/>
            <p:nvPr/>
          </p:nvSpPr>
          <p:spPr>
            <a:xfrm rot="5400000" flipH="1" flipV="1">
              <a:off x="4343190" y="3044012"/>
              <a:ext cx="474443" cy="488108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77"/>
            </a:p>
          </p:txBody>
        </p:sp>
      </p:grpSp>
    </p:spTree>
    <p:extLst>
      <p:ext uri="{BB962C8B-B14F-4D97-AF65-F5344CB8AC3E}">
        <p14:creationId xmlns:p14="http://schemas.microsoft.com/office/powerpoint/2010/main" val="415737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9676FD-B146-460C-95EA-46B3348525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20" y="10"/>
            <a:ext cx="10159979" cy="5714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831812"/>
            <a:ext cx="5014310" cy="488318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FC74B-588C-4166-8866-0DE580523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06" y="1594958"/>
            <a:ext cx="3503448" cy="1118962"/>
          </a:xfrm>
        </p:spPr>
        <p:txBody>
          <a:bodyPr>
            <a:normAutofit/>
          </a:bodyPr>
          <a:lstStyle/>
          <a:p>
            <a:pPr algn="ctr"/>
            <a:r>
              <a:rPr lang="en-US" sz="3000" dirty="0">
                <a:latin typeface="Lato" panose="020B0604020202020204" charset="0"/>
              </a:rPr>
              <a:t>Issues to Consider / Monitor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05875" y="2780949"/>
            <a:ext cx="779517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FAF1D-6D14-4EC4-A377-6890D8F10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30" y="3156375"/>
            <a:ext cx="3827517" cy="2183199"/>
          </a:xfrm>
        </p:spPr>
        <p:txBody>
          <a:bodyPr anchor="ctr">
            <a:normAutofit lnSpcReduction="10000"/>
          </a:bodyPr>
          <a:lstStyle/>
          <a:p>
            <a:r>
              <a:rPr lang="en-US" sz="1600" dirty="0">
                <a:latin typeface="Lato" panose="020B0604020202020204" charset="0"/>
              </a:rPr>
              <a:t>National and local re-opening guidance</a:t>
            </a:r>
          </a:p>
          <a:p>
            <a:r>
              <a:rPr lang="en-US" sz="1600" dirty="0">
                <a:latin typeface="Lato" panose="020B0604020202020204" charset="0"/>
              </a:rPr>
              <a:t>Phased re-opening (phases and gates)</a:t>
            </a:r>
          </a:p>
          <a:p>
            <a:r>
              <a:rPr lang="en-US" sz="1600" dirty="0">
                <a:latin typeface="Lato" panose="020B0604020202020204" charset="0"/>
              </a:rPr>
              <a:t>Facility disinfection</a:t>
            </a:r>
          </a:p>
          <a:p>
            <a:r>
              <a:rPr lang="en-US" sz="1600" dirty="0">
                <a:latin typeface="Lato" panose="020B0604020202020204" charset="0"/>
              </a:rPr>
              <a:t>Employee testing and monitoring</a:t>
            </a:r>
          </a:p>
          <a:p>
            <a:r>
              <a:rPr lang="en-US" sz="1600" dirty="0">
                <a:latin typeface="Lato" panose="020B0604020202020204" charset="0"/>
              </a:rPr>
              <a:t>Social distancing</a:t>
            </a:r>
          </a:p>
          <a:p>
            <a:r>
              <a:rPr lang="en-US" sz="1600" dirty="0">
                <a:latin typeface="Lato" panose="020B0604020202020204" charset="0"/>
              </a:rPr>
              <a:t>Continual cleaning / disinfection</a:t>
            </a:r>
          </a:p>
          <a:p>
            <a:r>
              <a:rPr lang="en-US" sz="1600" dirty="0">
                <a:latin typeface="Lato" panose="020B0604020202020204" charset="0"/>
              </a:rPr>
              <a:t>Communications! Speak </a:t>
            </a:r>
            <a:r>
              <a:rPr lang="en-US" sz="1600" u="sng" dirty="0">
                <a:latin typeface="Lato" panose="020B0604020202020204" charset="0"/>
              </a:rPr>
              <a:t>and</a:t>
            </a:r>
            <a:r>
              <a:rPr lang="en-US" sz="1600" dirty="0">
                <a:latin typeface="Lato" panose="020B0604020202020204" charset="0"/>
              </a:rPr>
              <a:t> listen!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164038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BFE0C06E-33E8-46C5-BB50-4B748C913C19}"/>
              </a:ext>
            </a:extLst>
          </p:cNvPr>
          <p:cNvSpPr txBox="1">
            <a:spLocks/>
          </p:cNvSpPr>
          <p:nvPr/>
        </p:nvSpPr>
        <p:spPr>
          <a:xfrm>
            <a:off x="567317" y="-532014"/>
            <a:ext cx="9191620" cy="2043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6A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000" b="1" dirty="0">
                <a:solidFill>
                  <a:schemeClr val="tx1"/>
                </a:solidFill>
                <a:latin typeface="Lato" panose="020B0604020202020204" charset="0"/>
                <a:cs typeface="+mj-cs"/>
              </a:rPr>
              <a:t>Mask</a:t>
            </a:r>
            <a:r>
              <a:rPr lang="en-US" sz="3000" b="1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Lato" panose="020B0604020202020204" charset="0"/>
                <a:cs typeface="+mj-cs"/>
              </a:rPr>
              <a:t>Confusion</a:t>
            </a:r>
            <a:r>
              <a:rPr lang="en-US" sz="3000" b="1" dirty="0">
                <a:solidFill>
                  <a:schemeClr val="tx1"/>
                </a:solidFill>
                <a:latin typeface="+mj-lt"/>
                <a:cs typeface="+mj-cs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C49B48-49AC-4425-BCB7-358F4F73B0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683895"/>
            <a:ext cx="10159980" cy="3092167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ACD91737-A1B5-4025-B6B1-5482C5EC82E3}"/>
              </a:ext>
            </a:extLst>
          </p:cNvPr>
          <p:cNvSpPr txBox="1">
            <a:spLocks/>
          </p:cNvSpPr>
          <p:nvPr/>
        </p:nvSpPr>
        <p:spPr>
          <a:xfrm>
            <a:off x="567317" y="882940"/>
            <a:ext cx="9491082" cy="1739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9830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D4F5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‒"/>
              <a:defRPr sz="2000" kern="1200">
                <a:solidFill>
                  <a:srgbClr val="4D4F5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4D4F5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D4F5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D4F5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  <a:latin typeface="Lato" panose="020B0604020202020204" charset="0"/>
                <a:cs typeface="+mn-cs"/>
              </a:rPr>
              <a:t>Local government has lifted the facemask requirement.  As staff and contractors report back to work, you notice the following in various areas and departments:</a:t>
            </a:r>
          </a:p>
          <a:p>
            <a:pPr marL="0" indent="0">
              <a:spcBef>
                <a:spcPts val="667"/>
              </a:spcBef>
              <a:buNone/>
            </a:pPr>
            <a:endParaRPr lang="en-US" dirty="0">
              <a:solidFill>
                <a:schemeClr val="tx1"/>
              </a:solidFill>
              <a:latin typeface="Lato" panose="020B0604020202020204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CB5820-7FE7-44D9-B9BB-54CBDCA02BF2}"/>
              </a:ext>
            </a:extLst>
          </p:cNvPr>
          <p:cNvSpPr/>
          <p:nvPr/>
        </p:nvSpPr>
        <p:spPr>
          <a:xfrm>
            <a:off x="2645680" y="4803078"/>
            <a:ext cx="4868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67"/>
              </a:spcBef>
            </a:pPr>
            <a:r>
              <a:rPr lang="en-US" sz="2800" b="1" dirty="0">
                <a:latin typeface="Lato" panose="020B0604020202020204" charset="0"/>
              </a:rPr>
              <a:t>Why could this be a problem?</a:t>
            </a:r>
            <a:endParaRPr lang="en-US" sz="2800" dirty="0">
              <a:latin typeface="La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82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842" y="272520"/>
            <a:ext cx="4437064" cy="1358636"/>
          </a:xfrm>
        </p:spPr>
        <p:txBody>
          <a:bodyPr anchor="b">
            <a:normAutofit/>
          </a:bodyPr>
          <a:lstStyle/>
          <a:p>
            <a:r>
              <a:rPr lang="en-US" sz="3000" dirty="0">
                <a:latin typeface="Lato" panose="020B0604020202020204" charset="0"/>
              </a:rPr>
              <a:t>Preparing for the Next 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844" y="1905000"/>
            <a:ext cx="4437062" cy="3266282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300" b="1" i="1">
                <a:latin typeface="Lato" panose="020B0604020202020204" charset="0"/>
              </a:rPr>
              <a:t>To prepare for the </a:t>
            </a:r>
            <a:r>
              <a:rPr lang="en-US" sz="1300" b="1" i="1" u="sng">
                <a:latin typeface="Lato" panose="020B0604020202020204" charset="0"/>
              </a:rPr>
              <a:t>next</a:t>
            </a:r>
            <a:r>
              <a:rPr lang="en-US" sz="1300" b="1" i="1">
                <a:latin typeface="Lato" panose="020B0604020202020204" charset="0"/>
              </a:rPr>
              <a:t> one,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300" b="1" i="1">
                <a:latin typeface="Lato" panose="020B0604020202020204" charset="0"/>
              </a:rPr>
              <a:t>we need to learn and improve from the </a:t>
            </a:r>
            <a:r>
              <a:rPr lang="en-US" sz="1300" b="1" i="1" u="sng">
                <a:latin typeface="Lato" panose="020B0604020202020204" charset="0"/>
              </a:rPr>
              <a:t>current</a:t>
            </a:r>
            <a:r>
              <a:rPr lang="en-US" sz="1300" b="1" i="1">
                <a:latin typeface="Lato" panose="020B0604020202020204" charset="0"/>
              </a:rPr>
              <a:t> one.</a:t>
            </a:r>
          </a:p>
          <a:p>
            <a:pPr marL="0" indent="0">
              <a:buNone/>
            </a:pPr>
            <a:endParaRPr lang="en-US" sz="1300" b="1">
              <a:latin typeface="Lato" panose="020B0604020202020204" charset="0"/>
            </a:endParaRPr>
          </a:p>
          <a:p>
            <a:pPr marL="0" indent="0">
              <a:buNone/>
            </a:pPr>
            <a:r>
              <a:rPr lang="en-US" sz="1300" b="1">
                <a:latin typeface="Lato" panose="020B0604020202020204" charset="0"/>
              </a:rPr>
              <a:t>Post-Event Review and Action Plan</a:t>
            </a:r>
          </a:p>
          <a:p>
            <a:r>
              <a:rPr lang="en-US" sz="1300">
                <a:latin typeface="Lato" panose="020B0604020202020204" charset="0"/>
              </a:rPr>
              <a:t>Conduct </a:t>
            </a:r>
            <a:r>
              <a:rPr lang="en-US" sz="1300" u="sng">
                <a:latin typeface="Lato" panose="020B0604020202020204" charset="0"/>
              </a:rPr>
              <a:t>in-incident</a:t>
            </a:r>
            <a:r>
              <a:rPr lang="en-US" sz="1300">
                <a:latin typeface="Lato" panose="020B0604020202020204" charset="0"/>
              </a:rPr>
              <a:t> reviews (now!)</a:t>
            </a:r>
          </a:p>
          <a:p>
            <a:r>
              <a:rPr lang="en-US" sz="1300">
                <a:latin typeface="Lato" panose="020B0604020202020204" charset="0"/>
              </a:rPr>
              <a:t>Conduct a </a:t>
            </a:r>
            <a:r>
              <a:rPr lang="en-US" sz="1300" u="sng">
                <a:latin typeface="Lato" panose="020B0604020202020204" charset="0"/>
              </a:rPr>
              <a:t>post-incident</a:t>
            </a:r>
            <a:r>
              <a:rPr lang="en-US" sz="1300">
                <a:latin typeface="Lato" panose="020B0604020202020204" charset="0"/>
              </a:rPr>
              <a:t> critique</a:t>
            </a:r>
          </a:p>
          <a:p>
            <a:r>
              <a:rPr lang="en-US" sz="1300">
                <a:latin typeface="Lato" panose="020B0604020202020204" charset="0"/>
              </a:rPr>
              <a:t>Gather all relevant documents and files</a:t>
            </a:r>
          </a:p>
          <a:p>
            <a:r>
              <a:rPr lang="en-US" sz="1300">
                <a:latin typeface="Lato" panose="020B0604020202020204" charset="0"/>
              </a:rPr>
              <a:t>Conduct individual interviews</a:t>
            </a:r>
          </a:p>
          <a:p>
            <a:r>
              <a:rPr lang="en-US" sz="1300">
                <a:latin typeface="Lato" panose="020B0604020202020204" charset="0"/>
              </a:rPr>
              <a:t>Develop and issue the Post-pandemic </a:t>
            </a:r>
            <a:r>
              <a:rPr lang="en-US" sz="1300" u="sng">
                <a:latin typeface="Lato" panose="020B0604020202020204" charset="0"/>
              </a:rPr>
              <a:t>Action Plan</a:t>
            </a:r>
          </a:p>
          <a:p>
            <a:r>
              <a:rPr lang="en-US" sz="1300">
                <a:latin typeface="Lato" panose="020B0604020202020204" charset="0"/>
              </a:rPr>
              <a:t>Update plans, procedures, facilities, supplies, etc.</a:t>
            </a:r>
          </a:p>
          <a:p>
            <a:r>
              <a:rPr lang="en-US" sz="1300">
                <a:latin typeface="Lato" panose="020B0604020202020204" charset="0"/>
              </a:rPr>
              <a:t>Prepare for the next one!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592DF2-18F7-4FD4-B133-B3CD75A9B2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1962" y="10"/>
            <a:ext cx="5188038" cy="5713667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169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304272"/>
            <a:ext cx="8763000" cy="678308"/>
          </a:xfrm>
        </p:spPr>
        <p:txBody>
          <a:bodyPr/>
          <a:lstStyle/>
          <a:p>
            <a:r>
              <a:rPr lang="en-US" dirty="0">
                <a:latin typeface="Lato" panose="020B0604020202020204" charset="0"/>
              </a:rPr>
              <a:t>Pandemic Response Action Plan Template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39EF3E7-A5C3-4AEC-823C-7ADDCB236788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446157" y="1197046"/>
          <a:ext cx="9267688" cy="393681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38921">
                  <a:extLst>
                    <a:ext uri="{9D8B030D-6E8A-4147-A177-3AD203B41FA5}">
                      <a16:colId xmlns:a16="http://schemas.microsoft.com/office/drawing/2014/main" val="650108330"/>
                    </a:ext>
                  </a:extLst>
                </a:gridCol>
                <a:gridCol w="1722783">
                  <a:extLst>
                    <a:ext uri="{9D8B030D-6E8A-4147-A177-3AD203B41FA5}">
                      <a16:colId xmlns:a16="http://schemas.microsoft.com/office/drawing/2014/main" val="1498808912"/>
                    </a:ext>
                  </a:extLst>
                </a:gridCol>
                <a:gridCol w="2358887">
                  <a:extLst>
                    <a:ext uri="{9D8B030D-6E8A-4147-A177-3AD203B41FA5}">
                      <a16:colId xmlns:a16="http://schemas.microsoft.com/office/drawing/2014/main" val="1923790770"/>
                    </a:ext>
                  </a:extLst>
                </a:gridCol>
                <a:gridCol w="1563757">
                  <a:extLst>
                    <a:ext uri="{9D8B030D-6E8A-4147-A177-3AD203B41FA5}">
                      <a16:colId xmlns:a16="http://schemas.microsoft.com/office/drawing/2014/main" val="4145905952"/>
                    </a:ext>
                  </a:extLst>
                </a:gridCol>
                <a:gridCol w="1563757">
                  <a:extLst>
                    <a:ext uri="{9D8B030D-6E8A-4147-A177-3AD203B41FA5}">
                      <a16:colId xmlns:a16="http://schemas.microsoft.com/office/drawing/2014/main" val="2567420318"/>
                    </a:ext>
                  </a:extLst>
                </a:gridCol>
                <a:gridCol w="1519583">
                  <a:extLst>
                    <a:ext uri="{9D8B030D-6E8A-4147-A177-3AD203B41FA5}">
                      <a16:colId xmlns:a16="http://schemas.microsoft.com/office/drawing/2014/main" val="3590444226"/>
                    </a:ext>
                  </a:extLst>
                </a:gridCol>
              </a:tblGrid>
              <a:tr h="774700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305E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 #</a:t>
                      </a:r>
                      <a:endParaRPr lang="en-US" sz="1200" b="1" dirty="0">
                        <a:solidFill>
                          <a:srgbClr val="00305E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305E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Observation/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305E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Item/Challenge</a:t>
                      </a:r>
                      <a:endParaRPr lang="en-US" sz="1200" b="1" dirty="0">
                        <a:solidFill>
                          <a:srgbClr val="00305E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305E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Comment/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305E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Recommendation/ Resolution</a:t>
                      </a:r>
                      <a:endParaRPr lang="en-US" sz="1200" b="1" dirty="0">
                        <a:solidFill>
                          <a:srgbClr val="00305E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305E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Responsible 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305E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Department /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305E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Person</a:t>
                      </a:r>
                      <a:endParaRPr lang="en-US" sz="1200" b="1" dirty="0">
                        <a:solidFill>
                          <a:srgbClr val="00305E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305E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Completion 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305E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Due Date</a:t>
                      </a:r>
                      <a:endParaRPr lang="en-US" sz="1200" b="1" dirty="0">
                        <a:solidFill>
                          <a:srgbClr val="00305E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305E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Status</a:t>
                      </a:r>
                      <a:endParaRPr lang="en-US" sz="1200" b="1" dirty="0">
                        <a:solidFill>
                          <a:srgbClr val="00305E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25188"/>
                  </a:ext>
                </a:extLst>
              </a:tr>
              <a:tr h="774700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300" i="1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 1</a:t>
                      </a: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300" i="1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Recommendation 1</a:t>
                      </a: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Legal /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1200" dirty="0" err="1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Havey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 30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Underway/on schedule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614793"/>
                  </a:ext>
                </a:extLst>
              </a:tr>
              <a:tr h="772069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300" i="1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 2</a:t>
                      </a: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300" i="1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Recommendation 2</a:t>
                      </a: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Facilities /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D. Eder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October 31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started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39049"/>
                  </a:ext>
                </a:extLst>
              </a:tr>
              <a:tr h="774700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300" i="1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 3</a:t>
                      </a: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300" i="1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Recommendation 3</a:t>
                      </a: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HR / </a:t>
                      </a:r>
                      <a:b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300" dirty="0" err="1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Cianci</a:t>
                      </a: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October 31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Completed </a:t>
                      </a:r>
                    </a:p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October 8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396537"/>
                  </a:ext>
                </a:extLst>
              </a:tr>
              <a:tr h="772069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4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{</a:t>
                      </a:r>
                      <a:r>
                        <a:rPr lang="en-US" sz="1300" i="1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Others</a:t>
                      </a:r>
                      <a:r>
                        <a:rPr lang="en-US" sz="130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}</a:t>
                      </a:r>
                      <a:endParaRPr lang="en-US" sz="120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4D4F5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solidFill>
                          <a:srgbClr val="4D4F5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600" marR="101600" marT="101600" marB="10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578694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130C6CC4-5558-41AF-8757-60DC4494F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457" y="2041358"/>
            <a:ext cx="203200" cy="203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rot="0" vert="horz" wrap="square" lIns="101600" tIns="50800" rIns="101600" bIns="5080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CA552F-0E2A-4CFD-9676-3CE74982A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457" y="2877009"/>
            <a:ext cx="203200" cy="203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rot="0" vert="horz" wrap="square" lIns="101600" tIns="50800" rIns="101600" bIns="50800" anchor="t" anchorCtr="0" upright="1">
            <a:noAutofit/>
          </a:bodyPr>
          <a:lstStyle/>
          <a:p>
            <a:endParaRPr lang="en-US" sz="20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C43255B-AC2C-43D4-8AEE-AA8FDA5B6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457" y="3578733"/>
            <a:ext cx="203200" cy="203200"/>
          </a:xfrm>
          <a:prstGeom prst="ellipse">
            <a:avLst/>
          </a:prstGeom>
          <a:solidFill>
            <a:srgbClr val="00B050"/>
          </a:solidFill>
          <a:ln w="9525">
            <a:noFill/>
            <a:round/>
            <a:headEnd/>
            <a:tailEnd/>
          </a:ln>
        </p:spPr>
        <p:txBody>
          <a:bodyPr rot="0" vert="horz" wrap="square" lIns="101600" tIns="50800" rIns="101600" bIns="50800" anchor="t" anchorCtr="0" upright="1">
            <a:no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87541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2C711-F123-43C0-A4FB-48E2FE108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56" y="401053"/>
            <a:ext cx="9137560" cy="635000"/>
          </a:xfrm>
          <a:solidFill>
            <a:srgbClr val="173555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Lato" panose="020F0502020204030203" pitchFamily="34" charset="0"/>
              </a:rPr>
              <a:t>Case Studies</a:t>
            </a: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66D5CC92-18A5-4534-9C0F-A811FF362A8D}"/>
              </a:ext>
            </a:extLst>
          </p:cNvPr>
          <p:cNvSpPr txBox="1"/>
          <p:nvPr/>
        </p:nvSpPr>
        <p:spPr>
          <a:xfrm rot="21600000">
            <a:off x="3195595" y="4788891"/>
            <a:ext cx="3314975" cy="635000"/>
          </a:xfrm>
          <a:prstGeom prst="rect">
            <a:avLst/>
          </a:prstGeom>
        </p:spPr>
        <p:txBody>
          <a:bodyPr lIns="0" tIns="24000" rIns="0" bIns="0" rtlCol="0" anchor="t"/>
          <a:lstStyle/>
          <a:p>
            <a:pPr algn="ctr"/>
            <a:r>
              <a:rPr lang="en-US" sz="1400" b="1" spc="100" dirty="0">
                <a:solidFill>
                  <a:srgbClr val="F0484A">
                    <a:alpha val="100000"/>
                  </a:srgbClr>
                </a:solidFill>
                <a:latin typeface="Lato"/>
              </a:rPr>
              <a:t>Jenny Yeung</a:t>
            </a:r>
          </a:p>
          <a:p>
            <a:pPr algn="ctr"/>
            <a:r>
              <a:rPr lang="en-US" sz="1400" spc="100" dirty="0">
                <a:solidFill>
                  <a:srgbClr val="0D3345">
                    <a:alpha val="100000"/>
                  </a:srgbClr>
                </a:solidFill>
                <a:latin typeface="Lato"/>
              </a:rPr>
              <a:t>Chair, IFMA Asian Advisory Board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A72E29-E1CF-4B95-99C2-B7F8DAEF30D1}"/>
              </a:ext>
            </a:extLst>
          </p:cNvPr>
          <p:cNvGrpSpPr/>
          <p:nvPr/>
        </p:nvGrpSpPr>
        <p:grpSpPr>
          <a:xfrm>
            <a:off x="3237699" y="1419375"/>
            <a:ext cx="3317712" cy="3149413"/>
            <a:chOff x="905559" y="1462926"/>
            <a:chExt cx="3317712" cy="31494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4961BD6-18DF-4585-AF5B-BE5C70739E0E}"/>
                </a:ext>
              </a:extLst>
            </p:cNvPr>
            <p:cNvSpPr/>
            <p:nvPr/>
          </p:nvSpPr>
          <p:spPr>
            <a:xfrm>
              <a:off x="905559" y="1462926"/>
              <a:ext cx="3317712" cy="3149413"/>
            </a:xfrm>
            <a:prstGeom prst="rect">
              <a:avLst/>
            </a:prstGeom>
            <a:ln>
              <a:solidFill>
                <a:srgbClr val="173555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9E8CD9-D6C7-48E7-A4F2-2919F9C66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7862" y="1648462"/>
              <a:ext cx="2953106" cy="2778340"/>
            </a:xfrm>
            <a:prstGeom prst="rect">
              <a:avLst/>
            </a:prstGeom>
            <a:ln>
              <a:solidFill>
                <a:srgbClr val="173555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18458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CFCA12-1D33-418B-A99D-F5DE149209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8445500" y="-54680"/>
            <a:ext cx="1267363" cy="126118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21600000">
            <a:off x="511302" y="317501"/>
            <a:ext cx="7172198" cy="536967"/>
          </a:xfrm>
          <a:prstGeom prst="rect">
            <a:avLst/>
          </a:prstGeom>
        </p:spPr>
        <p:txBody>
          <a:bodyPr lIns="0" tIns="44000" rIns="0" bIns="0" rtlCol="0" anchor="t"/>
          <a:lstStyle/>
          <a:p>
            <a:pPr>
              <a:lnSpc>
                <a:spcPts val="3392"/>
              </a:lnSpc>
            </a:pPr>
            <a:r>
              <a:rPr lang="en-US" sz="1667" b="1" spc="83" dirty="0">
                <a:solidFill>
                  <a:srgbClr val="000000">
                    <a:alpha val="100000"/>
                  </a:srgbClr>
                </a:solidFill>
                <a:latin typeface="Lato"/>
              </a:rPr>
              <a:t>FM + COVID-19 SERIES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15240" y="1143000"/>
            <a:ext cx="10175241" cy="4572000"/>
            <a:chOff x="-18288" y="2286000"/>
            <a:chExt cx="12210289" cy="4572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401" y="4572000"/>
              <a:ext cx="4800600" cy="2286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92" r="4912" b="7708"/>
            <a:stretch/>
          </p:blipFill>
          <p:spPr>
            <a:xfrm>
              <a:off x="7848600" y="2286000"/>
              <a:ext cx="4343400" cy="22860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8" t="8333"/>
            <a:stretch/>
          </p:blipFill>
          <p:spPr>
            <a:xfrm>
              <a:off x="-18288" y="2286000"/>
              <a:ext cx="8095488" cy="457200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927261" y="3619500"/>
            <a:ext cx="8305480" cy="1015663"/>
          </a:xfrm>
          <a:prstGeom prst="rect">
            <a:avLst/>
          </a:prstGeom>
          <a:solidFill>
            <a:srgbClr val="040404">
              <a:alpha val="1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000000">
                      <a:alpha val="50000"/>
                    </a:srgbClr>
                  </a:outerShdw>
                </a:effectLst>
                <a:latin typeface="Century Gothic" panose="020B0502020202020204" pitchFamily="34" charset="0"/>
              </a:rPr>
              <a:t>LIVE UNDER COVID-19</a:t>
            </a:r>
          </a:p>
        </p:txBody>
      </p:sp>
    </p:spTree>
    <p:extLst>
      <p:ext uri="{BB962C8B-B14F-4D97-AF65-F5344CB8AC3E}">
        <p14:creationId xmlns:p14="http://schemas.microsoft.com/office/powerpoint/2010/main" val="1843884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CFCA12-1D33-418B-A99D-F5DE149209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8445500" y="-54680"/>
            <a:ext cx="1267363" cy="126118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21600000">
            <a:off x="511302" y="317501"/>
            <a:ext cx="7172198" cy="536967"/>
          </a:xfrm>
          <a:prstGeom prst="rect">
            <a:avLst/>
          </a:prstGeom>
        </p:spPr>
        <p:txBody>
          <a:bodyPr lIns="0" tIns="44000" rIns="0" bIns="0" rtlCol="0" anchor="t"/>
          <a:lstStyle/>
          <a:p>
            <a:pPr>
              <a:lnSpc>
                <a:spcPts val="3392"/>
              </a:lnSpc>
            </a:pPr>
            <a:r>
              <a:rPr lang="en-US" sz="1667" b="1" spc="83" dirty="0">
                <a:solidFill>
                  <a:srgbClr val="000000">
                    <a:alpha val="100000"/>
                  </a:srgbClr>
                </a:solidFill>
                <a:latin typeface="Lato"/>
              </a:rPr>
              <a:t>FM + COVID-19 SERIES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1143000"/>
            <a:ext cx="10160000" cy="4572000"/>
            <a:chOff x="0" y="1371600"/>
            <a:chExt cx="12192000" cy="5486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849"/>
            <a:stretch/>
          </p:blipFill>
          <p:spPr>
            <a:xfrm>
              <a:off x="0" y="1371600"/>
              <a:ext cx="6477000" cy="54864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" r="1"/>
            <a:stretch/>
          </p:blipFill>
          <p:spPr>
            <a:xfrm>
              <a:off x="6477000" y="4114800"/>
              <a:ext cx="5715000" cy="2743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731"/>
            <a:stretch/>
          </p:blipFill>
          <p:spPr>
            <a:xfrm>
              <a:off x="8681178" y="1371600"/>
              <a:ext cx="3510822" cy="2743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43" r="12948"/>
            <a:stretch/>
          </p:blipFill>
          <p:spPr>
            <a:xfrm>
              <a:off x="5410200" y="1371600"/>
              <a:ext cx="3557016" cy="274320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2345117" y="3571726"/>
            <a:ext cx="5469767" cy="1015663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000000">
                      <a:alpha val="50000"/>
                    </a:srgbClr>
                  </a:outerShdw>
                </a:effectLst>
                <a:latin typeface="Century Gothic" panose="020B0502020202020204" pitchFamily="34" charset="0"/>
              </a:rPr>
              <a:t>SUPPLY CHAIN</a:t>
            </a:r>
          </a:p>
        </p:txBody>
      </p:sp>
    </p:spTree>
    <p:extLst>
      <p:ext uri="{BB962C8B-B14F-4D97-AF65-F5344CB8AC3E}">
        <p14:creationId xmlns:p14="http://schemas.microsoft.com/office/powerpoint/2010/main" val="258992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CFCA12-1D33-418B-A99D-F5DE149209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8445500" y="-54680"/>
            <a:ext cx="1267363" cy="126118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21600000">
            <a:off x="511302" y="317501"/>
            <a:ext cx="7172198" cy="536967"/>
          </a:xfrm>
          <a:prstGeom prst="rect">
            <a:avLst/>
          </a:prstGeom>
        </p:spPr>
        <p:txBody>
          <a:bodyPr lIns="0" tIns="44000" rIns="0" bIns="0" rtlCol="0" anchor="t"/>
          <a:lstStyle/>
          <a:p>
            <a:pPr>
              <a:lnSpc>
                <a:spcPts val="3392"/>
              </a:lnSpc>
            </a:pPr>
            <a:r>
              <a:rPr lang="en-US" sz="1667" b="1" spc="83" dirty="0">
                <a:solidFill>
                  <a:srgbClr val="000000">
                    <a:alpha val="100000"/>
                  </a:srgbClr>
                </a:solidFill>
                <a:latin typeface="Lato"/>
              </a:rPr>
              <a:t>FM + COVID-19 SERIES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1143000"/>
            <a:ext cx="10160000" cy="4572000"/>
            <a:chOff x="0" y="1371600"/>
            <a:chExt cx="12192000" cy="5486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71600"/>
              <a:ext cx="9296400" cy="548640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" r="7684"/>
            <a:stretch/>
          </p:blipFill>
          <p:spPr>
            <a:xfrm>
              <a:off x="8177784" y="4114800"/>
              <a:ext cx="4014216" cy="2743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l="2345" r="6891"/>
            <a:stretch/>
          </p:blipFill>
          <p:spPr>
            <a:xfrm>
              <a:off x="8177784" y="1371600"/>
              <a:ext cx="4014216" cy="27432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352057" y="3571726"/>
            <a:ext cx="7455888" cy="1015663"/>
          </a:xfrm>
          <a:prstGeom prst="rect">
            <a:avLst/>
          </a:prstGeom>
          <a:solidFill>
            <a:srgbClr val="000000">
              <a:alpha val="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000000">
                      <a:alpha val="50000"/>
                    </a:srgbClr>
                  </a:outerShdw>
                </a:effectLst>
                <a:latin typeface="Century Gothic" panose="020B0502020202020204" pitchFamily="34" charset="0"/>
              </a:rPr>
              <a:t>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567663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r="13625"/>
          <a:stretch/>
        </p:blipFill>
        <p:spPr>
          <a:xfrm>
            <a:off x="0" y="1143000"/>
            <a:ext cx="3086100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CFCA12-1D33-418B-A99D-F5DE149209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8445500" y="-54680"/>
            <a:ext cx="1267363" cy="126118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21600000">
            <a:off x="511302" y="317501"/>
            <a:ext cx="7172198" cy="536967"/>
          </a:xfrm>
          <a:prstGeom prst="rect">
            <a:avLst/>
          </a:prstGeom>
        </p:spPr>
        <p:txBody>
          <a:bodyPr lIns="0" tIns="44000" rIns="0" bIns="0" rtlCol="0" anchor="t"/>
          <a:lstStyle/>
          <a:p>
            <a:pPr>
              <a:lnSpc>
                <a:spcPts val="3392"/>
              </a:lnSpc>
            </a:pPr>
            <a:r>
              <a:rPr lang="en-US" sz="1667" b="1" spc="83" dirty="0">
                <a:solidFill>
                  <a:srgbClr val="000000">
                    <a:alpha val="100000"/>
                  </a:srgbClr>
                </a:solidFill>
                <a:latin typeface="Lato"/>
              </a:rPr>
              <a:t>FM + COVID-19 SERIES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5555"/>
          <a:stretch/>
        </p:blipFill>
        <p:spPr>
          <a:xfrm>
            <a:off x="0" y="3429000"/>
            <a:ext cx="33655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4"/>
          <a:stretch/>
        </p:blipFill>
        <p:spPr>
          <a:xfrm>
            <a:off x="2979180" y="1143000"/>
            <a:ext cx="7180821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56150" y="3619500"/>
            <a:ext cx="5647701" cy="1015663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000000">
                      <a:alpha val="50000"/>
                    </a:srgbClr>
                  </a:outerShdw>
                </a:effectLst>
                <a:latin typeface="Century Gothic" panose="020B0502020202020204" pitchFamily="34" charset="0"/>
              </a:rPr>
              <a:t>RETURN TO SITE</a:t>
            </a:r>
          </a:p>
        </p:txBody>
      </p:sp>
    </p:spTree>
    <p:extLst>
      <p:ext uri="{BB962C8B-B14F-4D97-AF65-F5344CB8AC3E}">
        <p14:creationId xmlns:p14="http://schemas.microsoft.com/office/powerpoint/2010/main" val="1194995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-840483" y="874759"/>
            <a:ext cx="2206771" cy="158614"/>
            <a:chOff x="-854287" y="113927"/>
            <a:chExt cx="2112679" cy="82527"/>
          </a:xfrm>
        </p:grpSpPr>
        <p:sp>
          <p:nvSpPr>
            <p:cNvPr id="2" name="Freeform 2"/>
            <p:cNvSpPr/>
            <p:nvPr/>
          </p:nvSpPr>
          <p:spPr>
            <a:xfrm>
              <a:off x="-854287" y="113927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0" y="2311399"/>
            <a:ext cx="10194112" cy="3407523"/>
            <a:chOff x="-12725" y="3175923"/>
            <a:chExt cx="7645584" cy="2555642"/>
          </a:xfrm>
        </p:grpSpPr>
        <p:sp>
          <p:nvSpPr>
            <p:cNvPr id="4" name="Freeform 4"/>
            <p:cNvSpPr/>
            <p:nvPr/>
          </p:nvSpPr>
          <p:spPr>
            <a:xfrm>
              <a:off x="-12725" y="3175923"/>
              <a:ext cx="7645584" cy="2555642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521327" y="399478"/>
            <a:ext cx="6622068" cy="687347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pPr>
              <a:lnSpc>
                <a:spcPts val="4071"/>
              </a:lnSpc>
            </a:pPr>
            <a:r>
              <a:rPr lang="en-US" sz="3700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Coronavirus Resource Center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554347" y="1054868"/>
            <a:ext cx="8234340" cy="533400"/>
          </a:xfrm>
          <a:prstGeom prst="rect">
            <a:avLst/>
          </a:prstGeom>
        </p:spPr>
        <p:txBody>
          <a:bodyPr lIns="0" tIns="48000" rIns="0" bIns="0" rtlCol="0" anchor="t"/>
          <a:lstStyle/>
          <a:p>
            <a:pPr>
              <a:lnSpc>
                <a:spcPts val="4200"/>
              </a:lnSpc>
            </a:pPr>
            <a:r>
              <a:rPr lang="en-US" sz="3500" dirty="0">
                <a:solidFill>
                  <a:srgbClr val="F0484A">
                    <a:alpha val="100000"/>
                  </a:srgbClr>
                </a:solidFill>
                <a:latin typeface="Lato"/>
              </a:rPr>
              <a:t>ifma.org/coronavirus</a:t>
            </a:r>
          </a:p>
        </p:txBody>
      </p:sp>
      <p:grpSp>
        <p:nvGrpSpPr>
          <p:cNvPr id="9" name="Group 9"/>
          <p:cNvGrpSpPr/>
          <p:nvPr/>
        </p:nvGrpSpPr>
        <p:grpSpPr>
          <a:xfrm rot="21600000">
            <a:off x="7162800" y="4347322"/>
            <a:ext cx="2997200" cy="1371600"/>
            <a:chOff x="5391150" y="4705350"/>
            <a:chExt cx="2247900" cy="1028700"/>
          </a:xfrm>
        </p:grpSpPr>
        <p:sp>
          <p:nvSpPr>
            <p:cNvPr id="8" name="Freeform 8"/>
            <p:cNvSpPr/>
            <p:nvPr/>
          </p:nvSpPr>
          <p:spPr>
            <a:xfrm>
              <a:off x="5391150" y="4705350"/>
              <a:ext cx="2247900" cy="1028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599300">
            <a:off x="7347214" y="5204291"/>
            <a:ext cx="2816905" cy="110036"/>
            <a:chOff x="5154947" y="4825981"/>
            <a:chExt cx="2112679" cy="82527"/>
          </a:xfrm>
        </p:grpSpPr>
        <p:sp>
          <p:nvSpPr>
            <p:cNvPr id="10" name="Freeform 10"/>
            <p:cNvSpPr/>
            <p:nvPr/>
          </p:nvSpPr>
          <p:spPr>
            <a:xfrm>
              <a:off x="5154947" y="4825981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 rot="21600000">
            <a:off x="6701367" y="4741641"/>
            <a:ext cx="2473400" cy="254000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r">
              <a:lnSpc>
                <a:spcPts val="2000"/>
              </a:lnSpc>
            </a:pPr>
            <a:r>
              <a:rPr lang="en-US" sz="2400" dirty="0">
                <a:solidFill>
                  <a:srgbClr val="FFFFFF">
                    <a:alpha val="100000"/>
                  </a:srgbClr>
                </a:solidFill>
                <a:latin typeface="Lato"/>
              </a:rPr>
              <a:t>IFMA.org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29BCC2-D63D-4284-BC7D-E5AF6F52D6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8061567" y="-137403"/>
            <a:ext cx="1520835" cy="15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68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CFCA12-1D33-418B-A99D-F5DE149209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8445500" y="-54680"/>
            <a:ext cx="1267363" cy="126118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21600000">
            <a:off x="511302" y="317501"/>
            <a:ext cx="7172198" cy="536967"/>
          </a:xfrm>
          <a:prstGeom prst="rect">
            <a:avLst/>
          </a:prstGeom>
        </p:spPr>
        <p:txBody>
          <a:bodyPr lIns="0" tIns="44000" rIns="0" bIns="0" rtlCol="0" anchor="t"/>
          <a:lstStyle/>
          <a:p>
            <a:pPr>
              <a:lnSpc>
                <a:spcPts val="3392"/>
              </a:lnSpc>
            </a:pPr>
            <a:r>
              <a:rPr lang="en-US" sz="1667" b="1" spc="83" dirty="0">
                <a:solidFill>
                  <a:srgbClr val="000000">
                    <a:alpha val="100000"/>
                  </a:srgbClr>
                </a:solidFill>
                <a:latin typeface="Lato"/>
              </a:rPr>
              <a:t>FM + COVID-19 SERIES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25400" y="1143000"/>
            <a:ext cx="10210800" cy="4572000"/>
            <a:chOff x="0" y="1371600"/>
            <a:chExt cx="12192000" cy="5486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782" y="1371600"/>
              <a:ext cx="7980218" cy="54864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76" t="167" r="25311" b="-167"/>
            <a:stretch/>
          </p:blipFill>
          <p:spPr>
            <a:xfrm>
              <a:off x="0" y="1371600"/>
              <a:ext cx="4370832" cy="54864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91006" y="3619500"/>
            <a:ext cx="8577989" cy="1015663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000000">
                      <a:alpha val="50000"/>
                    </a:srgbClr>
                  </a:outerShdw>
                </a:effectLst>
                <a:latin typeface="Century Gothic" panose="020B0502020202020204" pitchFamily="34" charset="0"/>
              </a:rPr>
              <a:t>PHYSICAL DISTANCING</a:t>
            </a:r>
          </a:p>
        </p:txBody>
      </p:sp>
    </p:spTree>
    <p:extLst>
      <p:ext uri="{BB962C8B-B14F-4D97-AF65-F5344CB8AC3E}">
        <p14:creationId xmlns:p14="http://schemas.microsoft.com/office/powerpoint/2010/main" val="1223329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CFCA12-1D33-418B-A99D-F5DE149209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8445500" y="-54680"/>
            <a:ext cx="1267363" cy="126118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21600000">
            <a:off x="511302" y="317501"/>
            <a:ext cx="7172198" cy="536967"/>
          </a:xfrm>
          <a:prstGeom prst="rect">
            <a:avLst/>
          </a:prstGeom>
        </p:spPr>
        <p:txBody>
          <a:bodyPr lIns="0" tIns="44000" rIns="0" bIns="0" rtlCol="0" anchor="t"/>
          <a:lstStyle/>
          <a:p>
            <a:pPr>
              <a:lnSpc>
                <a:spcPts val="3392"/>
              </a:lnSpc>
            </a:pPr>
            <a:r>
              <a:rPr lang="en-US" sz="1667" b="1" spc="83" dirty="0">
                <a:solidFill>
                  <a:srgbClr val="000000">
                    <a:alpha val="100000"/>
                  </a:srgbClr>
                </a:solidFill>
                <a:latin typeface="Lato"/>
              </a:rPr>
              <a:t>FM + COVID-19 SERIES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43000"/>
            <a:ext cx="7467599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r="3161"/>
          <a:stretch/>
        </p:blipFill>
        <p:spPr>
          <a:xfrm>
            <a:off x="6731000" y="1143000"/>
            <a:ext cx="3429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0" y="3429000"/>
            <a:ext cx="3429000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3329" y="3600897"/>
            <a:ext cx="8233344" cy="1938992"/>
          </a:xfrm>
          <a:prstGeom prst="rect">
            <a:avLst/>
          </a:prstGeom>
          <a:solidFill>
            <a:srgbClr val="000000">
              <a:alpha val="1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000000">
                      <a:alpha val="50000"/>
                    </a:srgbClr>
                  </a:outerShdw>
                </a:effectLst>
                <a:latin typeface="Century Gothic" panose="020B0502020202020204" pitchFamily="34" charset="0"/>
              </a:rPr>
              <a:t>HIGH PERFORMANCE </a:t>
            </a:r>
          </a:p>
          <a:p>
            <a:pPr algn="ctr"/>
            <a:r>
              <a:rPr lang="en-US" sz="6000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63500" dist="63500" dir="2700000" algn="tl">
                    <a:srgbClr val="000000">
                      <a:alpha val="50000"/>
                    </a:srgbClr>
                  </a:outerShdw>
                </a:effectLst>
                <a:latin typeface="Century Gothic" panose="020B0502020202020204" pitchFamily="34" charset="0"/>
              </a:rPr>
              <a:t>WORKPLACE</a:t>
            </a:r>
          </a:p>
        </p:txBody>
      </p:sp>
    </p:spTree>
    <p:extLst>
      <p:ext uri="{BB962C8B-B14F-4D97-AF65-F5344CB8AC3E}">
        <p14:creationId xmlns:p14="http://schemas.microsoft.com/office/powerpoint/2010/main" val="3704949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9">
            <a:extLst>
              <a:ext uri="{FF2B5EF4-FFF2-40B4-BE49-F238E27FC236}">
                <a16:creationId xmlns:a16="http://schemas.microsoft.com/office/drawing/2014/main" id="{730AE7F4-5E63-46E4-AE29-127B679E7051}"/>
              </a:ext>
            </a:extLst>
          </p:cNvPr>
          <p:cNvSpPr txBox="1"/>
          <p:nvPr/>
        </p:nvSpPr>
        <p:spPr>
          <a:xfrm rot="21600000">
            <a:off x="2212652" y="4709167"/>
            <a:ext cx="5681293" cy="809298"/>
          </a:xfrm>
          <a:prstGeom prst="rect">
            <a:avLst/>
          </a:prstGeom>
        </p:spPr>
        <p:txBody>
          <a:bodyPr lIns="0" tIns="24000" rIns="0" bIns="0" rtlCol="0" anchor="t"/>
          <a:lstStyle/>
          <a:p>
            <a:pPr algn="ctr"/>
            <a:r>
              <a:rPr lang="en-US" sz="1400" b="1" spc="100" dirty="0">
                <a:solidFill>
                  <a:srgbClr val="F0484A">
                    <a:alpha val="100000"/>
                  </a:srgbClr>
                </a:solidFill>
                <a:latin typeface="Lato" panose="020B0604020202020204" charset="0"/>
              </a:rPr>
              <a:t>Cathy Campbell, CHESP, CMIP</a:t>
            </a:r>
          </a:p>
          <a:p>
            <a:pPr algn="ctr"/>
            <a:r>
              <a:rPr lang="en-US" sz="1400" dirty="0">
                <a:latin typeface="Lato" panose="020B0604020202020204" charset="0"/>
              </a:rPr>
              <a:t> National Director, Service Delivery</a:t>
            </a:r>
          </a:p>
          <a:p>
            <a:pPr algn="ctr"/>
            <a:r>
              <a:rPr lang="en-US" sz="1400" dirty="0">
                <a:latin typeface="Lato" panose="020B0604020202020204" charset="0"/>
              </a:rPr>
              <a:t> ABM Industries Health Care Division</a:t>
            </a:r>
            <a:endParaRPr lang="en-US" sz="1400" spc="100" dirty="0">
              <a:solidFill>
                <a:srgbClr val="0D3345">
                  <a:alpha val="100000"/>
                </a:srgbClr>
              </a:solidFill>
              <a:latin typeface="Lato" panose="020B060402020202020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DEF015-E7B6-4B74-A18C-394C634EC331}"/>
              </a:ext>
            </a:extLst>
          </p:cNvPr>
          <p:cNvGrpSpPr/>
          <p:nvPr/>
        </p:nvGrpSpPr>
        <p:grpSpPr>
          <a:xfrm>
            <a:off x="3421144" y="1389157"/>
            <a:ext cx="3317712" cy="3149413"/>
            <a:chOff x="3421144" y="1389157"/>
            <a:chExt cx="3317712" cy="314941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0A04AD-B590-411E-89D0-91F1158424BD}"/>
                </a:ext>
              </a:extLst>
            </p:cNvPr>
            <p:cNvSpPr/>
            <p:nvPr/>
          </p:nvSpPr>
          <p:spPr>
            <a:xfrm>
              <a:off x="3421144" y="1389157"/>
              <a:ext cx="3317712" cy="3149413"/>
            </a:xfrm>
            <a:prstGeom prst="rect">
              <a:avLst/>
            </a:prstGeom>
            <a:ln>
              <a:solidFill>
                <a:srgbClr val="173555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46" name="Picture 2" descr="Cathy Campbell">
              <a:extLst>
                <a:ext uri="{FF2B5EF4-FFF2-40B4-BE49-F238E27FC236}">
                  <a16:creationId xmlns:a16="http://schemas.microsoft.com/office/drawing/2014/main" id="{8AEAD94A-BD89-40D3-B1D2-FC0C6320B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548" y="1559754"/>
              <a:ext cx="2761503" cy="2761503"/>
            </a:xfrm>
            <a:prstGeom prst="rect">
              <a:avLst/>
            </a:prstGeom>
            <a:noFill/>
            <a:ln>
              <a:solidFill>
                <a:srgbClr val="173555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F3FDD109-2A34-4250-98B5-221DD573CFAD}"/>
              </a:ext>
            </a:extLst>
          </p:cNvPr>
          <p:cNvSpPr txBox="1">
            <a:spLocks/>
          </p:cNvSpPr>
          <p:nvPr/>
        </p:nvSpPr>
        <p:spPr>
          <a:xfrm>
            <a:off x="511220" y="351359"/>
            <a:ext cx="9137560" cy="635000"/>
          </a:xfrm>
          <a:prstGeom prst="rect">
            <a:avLst/>
          </a:prstGeom>
          <a:solidFill>
            <a:srgbClr val="17355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chemeClr val="bg1"/>
                </a:solidFill>
                <a:latin typeface="Lato" panose="020F0502020204030203" pitchFamily="34" charset="0"/>
              </a:rPr>
              <a:t>Case Studies</a:t>
            </a:r>
            <a:endParaRPr lang="en-US" sz="36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91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2BDFC-8BDF-4D2C-82D6-81C0CBBF0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94" y="192266"/>
            <a:ext cx="9692008" cy="369332"/>
          </a:xfrm>
        </p:spPr>
        <p:txBody>
          <a:bodyPr>
            <a:normAutofit fontScale="90000"/>
          </a:bodyPr>
          <a:lstStyle/>
          <a:p>
            <a:r>
              <a:rPr lang="en-US" sz="2667" dirty="0"/>
              <a:t>Reentry Cleaning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C2A8E-5E77-4621-8FA8-75B593EEB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999" y="561598"/>
            <a:ext cx="8730343" cy="4225889"/>
          </a:xfrm>
        </p:spPr>
        <p:txBody>
          <a:bodyPr/>
          <a:lstStyle/>
          <a:p>
            <a:pPr>
              <a:buNone/>
            </a:pPr>
            <a:r>
              <a:rPr lang="en-US" sz="1667" dirty="0"/>
              <a:t>A three-step approach that delivers healthy spaces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702B00-1B81-4082-BADE-F77E4523FC9C}"/>
              </a:ext>
            </a:extLst>
          </p:cNvPr>
          <p:cNvSpPr/>
          <p:nvPr/>
        </p:nvSpPr>
        <p:spPr>
          <a:xfrm>
            <a:off x="664614" y="1943896"/>
            <a:ext cx="3159760" cy="2528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67"/>
              </a:spcAft>
            </a:pPr>
            <a:r>
              <a:rPr lang="en-US" sz="2000" b="1" dirty="0">
                <a:solidFill>
                  <a:schemeClr val="accent2"/>
                </a:solidFill>
              </a:rPr>
              <a:t>Key Considerations for Successful Reentry</a:t>
            </a:r>
          </a:p>
          <a:p>
            <a:pPr marL="317479" indent="-317479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Peace of mind</a:t>
            </a:r>
          </a:p>
          <a:p>
            <a:pPr marL="317479" indent="-317479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Demonstrated prevention</a:t>
            </a:r>
          </a:p>
          <a:p>
            <a:pPr marL="317479" indent="-317479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Certified disinfection</a:t>
            </a:r>
          </a:p>
        </p:txBody>
      </p:sp>
      <p:pic>
        <p:nvPicPr>
          <p:cNvPr id="6" name="Picture 5" descr="A close up of a card&#10;&#10;Description automatically generated">
            <a:extLst>
              <a:ext uri="{FF2B5EF4-FFF2-40B4-BE49-F238E27FC236}">
                <a16:creationId xmlns:a16="http://schemas.microsoft.com/office/drawing/2014/main" id="{C9ECC80E-88F9-4E60-B278-8A964297ED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4375" y="1249047"/>
            <a:ext cx="6244186" cy="446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5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A76D2-C44B-4F22-B8EB-6147658B0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1" y="10403"/>
            <a:ext cx="8763000" cy="1104636"/>
          </a:xfrm>
        </p:spPr>
        <p:txBody>
          <a:bodyPr/>
          <a:lstStyle/>
          <a:p>
            <a:r>
              <a:rPr lang="en-US" dirty="0"/>
              <a:t>Step 1: Return Safely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1EFFC-94B6-490E-96EE-7C6EA24D18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ASSESS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BF541D-7DEA-483D-9B3D-EB6528B35B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ESTABLISH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CA12E4-F645-4A3F-A25B-EBC9044432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/>
              <a:t>IMPLEMENT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E241B4-B37A-45D9-95D4-0E5913134B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ENHANCE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53ADCF-4726-4C81-BA84-711F52A778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Pre-opening site assessment(s) using reentry checklists to inform return to work strategy	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BB88F8-11DA-4688-A667-55DE8BBA1E1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Workforce protocols (i.e. PPE &amp; social distancing procedures)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A1F786-397B-456D-B01A-E03609DF50C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Implement preventive products strategy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A9C45A-9E22-4F90-9398-471D7B8EC2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One-time enhanced clean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22D60F-3C69-4D9B-8CFF-D0316F40B551}"/>
              </a:ext>
            </a:extLst>
          </p:cNvPr>
          <p:cNvCxnSpPr/>
          <p:nvPr/>
        </p:nvCxnSpPr>
        <p:spPr>
          <a:xfrm>
            <a:off x="2651760" y="2966720"/>
            <a:ext cx="0" cy="106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A062E2-9862-4560-AF36-F0951EBA83E0}"/>
              </a:ext>
            </a:extLst>
          </p:cNvPr>
          <p:cNvCxnSpPr/>
          <p:nvPr/>
        </p:nvCxnSpPr>
        <p:spPr>
          <a:xfrm>
            <a:off x="7584440" y="2966720"/>
            <a:ext cx="0" cy="106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01A1EA-3694-420A-86E7-7216B3289E19}"/>
              </a:ext>
            </a:extLst>
          </p:cNvPr>
          <p:cNvCxnSpPr/>
          <p:nvPr/>
        </p:nvCxnSpPr>
        <p:spPr>
          <a:xfrm>
            <a:off x="5080000" y="2966720"/>
            <a:ext cx="0" cy="106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CA310E3-07CA-4AA4-8CFE-BA08C8FC3B1F}"/>
              </a:ext>
            </a:extLst>
          </p:cNvPr>
          <p:cNvSpPr txBox="1"/>
          <p:nvPr/>
        </p:nvSpPr>
        <p:spPr>
          <a:xfrm>
            <a:off x="518346" y="4368800"/>
            <a:ext cx="4561655" cy="11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Potential Supplies &amp; Equipment</a:t>
            </a:r>
          </a:p>
          <a:p>
            <a:endParaRPr lang="en-US" sz="1500" dirty="0"/>
          </a:p>
          <a:p>
            <a:pPr marL="238115" indent="-238115">
              <a:buClr>
                <a:srgbClr val="E98300"/>
              </a:buClr>
              <a:buFont typeface="Arial" panose="020B0604020202020204" pitchFamily="34" charset="0"/>
              <a:buChar char="•"/>
            </a:pPr>
            <a:r>
              <a:rPr lang="en-US" sz="1333" dirty="0">
                <a:latin typeface="Arial" panose="020B0604020202020204" pitchFamily="34" charset="0"/>
                <a:cs typeface="Arial" panose="020B0604020202020204" pitchFamily="34" charset="0"/>
              </a:rPr>
              <a:t>No touch fixtures, dispensers and door openers</a:t>
            </a:r>
          </a:p>
          <a:p>
            <a:pPr marL="238115" indent="-238115">
              <a:buClr>
                <a:srgbClr val="E98300"/>
              </a:buClr>
              <a:buFont typeface="Arial" panose="020B0604020202020204" pitchFamily="34" charset="0"/>
              <a:buChar char="•"/>
            </a:pPr>
            <a:r>
              <a:rPr lang="en-US" sz="1333" dirty="0">
                <a:latin typeface="Arial" panose="020B0604020202020204" pitchFamily="34" charset="0"/>
                <a:cs typeface="Arial" panose="020B0604020202020204" pitchFamily="34" charset="0"/>
              </a:rPr>
              <a:t>Centralized trash receptacles</a:t>
            </a:r>
          </a:p>
          <a:p>
            <a:pPr marL="238115" indent="-238115">
              <a:buClr>
                <a:srgbClr val="E98300"/>
              </a:buClr>
              <a:buFont typeface="Arial" panose="020B0604020202020204" pitchFamily="34" charset="0"/>
              <a:buChar char="•"/>
            </a:pPr>
            <a:r>
              <a:rPr lang="en-US" sz="1333" dirty="0">
                <a:latin typeface="Arial" panose="020B0604020202020204" pitchFamily="34" charset="0"/>
                <a:cs typeface="Arial" panose="020B0604020202020204" pitchFamily="34" charset="0"/>
              </a:rPr>
              <a:t>Sensor technologies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E16708-366F-49A7-83DC-17648F50EDC0}"/>
              </a:ext>
            </a:extLst>
          </p:cNvPr>
          <p:cNvSpPr txBox="1"/>
          <p:nvPr/>
        </p:nvSpPr>
        <p:spPr>
          <a:xfrm>
            <a:off x="4709148" y="4791783"/>
            <a:ext cx="4770131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Clr>
                <a:srgbClr val="E98300"/>
              </a:buClr>
              <a:buFont typeface="Arial" panose="020B0604020202020204" pitchFamily="34" charset="0"/>
              <a:buChar char="•"/>
            </a:pPr>
            <a:r>
              <a:rPr lang="en-US" sz="1333" dirty="0"/>
              <a:t>Hand sanitizing stations</a:t>
            </a:r>
          </a:p>
          <a:p>
            <a:pPr marL="238115" indent="-238115">
              <a:buClr>
                <a:srgbClr val="E98300"/>
              </a:buClr>
              <a:buFont typeface="Arial" panose="020B0604020202020204" pitchFamily="34" charset="0"/>
              <a:buChar char="•"/>
            </a:pPr>
            <a:r>
              <a:rPr lang="en-US" sz="1333" dirty="0"/>
              <a:t>Disinfecting wipes for occupants</a:t>
            </a:r>
          </a:p>
          <a:p>
            <a:pPr marL="238115" indent="-238115">
              <a:buClr>
                <a:srgbClr val="E98300"/>
              </a:buClr>
              <a:buFont typeface="Arial" panose="020B0604020202020204" pitchFamily="34" charset="0"/>
              <a:buChar char="•"/>
            </a:pPr>
            <a:r>
              <a:rPr lang="en-US" sz="1333" dirty="0"/>
              <a:t>EPA-registered disinfectants qualified for use against SARS-CoV2</a:t>
            </a:r>
          </a:p>
        </p:txBody>
      </p:sp>
    </p:spTree>
    <p:extLst>
      <p:ext uri="{BB962C8B-B14F-4D97-AF65-F5344CB8AC3E}">
        <p14:creationId xmlns:p14="http://schemas.microsoft.com/office/powerpoint/2010/main" val="3405843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B0715-81F0-4E15-B325-21421F222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349" y="-37872"/>
            <a:ext cx="8763000" cy="1104636"/>
          </a:xfrm>
        </p:spPr>
        <p:txBody>
          <a:bodyPr/>
          <a:lstStyle/>
          <a:p>
            <a:r>
              <a:rPr lang="en-US" dirty="0"/>
              <a:t>Step 2: Frequent High Touch Disinfection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1F42F-1B53-4334-89E3-3CA0FE0E81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FREQUENCY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027F1-9711-4713-8535-D35F46EED5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SCOPE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F0E7E4-2C3A-4824-9AE3-332EE2CB3D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/>
              <a:t>HIGH TOUCH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759834-FC7E-4457-88B4-6295AADE15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CONFIDENCE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B4827C-12D8-4405-9B3A-9F8D6AEE8E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Intervals range from hourly to daily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B93CAE8-4C0D-45A3-B2F7-B1C1C73804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Site specific SOW for each facility based on occupancy levels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729C38-9F1E-48F2-8585-FA179B6BC7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Cleaning and disinfection of all high touch point areas in facility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E802EB-6995-4F05-9474-79A3147EAF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Instill confidence that a recurring cleaning and disinfection program is in place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B11660-3E7B-418F-AB8E-F7DDBA18081F}"/>
              </a:ext>
            </a:extLst>
          </p:cNvPr>
          <p:cNvSpPr txBox="1"/>
          <p:nvPr/>
        </p:nvSpPr>
        <p:spPr>
          <a:xfrm>
            <a:off x="524669" y="4163387"/>
            <a:ext cx="7477574" cy="1374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Potential Supplies &amp; Equipment</a:t>
            </a:r>
          </a:p>
          <a:p>
            <a:endParaRPr lang="en-US" sz="1500" dirty="0"/>
          </a:p>
          <a:p>
            <a:pPr marL="238115" indent="-238115">
              <a:buClr>
                <a:srgbClr val="E98300"/>
              </a:buClr>
              <a:buFont typeface="Arial" panose="020B0604020202020204" pitchFamily="34" charset="0"/>
              <a:buChar char="•"/>
            </a:pPr>
            <a:r>
              <a:rPr lang="en-US" sz="1333" dirty="0"/>
              <a:t>Occupant communication kits</a:t>
            </a:r>
          </a:p>
          <a:p>
            <a:pPr marL="238115" indent="-238115">
              <a:buClr>
                <a:srgbClr val="E98300"/>
              </a:buClr>
              <a:buFont typeface="Arial" panose="020B0604020202020204" pitchFamily="34" charset="0"/>
              <a:buChar char="•"/>
            </a:pPr>
            <a:r>
              <a:rPr lang="en-US" sz="1333" dirty="0"/>
              <a:t>Proper PPE</a:t>
            </a:r>
          </a:p>
          <a:p>
            <a:pPr marL="238115" indent="-238115">
              <a:buClr>
                <a:srgbClr val="E98300"/>
              </a:buClr>
              <a:buFont typeface="Arial" panose="020B0604020202020204" pitchFamily="34" charset="0"/>
              <a:buChar char="•"/>
            </a:pPr>
            <a:r>
              <a:rPr lang="en-US" sz="1333" dirty="0"/>
              <a:t>Microfiber program</a:t>
            </a:r>
          </a:p>
          <a:p>
            <a:pPr marL="238115" indent="-238115">
              <a:buClr>
                <a:srgbClr val="E98300"/>
              </a:buClr>
              <a:buFont typeface="Arial" panose="020B0604020202020204" pitchFamily="34" charset="0"/>
              <a:buChar char="•"/>
            </a:pPr>
            <a:r>
              <a:rPr lang="en-US" sz="1333" dirty="0"/>
              <a:t>EPA-registered disinfectants qualified for use against SARS-CoV2</a:t>
            </a:r>
          </a:p>
        </p:txBody>
      </p:sp>
    </p:spTree>
    <p:extLst>
      <p:ext uri="{BB962C8B-B14F-4D97-AF65-F5344CB8AC3E}">
        <p14:creationId xmlns:p14="http://schemas.microsoft.com/office/powerpoint/2010/main" val="2824024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E335E-49D1-4C8B-BB59-0D49958E3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0"/>
            <a:ext cx="8763000" cy="1104636"/>
          </a:xfrm>
        </p:spPr>
        <p:txBody>
          <a:bodyPr/>
          <a:lstStyle/>
          <a:p>
            <a:r>
              <a:rPr lang="en-US" dirty="0"/>
              <a:t>Step 3: Broader Disinfection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5AE9D-E132-4F2C-B809-D6D8126D35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FREQUENCY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32A0C-1DEF-4299-8381-E760D73C80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STRONGER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9B300-3431-4779-A1DA-D677A4C14D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/>
              <a:t>TESTING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1B7305-804F-4A82-8248-9B38A69AE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SAFEGUARD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CE8C504-5DE2-4783-8DED-CC8A640BF5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Large area disinfection with stronger disinfectants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E527228-1F3F-4334-B6E0-7DC6170D5F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Continued product testing: UV devices and UVC lighting;  testing &amp; validation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8F6438-09BB-44BC-BAA2-47EEED106A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Help safeguard your full facility beyond high touch point cleaning. Occupants feel secure their environment is reset to even higher standards.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A22B526-3C3E-4E24-A11D-3E8396C519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Intervals range from nightly to quarterly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C19EEE-7ACC-43CB-8EC0-A81E32D25C47}"/>
              </a:ext>
            </a:extLst>
          </p:cNvPr>
          <p:cNvSpPr txBox="1"/>
          <p:nvPr/>
        </p:nvSpPr>
        <p:spPr>
          <a:xfrm>
            <a:off x="524669" y="4376747"/>
            <a:ext cx="7477574" cy="11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Potential Supplies &amp; Equipment</a:t>
            </a:r>
          </a:p>
          <a:p>
            <a:endParaRPr lang="en-US" sz="1500" dirty="0"/>
          </a:p>
          <a:p>
            <a:pPr marL="238115" indent="-238115">
              <a:buClr>
                <a:srgbClr val="E98300"/>
              </a:buClr>
              <a:buFont typeface="Arial" panose="020B0604020202020204" pitchFamily="34" charset="0"/>
              <a:buChar char="•"/>
            </a:pPr>
            <a:r>
              <a:rPr lang="en-US" sz="1333" dirty="0"/>
              <a:t>Electrostatic sprayers</a:t>
            </a:r>
          </a:p>
          <a:p>
            <a:pPr marL="238115" indent="-238115">
              <a:buClr>
                <a:srgbClr val="E98300"/>
              </a:buClr>
              <a:buFont typeface="Arial" panose="020B0604020202020204" pitchFamily="34" charset="0"/>
              <a:buChar char="•"/>
            </a:pPr>
            <a:r>
              <a:rPr lang="en-US" sz="1333" dirty="0"/>
              <a:t>Hospital grade EPA-registered disinfectants qualified for use against SARS-CoV2 with faster kill time and broader pathogen spectrum</a:t>
            </a:r>
          </a:p>
        </p:txBody>
      </p:sp>
    </p:spTree>
    <p:extLst>
      <p:ext uri="{BB962C8B-B14F-4D97-AF65-F5344CB8AC3E}">
        <p14:creationId xmlns:p14="http://schemas.microsoft.com/office/powerpoint/2010/main" val="3521709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DEFA85-0F1F-47BC-B26A-B10AB7549C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394" y="4402993"/>
            <a:ext cx="2330652" cy="1124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4C7869-DD31-46C0-8C1A-056CF51B6D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297"/>
            <a:ext cx="6226629" cy="54307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37ED57-0784-4276-AC23-84E0DDD229E5}"/>
              </a:ext>
            </a:extLst>
          </p:cNvPr>
          <p:cNvSpPr txBox="1"/>
          <p:nvPr/>
        </p:nvSpPr>
        <p:spPr>
          <a:xfrm>
            <a:off x="6746240" y="1097280"/>
            <a:ext cx="2580640" cy="16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3" dirty="0">
                <a:solidFill>
                  <a:srgbClr val="0083BE"/>
                </a:solidFill>
              </a:rPr>
              <a:t>What peace of mind looks like</a:t>
            </a:r>
          </a:p>
        </p:txBody>
      </p:sp>
    </p:spTree>
    <p:extLst>
      <p:ext uri="{BB962C8B-B14F-4D97-AF65-F5344CB8AC3E}">
        <p14:creationId xmlns:p14="http://schemas.microsoft.com/office/powerpoint/2010/main" val="2567746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-1128618" y="620682"/>
            <a:ext cx="2816905" cy="110036"/>
            <a:chOff x="-854287" y="113927"/>
            <a:chExt cx="2112679" cy="82527"/>
          </a:xfrm>
        </p:grpSpPr>
        <p:sp>
          <p:nvSpPr>
            <p:cNvPr id="2" name="Freeform 2"/>
            <p:cNvSpPr/>
            <p:nvPr/>
          </p:nvSpPr>
          <p:spPr>
            <a:xfrm>
              <a:off x="-854287" y="113927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1768965" y="2713054"/>
            <a:ext cx="6622068" cy="717855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pPr algn="ctr">
              <a:lnSpc>
                <a:spcPts val="4071"/>
              </a:lnSpc>
            </a:pPr>
            <a:r>
              <a:rPr lang="en-US" sz="8800" spc="100" dirty="0">
                <a:solidFill>
                  <a:srgbClr val="173555"/>
                </a:solidFill>
                <a:latin typeface="Lato" panose="020F0502020204030203" pitchFamily="34" charset="0"/>
              </a:rPr>
              <a:t>Q &amp; A</a:t>
            </a:r>
          </a:p>
        </p:txBody>
      </p:sp>
      <p:sp>
        <p:nvSpPr>
          <p:cNvPr id="8" name="Freeform 8"/>
          <p:cNvSpPr/>
          <p:nvPr/>
        </p:nvSpPr>
        <p:spPr>
          <a:xfrm>
            <a:off x="7162800" y="4347322"/>
            <a:ext cx="2997200" cy="1371600"/>
          </a:xfrm>
          <a:custGeom>
            <a:avLst/>
            <a:gdLst/>
            <a:ahLst/>
            <a:cxnLst/>
            <a:rect l="0" t="0" r="0" b="0"/>
            <a:pathLst>
              <a:path w="304800" h="304800">
                <a:moveTo>
                  <a:pt x="0" y="0"/>
                </a:moveTo>
                <a:lnTo>
                  <a:pt x="0" y="304800"/>
                </a:lnTo>
                <a:lnTo>
                  <a:pt x="304800" y="304800"/>
                </a:lnTo>
                <a:lnTo>
                  <a:pt x="30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D3345">
              <a:alpha val="100000"/>
            </a:srgbClr>
          </a:solidFill>
        </p:spPr>
      </p:sp>
      <p:grpSp>
        <p:nvGrpSpPr>
          <p:cNvPr id="11" name="Group 11"/>
          <p:cNvGrpSpPr/>
          <p:nvPr/>
        </p:nvGrpSpPr>
        <p:grpSpPr>
          <a:xfrm rot="21599300">
            <a:off x="6873264" y="5482142"/>
            <a:ext cx="2816905" cy="110036"/>
            <a:chOff x="5154947" y="4825981"/>
            <a:chExt cx="2112679" cy="82527"/>
          </a:xfrm>
        </p:grpSpPr>
        <p:sp>
          <p:nvSpPr>
            <p:cNvPr id="10" name="Freeform 10"/>
            <p:cNvSpPr/>
            <p:nvPr/>
          </p:nvSpPr>
          <p:spPr>
            <a:xfrm>
              <a:off x="5154947" y="4825981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E1D36AC-A714-43E6-BCAF-84A051807D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8061567" y="-137403"/>
            <a:ext cx="1520835" cy="15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5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0C25DA4-F151-4F3D-9379-7701C48912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43797"/>
            <a:ext cx="10164095" cy="347512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-840483" y="874759"/>
            <a:ext cx="2206771" cy="158614"/>
            <a:chOff x="-854287" y="113927"/>
            <a:chExt cx="2112679" cy="82527"/>
          </a:xfrm>
        </p:grpSpPr>
        <p:sp>
          <p:nvSpPr>
            <p:cNvPr id="2" name="Freeform 2"/>
            <p:cNvSpPr/>
            <p:nvPr/>
          </p:nvSpPr>
          <p:spPr>
            <a:xfrm>
              <a:off x="-854287" y="113927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 rot="21600000">
            <a:off x="521327" y="1432412"/>
            <a:ext cx="8234340" cy="533400"/>
          </a:xfrm>
          <a:prstGeom prst="rect">
            <a:avLst/>
          </a:prstGeom>
        </p:spPr>
        <p:txBody>
          <a:bodyPr lIns="0" tIns="48000" rIns="0" bIns="0" rtlCol="0" anchor="t"/>
          <a:lstStyle/>
          <a:p>
            <a:pPr>
              <a:lnSpc>
                <a:spcPts val="4200"/>
              </a:lnSpc>
            </a:pPr>
            <a:r>
              <a:rPr lang="en-US" sz="3600" dirty="0">
                <a:solidFill>
                  <a:srgbClr val="FF5050"/>
                </a:solidFill>
                <a:latin typeface="Lato" panose="020B0604020202020204" charset="0"/>
                <a:cs typeface="Arial" panose="020B0604020202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http://shortprograms.mit.edu/cm</a:t>
            </a:r>
            <a:r>
              <a:rPr lang="en-US" sz="3600" dirty="0">
                <a:solidFill>
                  <a:srgbClr val="FF5050"/>
                </a:solidFill>
                <a:latin typeface="Lato" panose="020B060402020202020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FF5050"/>
              </a:solidFill>
              <a:latin typeface="Lato" panose="020B0604020202020204" charset="0"/>
              <a:cs typeface="Arial" panose="020B0604020202020204" pitchFamily="34" charset="0"/>
            </a:endParaRPr>
          </a:p>
          <a:p>
            <a:pPr>
              <a:lnSpc>
                <a:spcPts val="4200"/>
              </a:lnSpc>
            </a:pPr>
            <a:endParaRPr lang="en-US" sz="3500" dirty="0">
              <a:solidFill>
                <a:srgbClr val="F0484A">
                  <a:alpha val="100000"/>
                </a:srgbClr>
              </a:solidFill>
              <a:latin typeface="Lato"/>
            </a:endParaRPr>
          </a:p>
        </p:txBody>
      </p:sp>
      <p:grpSp>
        <p:nvGrpSpPr>
          <p:cNvPr id="9" name="Group 9"/>
          <p:cNvGrpSpPr/>
          <p:nvPr/>
        </p:nvGrpSpPr>
        <p:grpSpPr>
          <a:xfrm rot="21600000">
            <a:off x="7162800" y="4347322"/>
            <a:ext cx="2997200" cy="1371600"/>
            <a:chOff x="5391150" y="4705350"/>
            <a:chExt cx="2247900" cy="1028700"/>
          </a:xfrm>
        </p:grpSpPr>
        <p:sp>
          <p:nvSpPr>
            <p:cNvPr id="8" name="Freeform 8"/>
            <p:cNvSpPr/>
            <p:nvPr/>
          </p:nvSpPr>
          <p:spPr>
            <a:xfrm>
              <a:off x="5391150" y="4705350"/>
              <a:ext cx="2247900" cy="1028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599300">
            <a:off x="7252947" y="5482143"/>
            <a:ext cx="2816905" cy="110036"/>
            <a:chOff x="5154947" y="4825981"/>
            <a:chExt cx="2112679" cy="82527"/>
          </a:xfrm>
        </p:grpSpPr>
        <p:sp>
          <p:nvSpPr>
            <p:cNvPr id="10" name="Freeform 10"/>
            <p:cNvSpPr/>
            <p:nvPr/>
          </p:nvSpPr>
          <p:spPr>
            <a:xfrm>
              <a:off x="5154947" y="4825981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E9D28E0A-1B73-4B94-A17E-8E5930F9D81E}"/>
              </a:ext>
            </a:extLst>
          </p:cNvPr>
          <p:cNvSpPr txBox="1">
            <a:spLocks/>
          </p:cNvSpPr>
          <p:nvPr/>
        </p:nvSpPr>
        <p:spPr>
          <a:xfrm>
            <a:off x="462567" y="85152"/>
            <a:ext cx="8293100" cy="134725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>
                <a:latin typeface="Lato" panose="020B0604020202020204" charset="0"/>
                <a:cs typeface="Arial" panose="020B0604020202020204" pitchFamily="34" charset="0"/>
              </a:rPr>
              <a:t>MIT </a:t>
            </a:r>
            <a:r>
              <a:rPr lang="en-US" b="1" dirty="0">
                <a:latin typeface="Lato" panose="020B0604020202020204" charset="0"/>
                <a:cs typeface="Arial" panose="020B0604020202020204" pitchFamily="34" charset="0"/>
              </a:rPr>
              <a:t>Crisis Management &amp; Business Continuity Course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C56596-BC6C-4D4D-ADC9-4FF08642F911}"/>
              </a:ext>
            </a:extLst>
          </p:cNvPr>
          <p:cNvSpPr/>
          <p:nvPr/>
        </p:nvSpPr>
        <p:spPr>
          <a:xfrm>
            <a:off x="0" y="2243797"/>
            <a:ext cx="10164095" cy="3475125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E87C1E0-F9DF-4102-A1BB-BBC49A4E2184}"/>
              </a:ext>
            </a:extLst>
          </p:cNvPr>
          <p:cNvSpPr txBox="1">
            <a:spLocks/>
          </p:cNvSpPr>
          <p:nvPr/>
        </p:nvSpPr>
        <p:spPr>
          <a:xfrm>
            <a:off x="368299" y="2693372"/>
            <a:ext cx="8293100" cy="2695311"/>
          </a:xfrm>
          <a:prstGeom prst="rect">
            <a:avLst/>
          </a:prstGeom>
        </p:spPr>
        <p:txBody>
          <a:bodyPr>
            <a:norm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B0604020202020204" charset="0"/>
                <a:cs typeface="Arial" panose="020B0604020202020204" pitchFamily="34" charset="0"/>
              </a:rPr>
              <a:t>Crisis Management &amp; Business Continuity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B0604020202020204" charset="0"/>
                <a:cs typeface="Arial" panose="020B0604020202020204" pitchFamily="34" charset="0"/>
              </a:rPr>
              <a:t>July 21 – 23, 2020 </a:t>
            </a:r>
            <a:r>
              <a:rPr lang="en-US" sz="3200" b="1" u="sng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B0604020202020204" charset="0"/>
                <a:cs typeface="Arial" panose="020B0604020202020204" pitchFamily="34" charset="0"/>
              </a:rPr>
              <a:t>and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" panose="020B0604020202020204" charset="0"/>
                <a:cs typeface="Arial" panose="020B0604020202020204" pitchFamily="34" charset="0"/>
              </a:rPr>
              <a:t>July 28 – 30, 2020</a:t>
            </a:r>
          </a:p>
        </p:txBody>
      </p:sp>
    </p:spTree>
    <p:extLst>
      <p:ext uri="{BB962C8B-B14F-4D97-AF65-F5344CB8AC3E}">
        <p14:creationId xmlns:p14="http://schemas.microsoft.com/office/powerpoint/2010/main" val="200891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1397000" y="-2285"/>
            <a:ext cx="8763000" cy="741979"/>
            <a:chOff x="1100138" y="-52388"/>
            <a:chExt cx="6543675" cy="1219200"/>
          </a:xfrm>
        </p:grpSpPr>
        <p:sp>
          <p:nvSpPr>
            <p:cNvPr id="2" name="Freeform 2"/>
            <p:cNvSpPr/>
            <p:nvPr/>
          </p:nvSpPr>
          <p:spPr>
            <a:xfrm>
              <a:off x="1100138" y="-52388"/>
              <a:ext cx="6543675" cy="12192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1918882" y="739694"/>
            <a:ext cx="270932" cy="2709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4408469" y="739694"/>
            <a:ext cx="270932" cy="2709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6884147" y="739694"/>
            <a:ext cx="270932" cy="270932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 rot="16199300">
            <a:off x="8679853" y="2163961"/>
            <a:ext cx="2816905" cy="110036"/>
            <a:chOff x="6509889" y="2337345"/>
            <a:chExt cx="2112679" cy="82527"/>
          </a:xfrm>
        </p:grpSpPr>
        <p:sp>
          <p:nvSpPr>
            <p:cNvPr id="16" name="Freeform 16"/>
            <p:cNvSpPr/>
            <p:nvPr/>
          </p:nvSpPr>
          <p:spPr>
            <a:xfrm>
              <a:off x="6509889" y="2337345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4F8F36-9419-4A05-B9AE-466AFE28AF74}"/>
              </a:ext>
            </a:extLst>
          </p:cNvPr>
          <p:cNvSpPr/>
          <p:nvPr/>
        </p:nvSpPr>
        <p:spPr>
          <a:xfrm>
            <a:off x="2502" y="3578626"/>
            <a:ext cx="1592162" cy="656167"/>
          </a:xfrm>
          <a:prstGeom prst="rect">
            <a:avLst/>
          </a:prstGeom>
          <a:solidFill>
            <a:srgbClr val="1735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 rot="21599300">
            <a:off x="39260" y="3817355"/>
            <a:ext cx="1555388" cy="164801"/>
            <a:chOff x="-1038215" y="3914990"/>
            <a:chExt cx="2112679" cy="82527"/>
          </a:xfrm>
          <a:solidFill>
            <a:srgbClr val="FF0000"/>
          </a:solidFill>
        </p:grpSpPr>
        <p:sp>
          <p:nvSpPr>
            <p:cNvPr id="22" name="Freeform 22"/>
            <p:cNvSpPr/>
            <p:nvPr/>
          </p:nvSpPr>
          <p:spPr>
            <a:xfrm>
              <a:off x="-1038215" y="3914990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7" name="TextBox 6">
            <a:extLst>
              <a:ext uri="{FF2B5EF4-FFF2-40B4-BE49-F238E27FC236}">
                <a16:creationId xmlns:a16="http://schemas.microsoft.com/office/drawing/2014/main" id="{AF9228F9-517C-4851-94A8-22FA87908329}"/>
              </a:ext>
            </a:extLst>
          </p:cNvPr>
          <p:cNvSpPr txBox="1"/>
          <p:nvPr/>
        </p:nvSpPr>
        <p:spPr>
          <a:xfrm rot="21600000">
            <a:off x="1787258" y="3442368"/>
            <a:ext cx="7858578" cy="1453482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r>
              <a:rPr lang="en-US" sz="2800" b="1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PANDEMIC ESSENTIALS PART 2</a:t>
            </a:r>
          </a:p>
          <a:p>
            <a:r>
              <a:rPr lang="en-US" sz="2800" b="1" spc="100" dirty="0">
                <a:solidFill>
                  <a:srgbClr val="F0484A">
                    <a:alpha val="100000"/>
                  </a:srgbClr>
                </a:solidFill>
                <a:latin typeface="Lato"/>
              </a:rPr>
              <a:t>The Road to Recovery</a:t>
            </a:r>
            <a:endParaRPr lang="en-US" sz="2800" dirty="0">
              <a:solidFill>
                <a:srgbClr val="F0484A">
                  <a:alpha val="100000"/>
                </a:srgbClr>
              </a:solidFill>
              <a:latin typeface="Lato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84CF74-7567-4B4E-A212-1EDFC7D03E34}"/>
              </a:ext>
            </a:extLst>
          </p:cNvPr>
          <p:cNvGrpSpPr/>
          <p:nvPr/>
        </p:nvGrpSpPr>
        <p:grpSpPr>
          <a:xfrm>
            <a:off x="581683" y="241275"/>
            <a:ext cx="2025962" cy="3454054"/>
            <a:chOff x="198815" y="193049"/>
            <a:chExt cx="2025962" cy="3454054"/>
          </a:xfrm>
        </p:grpSpPr>
        <p:sp>
          <p:nvSpPr>
            <p:cNvPr id="19" name="TextBox 19"/>
            <p:cNvSpPr txBox="1"/>
            <p:nvPr/>
          </p:nvSpPr>
          <p:spPr>
            <a:xfrm rot="21600000">
              <a:off x="198815" y="2220756"/>
              <a:ext cx="2015199" cy="1426347"/>
            </a:xfrm>
            <a:prstGeom prst="rect">
              <a:avLst/>
            </a:prstGeom>
          </p:spPr>
          <p:txBody>
            <a:bodyPr lIns="0" tIns="24000" rIns="0" bIns="0" rtlCol="0" anchor="t"/>
            <a:lstStyle/>
            <a:p>
              <a:r>
                <a:rPr lang="en-US" sz="1200" b="1" spc="100" dirty="0">
                  <a:solidFill>
                    <a:srgbClr val="F0484A">
                      <a:alpha val="100000"/>
                    </a:srgbClr>
                  </a:solidFill>
                  <a:latin typeface="Lato"/>
                </a:rPr>
                <a:t>Joe Archie</a:t>
              </a:r>
            </a:p>
            <a:p>
              <a:r>
                <a:rPr lang="en-US" sz="1200" spc="100" dirty="0">
                  <a:solidFill>
                    <a:srgbClr val="0D3345">
                      <a:alpha val="100000"/>
                    </a:srgbClr>
                  </a:solidFill>
                  <a:latin typeface="Lato"/>
                </a:rPr>
                <a:t>-Chair, IFMA Foundation</a:t>
              </a:r>
            </a:p>
            <a:p>
              <a:r>
                <a:rPr lang="en-US" sz="1200" spc="100" dirty="0">
                  <a:solidFill>
                    <a:srgbClr val="0D3345">
                      <a:alpha val="100000"/>
                    </a:srgbClr>
                  </a:solidFill>
                  <a:latin typeface="Lato"/>
                </a:rPr>
                <a:t>-Director, Campus Operations, Loyola Law School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2E9087B-8409-4646-B77B-A48D87FE7189}"/>
                </a:ext>
              </a:extLst>
            </p:cNvPr>
            <p:cNvGrpSpPr/>
            <p:nvPr/>
          </p:nvGrpSpPr>
          <p:grpSpPr>
            <a:xfrm>
              <a:off x="209578" y="193049"/>
              <a:ext cx="2015199" cy="1912973"/>
              <a:chOff x="209578" y="112926"/>
              <a:chExt cx="2015199" cy="1912973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D9AE58E-23BA-4BD1-B784-04C25D052350}"/>
                  </a:ext>
                </a:extLst>
              </p:cNvPr>
              <p:cNvSpPr/>
              <p:nvPr/>
            </p:nvSpPr>
            <p:spPr>
              <a:xfrm>
                <a:off x="209578" y="112926"/>
                <a:ext cx="2015199" cy="1912973"/>
              </a:xfrm>
              <a:prstGeom prst="rect">
                <a:avLst/>
              </a:prstGeom>
              <a:ln>
                <a:solidFill>
                  <a:srgbClr val="28525A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2D37A05-D0DB-4DFC-80D3-6288FED6D1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9480" y="214476"/>
                <a:ext cx="1675394" cy="1709873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E7B9BEC-1DF4-4D71-834E-65D399FEEBF9}"/>
              </a:ext>
            </a:extLst>
          </p:cNvPr>
          <p:cNvGrpSpPr/>
          <p:nvPr/>
        </p:nvGrpSpPr>
        <p:grpSpPr>
          <a:xfrm>
            <a:off x="2894863" y="241275"/>
            <a:ext cx="2015202" cy="3460566"/>
            <a:chOff x="2633223" y="193049"/>
            <a:chExt cx="2015202" cy="3460566"/>
          </a:xfrm>
        </p:grpSpPr>
        <p:sp>
          <p:nvSpPr>
            <p:cNvPr id="29" name="TextBox 19">
              <a:extLst>
                <a:ext uri="{FF2B5EF4-FFF2-40B4-BE49-F238E27FC236}">
                  <a16:creationId xmlns:a16="http://schemas.microsoft.com/office/drawing/2014/main" id="{27AAADF7-C3C5-447E-AC84-8E279B9CCB6F}"/>
                </a:ext>
              </a:extLst>
            </p:cNvPr>
            <p:cNvSpPr txBox="1"/>
            <p:nvPr/>
          </p:nvSpPr>
          <p:spPr>
            <a:xfrm rot="21600000">
              <a:off x="2633223" y="2227893"/>
              <a:ext cx="2015199" cy="1425722"/>
            </a:xfrm>
            <a:prstGeom prst="rect">
              <a:avLst/>
            </a:prstGeom>
          </p:spPr>
          <p:txBody>
            <a:bodyPr lIns="0" tIns="24000" rIns="0" bIns="0" rtlCol="0" anchor="t"/>
            <a:lstStyle/>
            <a:p>
              <a:r>
                <a:rPr lang="en-US" sz="1200" b="1" spc="100" dirty="0">
                  <a:solidFill>
                    <a:srgbClr val="F0484A">
                      <a:alpha val="100000"/>
                    </a:srgbClr>
                  </a:solidFill>
                  <a:latin typeface="Lato"/>
                </a:rPr>
                <a:t>Dr. Steven Goldman</a:t>
              </a:r>
            </a:p>
            <a:p>
              <a:r>
                <a:rPr lang="en-US" sz="1200" spc="100" dirty="0">
                  <a:solidFill>
                    <a:srgbClr val="0D3345">
                      <a:alpha val="100000"/>
                    </a:srgbClr>
                  </a:solidFill>
                  <a:latin typeface="Lato"/>
                </a:rPr>
                <a:t>-Senior Lecturer, MIT Crisis Management Courses</a:t>
              </a:r>
            </a:p>
            <a:p>
              <a:r>
                <a:rPr lang="en-US" sz="1200" spc="100" dirty="0">
                  <a:solidFill>
                    <a:srgbClr val="0D3345">
                      <a:alpha val="100000"/>
                    </a:srgbClr>
                  </a:solidFill>
                  <a:latin typeface="Lato"/>
                </a:rPr>
                <a:t>-President, Steve Goldman &amp; Associates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6F9846B-BEDC-48C1-A3E5-0A6F167BD881}"/>
                </a:ext>
              </a:extLst>
            </p:cNvPr>
            <p:cNvGrpSpPr/>
            <p:nvPr/>
          </p:nvGrpSpPr>
          <p:grpSpPr>
            <a:xfrm>
              <a:off x="2633226" y="193049"/>
              <a:ext cx="2015199" cy="1912973"/>
              <a:chOff x="2780300" y="112927"/>
              <a:chExt cx="2015199" cy="191297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36FCFEB-450E-4825-97DA-E09D0C9F7214}"/>
                  </a:ext>
                </a:extLst>
              </p:cNvPr>
              <p:cNvSpPr/>
              <p:nvPr/>
            </p:nvSpPr>
            <p:spPr>
              <a:xfrm>
                <a:off x="2780300" y="112927"/>
                <a:ext cx="2015199" cy="1912973"/>
              </a:xfrm>
              <a:prstGeom prst="rect">
                <a:avLst/>
              </a:prstGeom>
              <a:ln>
                <a:solidFill>
                  <a:srgbClr val="28525A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35B7812-BE7C-4A44-9DEE-9612B9B65A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48050" y="229930"/>
                <a:ext cx="1679698" cy="1678966"/>
              </a:xfrm>
              <a:prstGeom prst="rect">
                <a:avLst/>
              </a:prstGeom>
              <a:ln>
                <a:solidFill>
                  <a:srgbClr val="28525A"/>
                </a:solidFill>
              </a:ln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64ACD57-50CF-4D29-9474-391574387675}"/>
              </a:ext>
            </a:extLst>
          </p:cNvPr>
          <p:cNvGrpSpPr/>
          <p:nvPr/>
        </p:nvGrpSpPr>
        <p:grpSpPr>
          <a:xfrm>
            <a:off x="5197283" y="241275"/>
            <a:ext cx="2038324" cy="3180268"/>
            <a:chOff x="5056874" y="193049"/>
            <a:chExt cx="2038324" cy="3180268"/>
          </a:xfrm>
        </p:grpSpPr>
        <p:sp>
          <p:nvSpPr>
            <p:cNvPr id="33" name="TextBox 19">
              <a:extLst>
                <a:ext uri="{FF2B5EF4-FFF2-40B4-BE49-F238E27FC236}">
                  <a16:creationId xmlns:a16="http://schemas.microsoft.com/office/drawing/2014/main" id="{0C712BEB-8725-4DE7-ABA8-588C1B8D63A8}"/>
                </a:ext>
              </a:extLst>
            </p:cNvPr>
            <p:cNvSpPr txBox="1"/>
            <p:nvPr/>
          </p:nvSpPr>
          <p:spPr>
            <a:xfrm rot="21600000">
              <a:off x="5080000" y="2213210"/>
              <a:ext cx="2015198" cy="1160107"/>
            </a:xfrm>
            <a:prstGeom prst="rect">
              <a:avLst/>
            </a:prstGeom>
          </p:spPr>
          <p:txBody>
            <a:bodyPr lIns="0" tIns="24000" rIns="0" bIns="0" rtlCol="0" anchor="t"/>
            <a:lstStyle/>
            <a:p>
              <a:r>
                <a:rPr lang="en-US" sz="1200" b="1" spc="100" dirty="0">
                  <a:solidFill>
                    <a:srgbClr val="F0484A">
                      <a:alpha val="100000"/>
                    </a:srgbClr>
                  </a:solidFill>
                  <a:latin typeface="Lato"/>
                </a:rPr>
                <a:t>Jenny Yeung</a:t>
              </a:r>
            </a:p>
            <a:p>
              <a:r>
                <a:rPr lang="en-US" sz="1200" spc="100" dirty="0">
                  <a:solidFill>
                    <a:srgbClr val="0D3345">
                      <a:alpha val="100000"/>
                    </a:srgbClr>
                  </a:solidFill>
                  <a:latin typeface="Lato"/>
                </a:rPr>
                <a:t>Chair, IFMA Asian Advisory Board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70EF48D-1EEC-4F10-9B73-775C6101FB80}"/>
                </a:ext>
              </a:extLst>
            </p:cNvPr>
            <p:cNvGrpSpPr/>
            <p:nvPr/>
          </p:nvGrpSpPr>
          <p:grpSpPr>
            <a:xfrm>
              <a:off x="5056874" y="193049"/>
              <a:ext cx="2015199" cy="1912973"/>
              <a:chOff x="5007187" y="76017"/>
              <a:chExt cx="2015199" cy="1912973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DCAFB39-23F3-42C9-A519-E0A0ED242A56}"/>
                  </a:ext>
                </a:extLst>
              </p:cNvPr>
              <p:cNvSpPr/>
              <p:nvPr/>
            </p:nvSpPr>
            <p:spPr>
              <a:xfrm>
                <a:off x="5007187" y="76017"/>
                <a:ext cx="2015199" cy="1912973"/>
              </a:xfrm>
              <a:prstGeom prst="rect">
                <a:avLst/>
              </a:prstGeom>
              <a:ln>
                <a:solidFill>
                  <a:srgbClr val="28525A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439C968-6BC2-4CEC-88A4-EFBC6FD1B3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17919" y="188713"/>
                <a:ext cx="1793735" cy="1687581"/>
              </a:xfrm>
              <a:prstGeom prst="rect">
                <a:avLst/>
              </a:prstGeom>
              <a:ln>
                <a:solidFill>
                  <a:srgbClr val="28525A"/>
                </a:solidFill>
              </a:ln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CC90E1-B5A6-48FA-9973-2AEF0DB5EB57}"/>
              </a:ext>
            </a:extLst>
          </p:cNvPr>
          <p:cNvGrpSpPr/>
          <p:nvPr/>
        </p:nvGrpSpPr>
        <p:grpSpPr>
          <a:xfrm>
            <a:off x="7522825" y="241275"/>
            <a:ext cx="2015200" cy="2835369"/>
            <a:chOff x="7480520" y="193049"/>
            <a:chExt cx="2015200" cy="2835369"/>
          </a:xfrm>
        </p:grpSpPr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3901B6B4-F8D8-4681-8E52-ADAAC6007228}"/>
                </a:ext>
              </a:extLst>
            </p:cNvPr>
            <p:cNvSpPr txBox="1"/>
            <p:nvPr/>
          </p:nvSpPr>
          <p:spPr>
            <a:xfrm>
              <a:off x="7480520" y="2219120"/>
              <a:ext cx="2015200" cy="809298"/>
            </a:xfrm>
            <a:prstGeom prst="rect">
              <a:avLst/>
            </a:prstGeom>
          </p:spPr>
          <p:txBody>
            <a:bodyPr lIns="0" tIns="24000" rIns="0" bIns="0" rtlCol="0" anchor="t"/>
            <a:lstStyle/>
            <a:p>
              <a:r>
                <a:rPr lang="en-US" sz="1200" b="1" spc="100" dirty="0">
                  <a:solidFill>
                    <a:srgbClr val="F0484A">
                      <a:alpha val="100000"/>
                    </a:srgbClr>
                  </a:solidFill>
                  <a:latin typeface="Lato" panose="020B0604020202020204" charset="0"/>
                </a:rPr>
                <a:t>Cathy Campbell, CHESP, CMIP</a:t>
              </a:r>
            </a:p>
            <a:p>
              <a:r>
                <a:rPr lang="en-US" sz="1200" dirty="0">
                  <a:latin typeface="Lato" panose="020B0604020202020204" charset="0"/>
                </a:rPr>
                <a:t> National Director, Service Delivery</a:t>
              </a:r>
            </a:p>
            <a:p>
              <a:r>
                <a:rPr lang="en-US" sz="1200" dirty="0">
                  <a:latin typeface="Lato" panose="020B0604020202020204" charset="0"/>
                </a:rPr>
                <a:t> ABM Industries Health Care Division</a:t>
              </a:r>
              <a:endParaRPr lang="en-US" sz="1200" spc="100" dirty="0">
                <a:solidFill>
                  <a:srgbClr val="0D3345">
                    <a:alpha val="100000"/>
                  </a:srgbClr>
                </a:solidFill>
                <a:latin typeface="Lato" panose="020B060402020202020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719279C-7D1A-4351-8A30-E336F8D71BEE}"/>
                </a:ext>
              </a:extLst>
            </p:cNvPr>
            <p:cNvGrpSpPr/>
            <p:nvPr/>
          </p:nvGrpSpPr>
          <p:grpSpPr>
            <a:xfrm>
              <a:off x="7480521" y="193049"/>
              <a:ext cx="2015199" cy="1912973"/>
              <a:chOff x="7480521" y="68322"/>
              <a:chExt cx="2015199" cy="1912973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4058095-D8EE-43DE-81CC-EA396694738D}"/>
                  </a:ext>
                </a:extLst>
              </p:cNvPr>
              <p:cNvSpPr/>
              <p:nvPr/>
            </p:nvSpPr>
            <p:spPr>
              <a:xfrm>
                <a:off x="7480521" y="68322"/>
                <a:ext cx="2015199" cy="1912973"/>
              </a:xfrm>
              <a:prstGeom prst="rect">
                <a:avLst/>
              </a:prstGeom>
              <a:ln>
                <a:solidFill>
                  <a:srgbClr val="28525A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Picture 2" descr="Cathy Campbell">
                <a:extLst>
                  <a:ext uri="{FF2B5EF4-FFF2-40B4-BE49-F238E27FC236}">
                    <a16:creationId xmlns:a16="http://schemas.microsoft.com/office/drawing/2014/main" id="{73556B07-1C19-484A-B99E-0193235BA2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6361" y="193049"/>
                <a:ext cx="1663519" cy="1663519"/>
              </a:xfrm>
              <a:prstGeom prst="rect">
                <a:avLst/>
              </a:prstGeom>
              <a:noFill/>
              <a:ln>
                <a:solidFill>
                  <a:srgbClr val="28525A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D868F749-6958-485E-9590-596765EC677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8317594" y="4446899"/>
            <a:ext cx="1520835" cy="151341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86251" y="192267"/>
            <a:ext cx="5619750" cy="802568"/>
          </a:xfrm>
        </p:spPr>
        <p:txBody>
          <a:bodyPr/>
          <a:lstStyle/>
          <a:p>
            <a:r>
              <a:rPr lang="en-US" dirty="0" err="1">
                <a:latin typeface="Lato" panose="020B0604020202020204" charset="0"/>
              </a:rPr>
              <a:t>IFMA</a:t>
            </a:r>
            <a:r>
              <a:rPr lang="en-US" dirty="0">
                <a:latin typeface="Lato" panose="020B0604020202020204" charset="0"/>
              </a:rPr>
              <a:t> Pandemic Manual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286251" y="1112109"/>
            <a:ext cx="5365750" cy="389924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latin typeface="Lato" panose="020B0604020202020204" charset="0"/>
              </a:rPr>
              <a:t>Introduction</a:t>
            </a:r>
          </a:p>
          <a:p>
            <a:r>
              <a:rPr lang="en-US" sz="2000" dirty="0">
                <a:latin typeface="Lato" panose="020B0604020202020204" charset="0"/>
              </a:rPr>
              <a:t>COVID-19 Information</a:t>
            </a:r>
          </a:p>
          <a:p>
            <a:r>
              <a:rPr lang="en-US" sz="2000" dirty="0">
                <a:latin typeface="Lato" panose="020B0604020202020204" charset="0"/>
              </a:rPr>
              <a:t>Potential Pandemic Impacts on Facilities</a:t>
            </a:r>
          </a:p>
          <a:p>
            <a:r>
              <a:rPr lang="en-US" sz="2000" dirty="0">
                <a:latin typeface="Lato" panose="020B0604020202020204" charset="0"/>
              </a:rPr>
              <a:t>FM Pandemic Risk Factors and Control Options</a:t>
            </a:r>
          </a:p>
          <a:p>
            <a:r>
              <a:rPr lang="en-US" sz="2000" dirty="0">
                <a:latin typeface="Lato" panose="020B0604020202020204" charset="0"/>
              </a:rPr>
              <a:t>Pandemic Planning/Preparation</a:t>
            </a:r>
          </a:p>
          <a:p>
            <a:r>
              <a:rPr lang="en-US" sz="2000" dirty="0">
                <a:latin typeface="Lato" panose="020B0604020202020204" charset="0"/>
              </a:rPr>
              <a:t>Pandemic Response</a:t>
            </a:r>
          </a:p>
          <a:p>
            <a:r>
              <a:rPr lang="en-US" sz="2000" b="1" dirty="0">
                <a:solidFill>
                  <a:srgbClr val="C00000"/>
                </a:solidFill>
                <a:latin typeface="Lato" panose="020B0604020202020204" charset="0"/>
              </a:rPr>
              <a:t>Pandemic Recovery</a:t>
            </a:r>
          </a:p>
          <a:p>
            <a:r>
              <a:rPr lang="en-US" sz="2000" dirty="0">
                <a:latin typeface="Lato" panose="020B0604020202020204" charset="0"/>
              </a:rPr>
              <a:t>Appendices: Resources, Glossary, and Case Studies</a:t>
            </a:r>
          </a:p>
          <a:p>
            <a:endParaRPr lang="en-US" sz="2000" dirty="0">
              <a:latin typeface="Lato" panose="020B0604020202020204" charset="0"/>
            </a:endParaRPr>
          </a:p>
          <a:p>
            <a:pPr marL="0" indent="0">
              <a:buNone/>
            </a:pPr>
            <a:r>
              <a:rPr lang="en-US" sz="2000" dirty="0">
                <a:latin typeface="Lato" panose="020B0604020202020204" charset="0"/>
              </a:rPr>
              <a:t>You can download the manual (free) at </a:t>
            </a:r>
            <a:r>
              <a:rPr lang="en-US" sz="2000" dirty="0">
                <a:latin typeface="Lato" panose="020B0604020202020204" charset="0"/>
                <a:hlinkClick r:id="rId2"/>
              </a:rPr>
              <a:t>https://foundation.ifma.org/news/publications/</a:t>
            </a:r>
            <a:r>
              <a:rPr lang="en-US" sz="2000" dirty="0">
                <a:latin typeface="Lato" panose="020B060402020202020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160831-1952-4063-9D1E-4777C4C3D4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384313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5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8">
            <a:extLst>
              <a:ext uri="{FF2B5EF4-FFF2-40B4-BE49-F238E27FC236}">
                <a16:creationId xmlns:a16="http://schemas.microsoft.com/office/drawing/2014/main" id="{FA7ED087-79A0-42AA-A02A-2B9D22E558F6}"/>
              </a:ext>
            </a:extLst>
          </p:cNvPr>
          <p:cNvSpPr/>
          <p:nvPr/>
        </p:nvSpPr>
        <p:spPr>
          <a:xfrm>
            <a:off x="993674" y="1564474"/>
            <a:ext cx="2996337" cy="768441"/>
          </a:xfrm>
          <a:custGeom>
            <a:avLst/>
            <a:gdLst/>
            <a:ahLst/>
            <a:cxnLst/>
            <a:rect l="l" t="t" r="r" b="b"/>
            <a:pathLst>
              <a:path w="1302385" h="334010">
                <a:moveTo>
                  <a:pt x="0" y="333781"/>
                </a:moveTo>
                <a:lnTo>
                  <a:pt x="1301775" y="333781"/>
                </a:lnTo>
                <a:lnTo>
                  <a:pt x="1301775" y="0"/>
                </a:lnTo>
                <a:lnTo>
                  <a:pt x="0" y="0"/>
                </a:lnTo>
                <a:lnTo>
                  <a:pt x="0" y="333781"/>
                </a:lnTo>
                <a:close/>
              </a:path>
            </a:pathLst>
          </a:custGeom>
          <a:solidFill>
            <a:srgbClr val="008952"/>
          </a:solidFill>
        </p:spPr>
        <p:txBody>
          <a:bodyPr wrap="square" lIns="0" tIns="0" rIns="0" bIns="0" rtlCol="0"/>
          <a:lstStyle/>
          <a:p>
            <a:endParaRPr sz="4141"/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382ABE5E-FAAC-4C91-847F-BE26126D8E61}"/>
              </a:ext>
            </a:extLst>
          </p:cNvPr>
          <p:cNvSpPr txBox="1"/>
          <p:nvPr/>
        </p:nvSpPr>
        <p:spPr>
          <a:xfrm>
            <a:off x="1324358" y="1748415"/>
            <a:ext cx="2378370" cy="348180"/>
          </a:xfrm>
          <a:prstGeom prst="rect">
            <a:avLst/>
          </a:prstGeom>
        </p:spPr>
        <p:txBody>
          <a:bodyPr vert="horz" wrap="square" lIns="0" tIns="29218" rIns="0" bIns="0" rtlCol="0">
            <a:spAutoFit/>
          </a:bodyPr>
          <a:lstStyle/>
          <a:p>
            <a:pPr marL="29219">
              <a:spcBef>
                <a:spcPts val="230"/>
              </a:spcBef>
            </a:pPr>
            <a:r>
              <a:rPr sz="2071" b="1" spc="644" dirty="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sz="2071" b="1" spc="610" dirty="0">
                <a:solidFill>
                  <a:srgbClr val="FFFFFF"/>
                </a:solidFill>
                <a:latin typeface="Calibri"/>
                <a:cs typeface="Calibri"/>
              </a:rPr>
              <a:t>EDUC</a:t>
            </a:r>
            <a:r>
              <a:rPr sz="2071" b="1" spc="-2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71" b="1" spc="552" dirty="0">
                <a:solidFill>
                  <a:srgbClr val="FFFFFF"/>
                </a:solidFill>
                <a:latin typeface="Calibri"/>
                <a:cs typeface="Calibri"/>
              </a:rPr>
              <a:t>ATE</a:t>
            </a:r>
            <a:r>
              <a:rPr sz="2071" b="1" spc="-1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2071" dirty="0">
              <a:latin typeface="Calibri"/>
              <a:cs typeface="Calibri"/>
            </a:endParaRP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2BFD3CF8-3AE5-40F2-9A47-AD3CB99C2F1C}"/>
              </a:ext>
            </a:extLst>
          </p:cNvPr>
          <p:cNvSpPr/>
          <p:nvPr/>
        </p:nvSpPr>
        <p:spPr>
          <a:xfrm>
            <a:off x="996308" y="2632134"/>
            <a:ext cx="2996337" cy="768441"/>
          </a:xfrm>
          <a:custGeom>
            <a:avLst/>
            <a:gdLst/>
            <a:ahLst/>
            <a:cxnLst/>
            <a:rect l="l" t="t" r="r" b="b"/>
            <a:pathLst>
              <a:path w="1302385" h="334010">
                <a:moveTo>
                  <a:pt x="0" y="333781"/>
                </a:moveTo>
                <a:lnTo>
                  <a:pt x="1301775" y="333781"/>
                </a:lnTo>
                <a:lnTo>
                  <a:pt x="1301775" y="0"/>
                </a:lnTo>
                <a:lnTo>
                  <a:pt x="0" y="0"/>
                </a:lnTo>
                <a:lnTo>
                  <a:pt x="0" y="333781"/>
                </a:lnTo>
                <a:close/>
              </a:path>
            </a:pathLst>
          </a:custGeom>
          <a:solidFill>
            <a:srgbClr val="25A9E0"/>
          </a:solidFill>
        </p:spPr>
        <p:txBody>
          <a:bodyPr wrap="square" lIns="0" tIns="0" rIns="0" bIns="0" rtlCol="0"/>
          <a:lstStyle/>
          <a:p>
            <a:endParaRPr sz="4141"/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DF1F0144-8756-4298-AB07-6C28F755E48B}"/>
              </a:ext>
            </a:extLst>
          </p:cNvPr>
          <p:cNvSpPr txBox="1"/>
          <p:nvPr/>
        </p:nvSpPr>
        <p:spPr>
          <a:xfrm>
            <a:off x="1497946" y="2816075"/>
            <a:ext cx="2036516" cy="348180"/>
          </a:xfrm>
          <a:prstGeom prst="rect">
            <a:avLst/>
          </a:prstGeom>
        </p:spPr>
        <p:txBody>
          <a:bodyPr vert="horz" wrap="square" lIns="0" tIns="29218" rIns="0" bIns="0" rtlCol="0">
            <a:spAutoFit/>
          </a:bodyPr>
          <a:lstStyle/>
          <a:p>
            <a:pPr marL="29219">
              <a:spcBef>
                <a:spcPts val="230"/>
              </a:spcBef>
            </a:pPr>
            <a:r>
              <a:rPr sz="2071" b="1" spc="644" dirty="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sz="2071" b="1" spc="58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71" b="1" spc="598" dirty="0">
                <a:solidFill>
                  <a:srgbClr val="FFFFFF"/>
                </a:solidFill>
                <a:latin typeface="Calibri"/>
                <a:cs typeface="Calibri"/>
              </a:rPr>
              <a:t>INVEST</a:t>
            </a:r>
            <a:r>
              <a:rPr sz="2071" b="1" spc="-1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2071" dirty="0">
              <a:latin typeface="Calibri"/>
              <a:cs typeface="Calibri"/>
            </a:endParaRPr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CFD47E64-79F4-4FBD-9B97-3F3CECCE45BC}"/>
              </a:ext>
            </a:extLst>
          </p:cNvPr>
          <p:cNvSpPr/>
          <p:nvPr/>
        </p:nvSpPr>
        <p:spPr>
          <a:xfrm>
            <a:off x="996308" y="3699794"/>
            <a:ext cx="2996337" cy="768441"/>
          </a:xfrm>
          <a:custGeom>
            <a:avLst/>
            <a:gdLst/>
            <a:ahLst/>
            <a:cxnLst/>
            <a:rect l="l" t="t" r="r" b="b"/>
            <a:pathLst>
              <a:path w="1302385" h="334010">
                <a:moveTo>
                  <a:pt x="0" y="333781"/>
                </a:moveTo>
                <a:lnTo>
                  <a:pt x="1301775" y="333781"/>
                </a:lnTo>
                <a:lnTo>
                  <a:pt x="1301775" y="0"/>
                </a:lnTo>
                <a:lnTo>
                  <a:pt x="0" y="0"/>
                </a:lnTo>
                <a:lnTo>
                  <a:pt x="0" y="333781"/>
                </a:lnTo>
                <a:close/>
              </a:path>
            </a:pathLst>
          </a:custGeom>
          <a:solidFill>
            <a:srgbClr val="D6DE23"/>
          </a:solidFill>
        </p:spPr>
        <p:txBody>
          <a:bodyPr wrap="square" lIns="0" tIns="0" rIns="0" bIns="0" rtlCol="0"/>
          <a:lstStyle/>
          <a:p>
            <a:endParaRPr sz="4141"/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78CBFBA8-FF13-4160-A981-6BCED34D45FF}"/>
              </a:ext>
            </a:extLst>
          </p:cNvPr>
          <p:cNvSpPr txBox="1"/>
          <p:nvPr/>
        </p:nvSpPr>
        <p:spPr>
          <a:xfrm>
            <a:off x="1302903" y="3883735"/>
            <a:ext cx="2426580" cy="348180"/>
          </a:xfrm>
          <a:prstGeom prst="rect">
            <a:avLst/>
          </a:prstGeom>
        </p:spPr>
        <p:txBody>
          <a:bodyPr vert="horz" wrap="square" lIns="0" tIns="29218" rIns="0" bIns="0" rtlCol="0">
            <a:spAutoFit/>
          </a:bodyPr>
          <a:lstStyle/>
          <a:p>
            <a:pPr marL="29219">
              <a:spcBef>
                <a:spcPts val="230"/>
              </a:spcBef>
            </a:pPr>
            <a:r>
              <a:rPr sz="2071" b="1" spc="644" dirty="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sz="2071" b="1" spc="391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071" b="1" spc="-2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71" b="1" spc="633" dirty="0">
                <a:solidFill>
                  <a:srgbClr val="FFFFFF"/>
                </a:solidFill>
                <a:latin typeface="Calibri"/>
                <a:cs typeface="Calibri"/>
              </a:rPr>
              <a:t>ONNECT</a:t>
            </a:r>
            <a:r>
              <a:rPr sz="2071" b="1" spc="-1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2071" dirty="0">
              <a:latin typeface="Calibri"/>
              <a:cs typeface="Calibri"/>
            </a:endParaRPr>
          </a:p>
        </p:txBody>
      </p:sp>
      <p:sp>
        <p:nvSpPr>
          <p:cNvPr id="11" name="object 18">
            <a:extLst>
              <a:ext uri="{FF2B5EF4-FFF2-40B4-BE49-F238E27FC236}">
                <a16:creationId xmlns:a16="http://schemas.microsoft.com/office/drawing/2014/main" id="{785F93E3-F069-4520-B65D-E6C089B04F4C}"/>
              </a:ext>
            </a:extLst>
          </p:cNvPr>
          <p:cNvSpPr/>
          <p:nvPr/>
        </p:nvSpPr>
        <p:spPr>
          <a:xfrm>
            <a:off x="5020505" y="556954"/>
            <a:ext cx="4411881" cy="4159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141"/>
          </a:p>
        </p:txBody>
      </p:sp>
      <p:sp>
        <p:nvSpPr>
          <p:cNvPr id="12" name="object 19">
            <a:extLst>
              <a:ext uri="{FF2B5EF4-FFF2-40B4-BE49-F238E27FC236}">
                <a16:creationId xmlns:a16="http://schemas.microsoft.com/office/drawing/2014/main" id="{381CABF2-A950-441D-86A0-DE3C5C90AFFC}"/>
              </a:ext>
            </a:extLst>
          </p:cNvPr>
          <p:cNvSpPr/>
          <p:nvPr/>
        </p:nvSpPr>
        <p:spPr>
          <a:xfrm>
            <a:off x="5839444" y="396223"/>
            <a:ext cx="2132461" cy="11682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414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637838-B6AA-4751-B212-F01EE9CFA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467" y="3508992"/>
            <a:ext cx="2453233" cy="22060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37FC09-D7A3-43FD-BC73-6013BD58D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70" y="101573"/>
            <a:ext cx="3944086" cy="118322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1A970A-DFE0-4B19-859E-9887287C39AF}"/>
              </a:ext>
            </a:extLst>
          </p:cNvPr>
          <p:cNvSpPr/>
          <p:nvPr/>
        </p:nvSpPr>
        <p:spPr>
          <a:xfrm>
            <a:off x="993674" y="4848442"/>
            <a:ext cx="2882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https://foundation.ifma.org/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774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-840483" y="874759"/>
            <a:ext cx="2206771" cy="158614"/>
            <a:chOff x="-854287" y="113927"/>
            <a:chExt cx="2112679" cy="82527"/>
          </a:xfrm>
        </p:grpSpPr>
        <p:sp>
          <p:nvSpPr>
            <p:cNvPr id="2" name="Freeform 2"/>
            <p:cNvSpPr/>
            <p:nvPr/>
          </p:nvSpPr>
          <p:spPr>
            <a:xfrm>
              <a:off x="-854287" y="113927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0" y="2311399"/>
            <a:ext cx="10194112" cy="3407523"/>
            <a:chOff x="-12725" y="3175923"/>
            <a:chExt cx="7645584" cy="2555642"/>
          </a:xfrm>
        </p:grpSpPr>
        <p:sp>
          <p:nvSpPr>
            <p:cNvPr id="4" name="Freeform 4"/>
            <p:cNvSpPr/>
            <p:nvPr/>
          </p:nvSpPr>
          <p:spPr>
            <a:xfrm>
              <a:off x="-12725" y="3175923"/>
              <a:ext cx="7645584" cy="2555642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521327" y="399478"/>
            <a:ext cx="6622068" cy="687347"/>
          </a:xfrm>
          <a:prstGeom prst="rect">
            <a:avLst/>
          </a:prstGeom>
        </p:spPr>
        <p:txBody>
          <a:bodyPr lIns="0" tIns="52800" rIns="0" bIns="0" rtlCol="0" anchor="t"/>
          <a:lstStyle/>
          <a:p>
            <a:pPr>
              <a:lnSpc>
                <a:spcPts val="4071"/>
              </a:lnSpc>
            </a:pPr>
            <a:r>
              <a:rPr lang="en-US" sz="3700" spc="100" dirty="0">
                <a:solidFill>
                  <a:srgbClr val="000000">
                    <a:alpha val="100000"/>
                  </a:srgbClr>
                </a:solidFill>
                <a:latin typeface="Lato"/>
              </a:rPr>
              <a:t>Coronavirus Resource Center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554347" y="1054868"/>
            <a:ext cx="8234340" cy="533400"/>
          </a:xfrm>
          <a:prstGeom prst="rect">
            <a:avLst/>
          </a:prstGeom>
        </p:spPr>
        <p:txBody>
          <a:bodyPr lIns="0" tIns="48000" rIns="0" bIns="0" rtlCol="0" anchor="t"/>
          <a:lstStyle/>
          <a:p>
            <a:pPr>
              <a:lnSpc>
                <a:spcPts val="4200"/>
              </a:lnSpc>
            </a:pPr>
            <a:r>
              <a:rPr lang="en-US" sz="3500" dirty="0">
                <a:solidFill>
                  <a:srgbClr val="F0484A">
                    <a:alpha val="100000"/>
                  </a:srgbClr>
                </a:solidFill>
                <a:latin typeface="Lato"/>
              </a:rPr>
              <a:t>ifma.org/coronavirus</a:t>
            </a:r>
          </a:p>
        </p:txBody>
      </p:sp>
      <p:grpSp>
        <p:nvGrpSpPr>
          <p:cNvPr id="9" name="Group 9"/>
          <p:cNvGrpSpPr/>
          <p:nvPr/>
        </p:nvGrpSpPr>
        <p:grpSpPr>
          <a:xfrm rot="21600000">
            <a:off x="7162800" y="4347322"/>
            <a:ext cx="2997200" cy="1371600"/>
            <a:chOff x="5391150" y="4705350"/>
            <a:chExt cx="2247900" cy="1028700"/>
          </a:xfrm>
        </p:grpSpPr>
        <p:sp>
          <p:nvSpPr>
            <p:cNvPr id="8" name="Freeform 8"/>
            <p:cNvSpPr/>
            <p:nvPr/>
          </p:nvSpPr>
          <p:spPr>
            <a:xfrm>
              <a:off x="5391150" y="4705350"/>
              <a:ext cx="2247900" cy="10287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21599300">
            <a:off x="7347214" y="5204291"/>
            <a:ext cx="2816905" cy="110036"/>
            <a:chOff x="5154947" y="4825981"/>
            <a:chExt cx="2112679" cy="82527"/>
          </a:xfrm>
        </p:grpSpPr>
        <p:sp>
          <p:nvSpPr>
            <p:cNvPr id="10" name="Freeform 10"/>
            <p:cNvSpPr/>
            <p:nvPr/>
          </p:nvSpPr>
          <p:spPr>
            <a:xfrm>
              <a:off x="5154947" y="4825981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 rot="21600000">
            <a:off x="6701367" y="4741641"/>
            <a:ext cx="2473400" cy="254000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r">
              <a:lnSpc>
                <a:spcPts val="2000"/>
              </a:lnSpc>
            </a:pPr>
            <a:r>
              <a:rPr lang="en-US" sz="2400" dirty="0">
                <a:solidFill>
                  <a:srgbClr val="FFFFFF">
                    <a:alpha val="100000"/>
                  </a:srgbClr>
                </a:solidFill>
                <a:latin typeface="Lato"/>
              </a:rPr>
              <a:t>IFMA.org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29BCC2-D63D-4284-BC7D-E5AF6F52D6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8061567" y="-137403"/>
            <a:ext cx="1520835" cy="15134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810064" y="-3317257"/>
            <a:ext cx="136961" cy="217908"/>
          </a:xfrm>
          <a:prstGeom prst="rect">
            <a:avLst/>
          </a:prstGeom>
        </p:spPr>
        <p:txBody>
          <a:bodyPr vert="horz" wrap="square" lIns="0" tIns="16601" rIns="0" bIns="0" rtlCol="0">
            <a:spAutoFit/>
          </a:bodyPr>
          <a:lstStyle/>
          <a:p>
            <a:pPr marL="16602">
              <a:spcBef>
                <a:spcPts val="131"/>
              </a:spcBef>
            </a:pPr>
            <a:r>
              <a:rPr sz="1307" b="1" spc="149" dirty="0">
                <a:latin typeface="Calibri"/>
                <a:cs typeface="Calibri"/>
              </a:rPr>
              <a:t>5</a:t>
            </a:r>
            <a:endParaRPr sz="1307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35994" y="123389"/>
            <a:ext cx="7315200" cy="693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6601" rIns="0" bIns="0" rtlCol="0">
            <a:spAutoFit/>
          </a:bodyPr>
          <a:lstStyle/>
          <a:p>
            <a:pPr marL="881575" marR="6641" indent="-865803" algn="ctr"/>
            <a:r>
              <a:rPr lang="en-US" sz="3200" dirty="0">
                <a:latin typeface="Calibri"/>
                <a:cs typeface="Calibri"/>
              </a:rPr>
              <a:t> </a:t>
            </a:r>
            <a:r>
              <a:rPr lang="en-US" sz="4400" dirty="0">
                <a:latin typeface="Calibri"/>
                <a:cs typeface="Calibri"/>
              </a:rPr>
              <a:t>THANK YOU SPONSORS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11399" y="971912"/>
            <a:ext cx="1793771" cy="0"/>
          </a:xfrm>
          <a:custGeom>
            <a:avLst/>
            <a:gdLst/>
            <a:ahLst/>
            <a:cxnLst/>
            <a:rect l="l" t="t" r="r" b="b"/>
            <a:pathLst>
              <a:path w="1372235">
                <a:moveTo>
                  <a:pt x="0" y="0"/>
                </a:moveTo>
                <a:lnTo>
                  <a:pt x="1371871" y="0"/>
                </a:lnTo>
              </a:path>
            </a:pathLst>
          </a:custGeom>
          <a:ln w="9525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2353"/>
          </a:p>
        </p:txBody>
      </p:sp>
      <p:sp>
        <p:nvSpPr>
          <p:cNvPr id="10" name="object 10"/>
          <p:cNvSpPr/>
          <p:nvPr/>
        </p:nvSpPr>
        <p:spPr>
          <a:xfrm>
            <a:off x="1798608" y="971912"/>
            <a:ext cx="1793771" cy="0"/>
          </a:xfrm>
          <a:custGeom>
            <a:avLst/>
            <a:gdLst/>
            <a:ahLst/>
            <a:cxnLst/>
            <a:rect l="l" t="t" r="r" b="b"/>
            <a:pathLst>
              <a:path w="1372235">
                <a:moveTo>
                  <a:pt x="0" y="0"/>
                </a:moveTo>
                <a:lnTo>
                  <a:pt x="1371887" y="0"/>
                </a:lnTo>
              </a:path>
            </a:pathLst>
          </a:custGeom>
          <a:ln w="9525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2353"/>
          </a:p>
        </p:txBody>
      </p:sp>
      <p:sp>
        <p:nvSpPr>
          <p:cNvPr id="11" name="object 11"/>
          <p:cNvSpPr txBox="1"/>
          <p:nvPr/>
        </p:nvSpPr>
        <p:spPr>
          <a:xfrm>
            <a:off x="3591924" y="835182"/>
            <a:ext cx="3219823" cy="216205"/>
          </a:xfrm>
          <a:prstGeom prst="rect">
            <a:avLst/>
          </a:prstGeom>
          <a:solidFill>
            <a:srgbClr val="999999"/>
          </a:solidFill>
        </p:spPr>
        <p:txBody>
          <a:bodyPr vert="horz" wrap="square" lIns="0" tIns="44823" rIns="0" bIns="0" rtlCol="0">
            <a:spAutoFit/>
          </a:bodyPr>
          <a:lstStyle/>
          <a:p>
            <a:pPr marL="753739">
              <a:spcBef>
                <a:spcPts val="353"/>
              </a:spcBef>
            </a:pPr>
            <a:r>
              <a:rPr sz="1111" b="1" spc="203" dirty="0">
                <a:latin typeface="Calibri"/>
                <a:cs typeface="Calibri"/>
              </a:rPr>
              <a:t>PLATINUM </a:t>
            </a:r>
            <a:r>
              <a:rPr sz="1111" b="1" spc="248" dirty="0">
                <a:latin typeface="Calibri"/>
                <a:cs typeface="Calibri"/>
              </a:rPr>
              <a:t>SPONSOR</a:t>
            </a:r>
            <a:r>
              <a:rPr sz="1111" b="1" spc="-144" dirty="0">
                <a:latin typeface="Calibri"/>
                <a:cs typeface="Calibri"/>
              </a:rPr>
              <a:t> </a:t>
            </a:r>
            <a:endParaRPr sz="1111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12095" y="4163624"/>
            <a:ext cx="1793771" cy="0"/>
          </a:xfrm>
          <a:custGeom>
            <a:avLst/>
            <a:gdLst/>
            <a:ahLst/>
            <a:cxnLst/>
            <a:rect l="l" t="t" r="r" b="b"/>
            <a:pathLst>
              <a:path w="1372235">
                <a:moveTo>
                  <a:pt x="0" y="0"/>
                </a:moveTo>
                <a:lnTo>
                  <a:pt x="1371871" y="0"/>
                </a:lnTo>
              </a:path>
            </a:pathLst>
          </a:custGeom>
          <a:ln w="9525">
            <a:solidFill>
              <a:srgbClr val="A0591A"/>
            </a:solidFill>
          </a:ln>
        </p:spPr>
        <p:txBody>
          <a:bodyPr wrap="square" lIns="0" tIns="0" rIns="0" bIns="0" rtlCol="0"/>
          <a:lstStyle/>
          <a:p>
            <a:endParaRPr sz="2353"/>
          </a:p>
        </p:txBody>
      </p:sp>
      <p:sp>
        <p:nvSpPr>
          <p:cNvPr id="13" name="object 13"/>
          <p:cNvSpPr/>
          <p:nvPr/>
        </p:nvSpPr>
        <p:spPr>
          <a:xfrm>
            <a:off x="1799304" y="4163624"/>
            <a:ext cx="1793771" cy="0"/>
          </a:xfrm>
          <a:custGeom>
            <a:avLst/>
            <a:gdLst/>
            <a:ahLst/>
            <a:cxnLst/>
            <a:rect l="l" t="t" r="r" b="b"/>
            <a:pathLst>
              <a:path w="1372235">
                <a:moveTo>
                  <a:pt x="0" y="0"/>
                </a:moveTo>
                <a:lnTo>
                  <a:pt x="1371887" y="0"/>
                </a:lnTo>
              </a:path>
            </a:pathLst>
          </a:custGeom>
          <a:ln w="9525">
            <a:solidFill>
              <a:srgbClr val="A0591A"/>
            </a:solidFill>
          </a:ln>
        </p:spPr>
        <p:txBody>
          <a:bodyPr wrap="square" lIns="0" tIns="0" rIns="0" bIns="0" rtlCol="0"/>
          <a:lstStyle/>
          <a:p>
            <a:endParaRPr sz="2353"/>
          </a:p>
        </p:txBody>
      </p:sp>
      <p:sp>
        <p:nvSpPr>
          <p:cNvPr id="14" name="object 14"/>
          <p:cNvSpPr txBox="1"/>
          <p:nvPr/>
        </p:nvSpPr>
        <p:spPr>
          <a:xfrm>
            <a:off x="3592620" y="4026894"/>
            <a:ext cx="3219823" cy="216205"/>
          </a:xfrm>
          <a:prstGeom prst="rect">
            <a:avLst/>
          </a:prstGeom>
          <a:solidFill>
            <a:srgbClr val="A0591A"/>
          </a:solidFill>
        </p:spPr>
        <p:txBody>
          <a:bodyPr vert="horz" wrap="square" lIns="0" tIns="44823" rIns="0" bIns="0" rtlCol="0">
            <a:spAutoFit/>
          </a:bodyPr>
          <a:lstStyle/>
          <a:p>
            <a:pPr marL="783623">
              <a:spcBef>
                <a:spcPts val="353"/>
              </a:spcBef>
            </a:pPr>
            <a:r>
              <a:rPr sz="1111" b="1" spc="261" dirty="0">
                <a:latin typeface="Calibri"/>
                <a:cs typeface="Calibri"/>
              </a:rPr>
              <a:t>BRONZE</a:t>
            </a:r>
            <a:r>
              <a:rPr sz="1111" b="1" spc="203" dirty="0">
                <a:latin typeface="Calibri"/>
                <a:cs typeface="Calibri"/>
              </a:rPr>
              <a:t> </a:t>
            </a:r>
            <a:r>
              <a:rPr sz="1111" b="1" spc="255" dirty="0">
                <a:latin typeface="Calibri"/>
                <a:cs typeface="Calibri"/>
              </a:rPr>
              <a:t>SPONSORS</a:t>
            </a:r>
            <a:r>
              <a:rPr sz="1111" b="1" spc="-144" dirty="0">
                <a:latin typeface="Calibri"/>
                <a:cs typeface="Calibri"/>
              </a:rPr>
              <a:t> </a:t>
            </a:r>
            <a:endParaRPr sz="1111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76957" y="4279652"/>
            <a:ext cx="3792918" cy="1099011"/>
          </a:xfrm>
          <a:prstGeom prst="rect">
            <a:avLst/>
          </a:prstGeom>
        </p:spPr>
        <p:txBody>
          <a:bodyPr vert="horz" wrap="square" lIns="0" tIns="21582" rIns="0" bIns="0" rtlCol="0">
            <a:spAutoFit/>
          </a:bodyPr>
          <a:lstStyle/>
          <a:p>
            <a:pPr>
              <a:spcBef>
                <a:spcPts val="170"/>
              </a:spcBef>
            </a:pPr>
            <a:br>
              <a:rPr lang="en-US" sz="1400" dirty="0">
                <a:latin typeface="Lato" panose="020B0604020202020204" charset="0"/>
                <a:cs typeface="Calibri"/>
              </a:rPr>
            </a:br>
            <a:br>
              <a:rPr lang="en-US" sz="1400" dirty="0">
                <a:latin typeface="Lato" panose="020B0604020202020204" charset="0"/>
                <a:cs typeface="Calibri"/>
              </a:rPr>
            </a:br>
            <a:r>
              <a:rPr sz="1400" spc="196" dirty="0">
                <a:latin typeface="Lato" panose="020B0604020202020204" charset="0"/>
                <a:cs typeface="Calibri"/>
              </a:rPr>
              <a:t>IFMA </a:t>
            </a:r>
            <a:r>
              <a:rPr sz="1400" spc="203" dirty="0">
                <a:latin typeface="Lato" panose="020B0604020202020204" charset="0"/>
                <a:cs typeface="Calibri"/>
              </a:rPr>
              <a:t>Health </a:t>
            </a:r>
            <a:r>
              <a:rPr sz="1400" spc="190" dirty="0">
                <a:latin typeface="Lato" panose="020B0604020202020204" charset="0"/>
                <a:cs typeface="Calibri"/>
              </a:rPr>
              <a:t>Care </a:t>
            </a:r>
            <a:r>
              <a:rPr sz="1400" spc="209" dirty="0">
                <a:latin typeface="Lato" panose="020B0604020202020204" charset="0"/>
                <a:cs typeface="Calibri"/>
              </a:rPr>
              <a:t>Council </a:t>
            </a:r>
            <a:br>
              <a:rPr lang="en-US" sz="1400" spc="209" dirty="0">
                <a:latin typeface="Lato" panose="020B0604020202020204" charset="0"/>
                <a:cs typeface="Calibri"/>
              </a:rPr>
            </a:br>
            <a:br>
              <a:rPr lang="en-US" sz="1400" spc="209" dirty="0">
                <a:latin typeface="Lato" panose="020B0604020202020204" charset="0"/>
                <a:cs typeface="Calibri"/>
              </a:rPr>
            </a:br>
            <a:r>
              <a:rPr lang="en-US" sz="1400" spc="209" dirty="0">
                <a:latin typeface="Lato" panose="020B0604020202020204" charset="0"/>
                <a:cs typeface="Calibri"/>
              </a:rPr>
              <a:t>I</a:t>
            </a:r>
            <a:r>
              <a:rPr sz="1400" spc="196" dirty="0">
                <a:latin typeface="Lato" panose="020B0604020202020204" charset="0"/>
                <a:cs typeface="Calibri"/>
              </a:rPr>
              <a:t>FMA </a:t>
            </a:r>
            <a:r>
              <a:rPr sz="1400" spc="183" dirty="0">
                <a:latin typeface="Lato" panose="020B0604020202020204" charset="0"/>
                <a:cs typeface="Calibri"/>
              </a:rPr>
              <a:t>Hospitality </a:t>
            </a:r>
            <a:r>
              <a:rPr sz="1400" spc="209" dirty="0">
                <a:latin typeface="Lato" panose="020B0604020202020204" charset="0"/>
                <a:cs typeface="Calibri"/>
              </a:rPr>
              <a:t>Council</a:t>
            </a:r>
            <a:endParaRPr sz="1400" dirty="0">
              <a:latin typeface="Lato" panose="020B0604020202020204" charset="0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811747" y="2882670"/>
            <a:ext cx="1793771" cy="0"/>
          </a:xfrm>
          <a:custGeom>
            <a:avLst/>
            <a:gdLst/>
            <a:ahLst/>
            <a:cxnLst/>
            <a:rect l="l" t="t" r="r" b="b"/>
            <a:pathLst>
              <a:path w="1372235">
                <a:moveTo>
                  <a:pt x="0" y="0"/>
                </a:moveTo>
                <a:lnTo>
                  <a:pt x="1371871" y="0"/>
                </a:lnTo>
              </a:path>
            </a:pathLst>
          </a:custGeom>
          <a:ln w="9525">
            <a:solidFill>
              <a:srgbClr val="C5A051"/>
            </a:solidFill>
          </a:ln>
        </p:spPr>
        <p:txBody>
          <a:bodyPr wrap="square" lIns="0" tIns="0" rIns="0" bIns="0" rtlCol="0"/>
          <a:lstStyle/>
          <a:p>
            <a:endParaRPr sz="2353"/>
          </a:p>
        </p:txBody>
      </p:sp>
      <p:sp>
        <p:nvSpPr>
          <p:cNvPr id="30" name="object 30"/>
          <p:cNvSpPr/>
          <p:nvPr/>
        </p:nvSpPr>
        <p:spPr>
          <a:xfrm>
            <a:off x="1798956" y="2882670"/>
            <a:ext cx="1793771" cy="0"/>
          </a:xfrm>
          <a:custGeom>
            <a:avLst/>
            <a:gdLst/>
            <a:ahLst/>
            <a:cxnLst/>
            <a:rect l="l" t="t" r="r" b="b"/>
            <a:pathLst>
              <a:path w="1372235">
                <a:moveTo>
                  <a:pt x="0" y="0"/>
                </a:moveTo>
                <a:lnTo>
                  <a:pt x="1371887" y="0"/>
                </a:lnTo>
              </a:path>
            </a:pathLst>
          </a:custGeom>
          <a:ln w="9525">
            <a:solidFill>
              <a:srgbClr val="C5A051"/>
            </a:solidFill>
          </a:ln>
        </p:spPr>
        <p:txBody>
          <a:bodyPr wrap="square" lIns="0" tIns="0" rIns="0" bIns="0" rtlCol="0"/>
          <a:lstStyle/>
          <a:p>
            <a:endParaRPr sz="2353"/>
          </a:p>
        </p:txBody>
      </p:sp>
      <p:sp>
        <p:nvSpPr>
          <p:cNvPr id="31" name="object 31"/>
          <p:cNvSpPr txBox="1"/>
          <p:nvPr/>
        </p:nvSpPr>
        <p:spPr>
          <a:xfrm>
            <a:off x="3592272" y="2745948"/>
            <a:ext cx="3219823" cy="216205"/>
          </a:xfrm>
          <a:prstGeom prst="rect">
            <a:avLst/>
          </a:prstGeom>
          <a:solidFill>
            <a:srgbClr val="C5A051"/>
          </a:solidFill>
        </p:spPr>
        <p:txBody>
          <a:bodyPr vert="horz" wrap="square" lIns="0" tIns="44823" rIns="0" bIns="0" rtlCol="0">
            <a:spAutoFit/>
          </a:bodyPr>
          <a:lstStyle/>
          <a:p>
            <a:pPr marL="903989">
              <a:spcBef>
                <a:spcPts val="353"/>
              </a:spcBef>
            </a:pPr>
            <a:r>
              <a:rPr sz="1111" b="1" spc="216" dirty="0">
                <a:latin typeface="Calibri"/>
                <a:cs typeface="Calibri"/>
              </a:rPr>
              <a:t>GOLD</a:t>
            </a:r>
            <a:r>
              <a:rPr sz="1111" b="1" spc="203" dirty="0">
                <a:latin typeface="Calibri"/>
                <a:cs typeface="Calibri"/>
              </a:rPr>
              <a:t> </a:t>
            </a:r>
            <a:r>
              <a:rPr sz="1111" b="1" spc="255" dirty="0">
                <a:latin typeface="Calibri"/>
                <a:cs typeface="Calibri"/>
              </a:rPr>
              <a:t>SPONSORS</a:t>
            </a:r>
            <a:r>
              <a:rPr sz="1111" b="1" spc="-144" dirty="0">
                <a:latin typeface="Calibri"/>
                <a:cs typeface="Calibri"/>
              </a:rPr>
              <a:t> </a:t>
            </a:r>
            <a:endParaRPr sz="1111" dirty="0">
              <a:latin typeface="Calibri"/>
              <a:cs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7465321" y="3219558"/>
            <a:ext cx="1653741" cy="58678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53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68303D5-6C72-4E85-B79C-EAF7FFDE4389}"/>
              </a:ext>
            </a:extLst>
          </p:cNvPr>
          <p:cNvSpPr/>
          <p:nvPr/>
        </p:nvSpPr>
        <p:spPr>
          <a:xfrm>
            <a:off x="5311367" y="4161090"/>
            <a:ext cx="5683805" cy="1241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190" marR="370228" indent="-830">
              <a:lnSpc>
                <a:spcPct val="178300"/>
              </a:lnSpc>
            </a:pPr>
            <a:endParaRPr lang="en-US" sz="1400" spc="196" dirty="0">
              <a:latin typeface="Lato" panose="020B0604020202020204" charset="0"/>
              <a:cs typeface="Calibri"/>
            </a:endParaRPr>
          </a:p>
          <a:p>
            <a:pPr marL="379413" marR="370228" indent="-379413">
              <a:lnSpc>
                <a:spcPct val="178300"/>
              </a:lnSpc>
            </a:pPr>
            <a:r>
              <a:rPr lang="en-US" sz="1400" spc="196" dirty="0">
                <a:latin typeface="Lato" panose="020B0604020202020204" charset="0"/>
                <a:cs typeface="Calibri"/>
              </a:rPr>
              <a:t>IFMA </a:t>
            </a:r>
            <a:r>
              <a:rPr lang="en-US" sz="1400" spc="209" dirty="0">
                <a:latin typeface="Lato" panose="020B0604020202020204" charset="0"/>
                <a:cs typeface="Calibri"/>
              </a:rPr>
              <a:t>Public </a:t>
            </a:r>
            <a:r>
              <a:rPr lang="en-US" sz="1400" spc="190" dirty="0">
                <a:latin typeface="Lato" panose="020B0604020202020204" charset="0"/>
                <a:cs typeface="Calibri"/>
              </a:rPr>
              <a:t>Sector</a:t>
            </a:r>
            <a:r>
              <a:rPr lang="en-US" sz="1400" spc="-170" dirty="0">
                <a:latin typeface="Lato" panose="020B0604020202020204" charset="0"/>
                <a:cs typeface="Calibri"/>
              </a:rPr>
              <a:t> </a:t>
            </a:r>
            <a:r>
              <a:rPr lang="en-US" sz="1400" spc="209" dirty="0">
                <a:latin typeface="Lato" panose="020B0604020202020204" charset="0"/>
                <a:cs typeface="Calibri"/>
              </a:rPr>
              <a:t>Council</a:t>
            </a:r>
            <a:endParaRPr lang="en-US" sz="1400" dirty="0">
              <a:latin typeface="Lato" panose="020B0604020202020204" charset="0"/>
              <a:cs typeface="Calibri"/>
            </a:endParaRPr>
          </a:p>
          <a:p>
            <a:pPr>
              <a:spcBef>
                <a:spcPts val="1347"/>
              </a:spcBef>
            </a:pPr>
            <a:r>
              <a:rPr lang="en-US" sz="1400" spc="196" dirty="0">
                <a:latin typeface="Lato" panose="020B0604020202020204" charset="0"/>
                <a:cs typeface="Calibri"/>
              </a:rPr>
              <a:t>IFMA</a:t>
            </a:r>
            <a:r>
              <a:rPr lang="en-US" sz="1400" spc="85" dirty="0">
                <a:latin typeface="Lato" panose="020B0604020202020204" charset="0"/>
                <a:cs typeface="Calibri"/>
              </a:rPr>
              <a:t> </a:t>
            </a:r>
            <a:r>
              <a:rPr lang="en-US" sz="1400" spc="242" dirty="0">
                <a:latin typeface="Lato" panose="020B0604020202020204" charset="0"/>
                <a:cs typeface="Calibri"/>
              </a:rPr>
              <a:t>San</a:t>
            </a:r>
            <a:r>
              <a:rPr lang="en-US" sz="1400" spc="85" dirty="0">
                <a:latin typeface="Lato" panose="020B0604020202020204" charset="0"/>
                <a:cs typeface="Calibri"/>
              </a:rPr>
              <a:t> </a:t>
            </a:r>
            <a:r>
              <a:rPr lang="en-US" sz="1400" spc="209" dirty="0">
                <a:latin typeface="Lato" panose="020B0604020202020204" charset="0"/>
                <a:cs typeface="Calibri"/>
              </a:rPr>
              <a:t>Fernando</a:t>
            </a:r>
            <a:r>
              <a:rPr lang="en-US" sz="1400" spc="85" dirty="0">
                <a:latin typeface="Lato" panose="020B0604020202020204" charset="0"/>
                <a:cs typeface="Calibri"/>
              </a:rPr>
              <a:t> </a:t>
            </a:r>
            <a:r>
              <a:rPr lang="en-US" sz="1400" spc="157" dirty="0">
                <a:latin typeface="Lato" panose="020B0604020202020204" charset="0"/>
                <a:cs typeface="Calibri"/>
              </a:rPr>
              <a:t>Valley</a:t>
            </a:r>
            <a:r>
              <a:rPr lang="en-US" sz="1400" spc="85" dirty="0">
                <a:latin typeface="Lato" panose="020B0604020202020204" charset="0"/>
                <a:cs typeface="Calibri"/>
              </a:rPr>
              <a:t> </a:t>
            </a:r>
            <a:r>
              <a:rPr lang="en-US" sz="1400" spc="209" dirty="0">
                <a:latin typeface="Lato" panose="020B0604020202020204" charset="0"/>
                <a:cs typeface="Calibri"/>
              </a:rPr>
              <a:t>Chapter</a:t>
            </a:r>
            <a:endParaRPr lang="en-US" sz="1400" dirty="0">
              <a:latin typeface="Lato" panose="020B0604020202020204" charset="0"/>
              <a:cs typeface="Calibri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0961D22-DB39-4D21-B243-731BE5CC220B}"/>
              </a:ext>
            </a:extLst>
          </p:cNvPr>
          <p:cNvSpPr/>
          <p:nvPr/>
        </p:nvSpPr>
        <p:spPr>
          <a:xfrm>
            <a:off x="1591824" y="4286213"/>
            <a:ext cx="17229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pc="216" dirty="0">
                <a:latin typeface="Lato" panose="020B0604020202020204" charset="0"/>
                <a:cs typeface="Calibri"/>
              </a:rPr>
              <a:t>CEES-Advisors</a:t>
            </a:r>
            <a:endParaRPr lang="en-US" sz="1400" dirty="0"/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B29AAEB2-21E3-4B03-9D98-BC63D9FFE1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398" y="3233396"/>
            <a:ext cx="2141204" cy="47582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2E69EAD-9DB8-4EC1-98E9-F6EE3482C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356" y="3123043"/>
            <a:ext cx="2339344" cy="639942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145C3B-660C-4885-875F-33B6DB091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050" y="1092195"/>
            <a:ext cx="2829570" cy="15888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1"/>
            <a:ext cx="10217609" cy="5715000"/>
            <a:chOff x="191941" y="-31748"/>
            <a:chExt cx="7620000" cy="4302123"/>
          </a:xfrm>
        </p:grpSpPr>
        <p:sp>
          <p:nvSpPr>
            <p:cNvPr id="2" name="Freeform 2"/>
            <p:cNvSpPr/>
            <p:nvPr/>
          </p:nvSpPr>
          <p:spPr>
            <a:xfrm>
              <a:off x="191941" y="-31748"/>
              <a:ext cx="7620000" cy="430212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1600000">
            <a:off x="4534241" y="2815169"/>
            <a:ext cx="266700" cy="266700"/>
            <a:chOff x="3857625" y="3104134"/>
            <a:chExt cx="200025" cy="200025"/>
          </a:xfrm>
        </p:grpSpPr>
        <p:sp>
          <p:nvSpPr>
            <p:cNvPr id="15" name="Freeform 15"/>
            <p:cNvSpPr/>
            <p:nvPr/>
          </p:nvSpPr>
          <p:spPr>
            <a:xfrm>
              <a:off x="3857625" y="3104134"/>
              <a:ext cx="200025" cy="20002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 rot="21600000">
            <a:off x="3746841" y="4593626"/>
            <a:ext cx="797000" cy="152400"/>
          </a:xfrm>
          <a:prstGeom prst="rect">
            <a:avLst/>
          </a:prstGeom>
        </p:spPr>
        <p:txBody>
          <a:bodyPr lIns="0" tIns="19200" rIns="0" bIns="0" rtlCol="0" anchor="t"/>
          <a:lstStyle/>
          <a:p>
            <a:pPr algn="ctr">
              <a:lnSpc>
                <a:spcPts val="1200"/>
              </a:lnSpc>
            </a:pPr>
            <a:endParaRPr sz="2400"/>
          </a:p>
        </p:txBody>
      </p:sp>
      <p:grpSp>
        <p:nvGrpSpPr>
          <p:cNvPr id="21" name="Group 21"/>
          <p:cNvGrpSpPr/>
          <p:nvPr/>
        </p:nvGrpSpPr>
        <p:grpSpPr>
          <a:xfrm rot="21600000">
            <a:off x="4546941" y="4536479"/>
            <a:ext cx="266700" cy="266700"/>
            <a:chOff x="3854450" y="4682109"/>
            <a:chExt cx="200025" cy="200025"/>
          </a:xfrm>
        </p:grpSpPr>
        <p:sp>
          <p:nvSpPr>
            <p:cNvPr id="20" name="Freeform 20"/>
            <p:cNvSpPr/>
            <p:nvPr/>
          </p:nvSpPr>
          <p:spPr>
            <a:xfrm>
              <a:off x="3854450" y="4682109"/>
              <a:ext cx="200025" cy="20002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0D3345">
                <a:alpha val="100000"/>
              </a:srgbClr>
            </a:solidFill>
          </p:spPr>
        </p:sp>
      </p:grpSp>
      <p:pic>
        <p:nvPicPr>
          <p:cNvPr id="41" name="Picture 40" descr="A person in a kitchen&#10;&#10;Description automatically generated">
            <a:extLst>
              <a:ext uri="{FF2B5EF4-FFF2-40B4-BE49-F238E27FC236}">
                <a16:creationId xmlns:a16="http://schemas.microsoft.com/office/drawing/2014/main" id="{24A503AA-F550-43A5-BFFE-46824BA6C2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3164" y="0"/>
            <a:ext cx="5734445" cy="5715001"/>
          </a:xfrm>
          <a:prstGeom prst="rect">
            <a:avLst/>
          </a:prstGeom>
        </p:spPr>
      </p:pic>
      <p:grpSp>
        <p:nvGrpSpPr>
          <p:cNvPr id="29" name="Group 29"/>
          <p:cNvGrpSpPr/>
          <p:nvPr/>
        </p:nvGrpSpPr>
        <p:grpSpPr>
          <a:xfrm rot="10800000">
            <a:off x="0" y="1174163"/>
            <a:ext cx="2816905" cy="110036"/>
            <a:chOff x="6364920" y="5742615"/>
            <a:chExt cx="2112679" cy="82527"/>
          </a:xfrm>
        </p:grpSpPr>
        <p:sp>
          <p:nvSpPr>
            <p:cNvPr id="28" name="Freeform 28"/>
            <p:cNvSpPr/>
            <p:nvPr/>
          </p:nvSpPr>
          <p:spPr>
            <a:xfrm>
              <a:off x="6364920" y="5742615"/>
              <a:ext cx="2112679" cy="82527"/>
            </a:xfrm>
            <a:custGeom>
              <a:avLst/>
              <a:gdLst/>
              <a:ahLst/>
              <a:cxnLst/>
              <a:rect l="0" t="0" r="0" b="0"/>
              <a:pathLst>
                <a:path w="304809" h="12201">
                  <a:moveTo>
                    <a:pt x="2076" y="12201"/>
                  </a:moveTo>
                  <a:cubicBezTo>
                    <a:pt x="1581" y="12201"/>
                    <a:pt x="1076" y="12020"/>
                    <a:pt x="676" y="11658"/>
                  </a:cubicBezTo>
                  <a:cubicBezTo>
                    <a:pt x="-172" y="10887"/>
                    <a:pt x="-229" y="9572"/>
                    <a:pt x="543" y="8734"/>
                  </a:cubicBezTo>
                  <a:lnTo>
                    <a:pt x="7915" y="676"/>
                  </a:lnTo>
                  <a:cubicBezTo>
                    <a:pt x="8687" y="-172"/>
                    <a:pt x="10001" y="-229"/>
                    <a:pt x="10839" y="543"/>
                  </a:cubicBezTo>
                  <a:cubicBezTo>
                    <a:pt x="11687" y="1314"/>
                    <a:pt x="11744" y="2629"/>
                    <a:pt x="10973" y="3467"/>
                  </a:cubicBezTo>
                  <a:lnTo>
                    <a:pt x="3610" y="11525"/>
                  </a:lnTo>
                  <a:cubicBezTo>
                    <a:pt x="3200" y="11973"/>
                    <a:pt x="2638" y="12201"/>
                    <a:pt x="2076" y="12201"/>
                  </a:cubicBezTo>
                  <a:close/>
                  <a:moveTo>
                    <a:pt x="15344" y="11525"/>
                  </a:moveTo>
                  <a:lnTo>
                    <a:pt x="22717" y="3467"/>
                  </a:lnTo>
                  <a:cubicBezTo>
                    <a:pt x="23488" y="2619"/>
                    <a:pt x="23431" y="1314"/>
                    <a:pt x="22583" y="543"/>
                  </a:cubicBezTo>
                  <a:cubicBezTo>
                    <a:pt x="21736" y="-229"/>
                    <a:pt x="20431" y="-172"/>
                    <a:pt x="19659" y="676"/>
                  </a:cubicBezTo>
                  <a:lnTo>
                    <a:pt x="12287" y="8734"/>
                  </a:lnTo>
                  <a:cubicBezTo>
                    <a:pt x="11515" y="9582"/>
                    <a:pt x="11573" y="10887"/>
                    <a:pt x="12420" y="11658"/>
                  </a:cubicBezTo>
                  <a:cubicBezTo>
                    <a:pt x="12820" y="12020"/>
                    <a:pt x="13316" y="12201"/>
                    <a:pt x="13820" y="12201"/>
                  </a:cubicBezTo>
                  <a:cubicBezTo>
                    <a:pt x="14373" y="12201"/>
                    <a:pt x="14935" y="11973"/>
                    <a:pt x="15344" y="11525"/>
                  </a:cubicBezTo>
                  <a:close/>
                  <a:moveTo>
                    <a:pt x="27070" y="11525"/>
                  </a:moveTo>
                  <a:lnTo>
                    <a:pt x="34442" y="3467"/>
                  </a:lnTo>
                  <a:cubicBezTo>
                    <a:pt x="35214" y="2619"/>
                    <a:pt x="35156" y="1314"/>
                    <a:pt x="34309" y="543"/>
                  </a:cubicBezTo>
                  <a:cubicBezTo>
                    <a:pt x="33461" y="-229"/>
                    <a:pt x="32156" y="-172"/>
                    <a:pt x="31385" y="676"/>
                  </a:cubicBezTo>
                  <a:lnTo>
                    <a:pt x="24012" y="8725"/>
                  </a:lnTo>
                  <a:cubicBezTo>
                    <a:pt x="23241" y="9572"/>
                    <a:pt x="23298" y="10877"/>
                    <a:pt x="24146" y="11649"/>
                  </a:cubicBezTo>
                  <a:cubicBezTo>
                    <a:pt x="24546" y="12011"/>
                    <a:pt x="25041" y="12192"/>
                    <a:pt x="25546" y="12192"/>
                  </a:cubicBezTo>
                  <a:cubicBezTo>
                    <a:pt x="26108" y="12201"/>
                    <a:pt x="26660" y="11973"/>
                    <a:pt x="27070" y="11525"/>
                  </a:cubicBezTo>
                  <a:close/>
                  <a:moveTo>
                    <a:pt x="38805" y="11525"/>
                  </a:moveTo>
                  <a:lnTo>
                    <a:pt x="46177" y="3467"/>
                  </a:lnTo>
                  <a:cubicBezTo>
                    <a:pt x="46948" y="2619"/>
                    <a:pt x="46891" y="1314"/>
                    <a:pt x="46044" y="543"/>
                  </a:cubicBezTo>
                  <a:cubicBezTo>
                    <a:pt x="45196" y="-229"/>
                    <a:pt x="43891" y="-172"/>
                    <a:pt x="43119" y="676"/>
                  </a:cubicBezTo>
                  <a:lnTo>
                    <a:pt x="35747" y="8734"/>
                  </a:lnTo>
                  <a:cubicBezTo>
                    <a:pt x="34976" y="9582"/>
                    <a:pt x="35033" y="10887"/>
                    <a:pt x="35880" y="11658"/>
                  </a:cubicBezTo>
                  <a:cubicBezTo>
                    <a:pt x="36280" y="12020"/>
                    <a:pt x="36776" y="12201"/>
                    <a:pt x="37281" y="12201"/>
                  </a:cubicBezTo>
                  <a:cubicBezTo>
                    <a:pt x="37833" y="12201"/>
                    <a:pt x="38395" y="11973"/>
                    <a:pt x="38805" y="11525"/>
                  </a:cubicBezTo>
                  <a:close/>
                  <a:moveTo>
                    <a:pt x="50539" y="11525"/>
                  </a:moveTo>
                  <a:lnTo>
                    <a:pt x="57912" y="3467"/>
                  </a:lnTo>
                  <a:cubicBezTo>
                    <a:pt x="58683" y="2619"/>
                    <a:pt x="58626" y="1314"/>
                    <a:pt x="57778" y="543"/>
                  </a:cubicBezTo>
                  <a:cubicBezTo>
                    <a:pt x="56931" y="-229"/>
                    <a:pt x="55626" y="-172"/>
                    <a:pt x="54854" y="676"/>
                  </a:cubicBezTo>
                  <a:lnTo>
                    <a:pt x="47482" y="8734"/>
                  </a:lnTo>
                  <a:cubicBezTo>
                    <a:pt x="46710" y="9582"/>
                    <a:pt x="46767" y="10887"/>
                    <a:pt x="47615" y="11658"/>
                  </a:cubicBezTo>
                  <a:cubicBezTo>
                    <a:pt x="48015" y="12020"/>
                    <a:pt x="48511" y="12201"/>
                    <a:pt x="49015" y="12201"/>
                  </a:cubicBezTo>
                  <a:cubicBezTo>
                    <a:pt x="49568" y="12201"/>
                    <a:pt x="50130" y="11973"/>
                    <a:pt x="50539" y="11525"/>
                  </a:cubicBezTo>
                  <a:close/>
                  <a:moveTo>
                    <a:pt x="62265" y="11525"/>
                  </a:moveTo>
                  <a:lnTo>
                    <a:pt x="69637" y="3467"/>
                  </a:lnTo>
                  <a:cubicBezTo>
                    <a:pt x="70409" y="2619"/>
                    <a:pt x="70351" y="1314"/>
                    <a:pt x="69504" y="543"/>
                  </a:cubicBezTo>
                  <a:cubicBezTo>
                    <a:pt x="68656" y="-229"/>
                    <a:pt x="67351" y="-172"/>
                    <a:pt x="66579" y="676"/>
                  </a:cubicBezTo>
                  <a:lnTo>
                    <a:pt x="59207" y="8734"/>
                  </a:lnTo>
                  <a:cubicBezTo>
                    <a:pt x="58436" y="9582"/>
                    <a:pt x="58493" y="10887"/>
                    <a:pt x="59340" y="11658"/>
                  </a:cubicBezTo>
                  <a:cubicBezTo>
                    <a:pt x="59741" y="12020"/>
                    <a:pt x="60236" y="12201"/>
                    <a:pt x="60741" y="12201"/>
                  </a:cubicBezTo>
                  <a:cubicBezTo>
                    <a:pt x="61303" y="12201"/>
                    <a:pt x="61855" y="11973"/>
                    <a:pt x="62265" y="11525"/>
                  </a:cubicBezTo>
                  <a:close/>
                  <a:moveTo>
                    <a:pt x="73999" y="11525"/>
                  </a:moveTo>
                  <a:lnTo>
                    <a:pt x="81372" y="3467"/>
                  </a:lnTo>
                  <a:cubicBezTo>
                    <a:pt x="82143" y="2619"/>
                    <a:pt x="82086" y="1314"/>
                    <a:pt x="81238" y="543"/>
                  </a:cubicBezTo>
                  <a:cubicBezTo>
                    <a:pt x="80391" y="-229"/>
                    <a:pt x="79086" y="-172"/>
                    <a:pt x="78314" y="676"/>
                  </a:cubicBezTo>
                  <a:lnTo>
                    <a:pt x="70942" y="8734"/>
                  </a:lnTo>
                  <a:cubicBezTo>
                    <a:pt x="70170" y="9582"/>
                    <a:pt x="70228" y="10887"/>
                    <a:pt x="71075" y="11658"/>
                  </a:cubicBezTo>
                  <a:cubicBezTo>
                    <a:pt x="71475" y="12020"/>
                    <a:pt x="71971" y="12201"/>
                    <a:pt x="72475" y="12201"/>
                  </a:cubicBezTo>
                  <a:cubicBezTo>
                    <a:pt x="73028" y="12201"/>
                    <a:pt x="73590" y="11973"/>
                    <a:pt x="73999" y="11525"/>
                  </a:cubicBezTo>
                  <a:close/>
                  <a:moveTo>
                    <a:pt x="85734" y="11525"/>
                  </a:moveTo>
                  <a:lnTo>
                    <a:pt x="93107" y="3467"/>
                  </a:lnTo>
                  <a:cubicBezTo>
                    <a:pt x="93878" y="2619"/>
                    <a:pt x="93821" y="1314"/>
                    <a:pt x="92973" y="543"/>
                  </a:cubicBezTo>
                  <a:cubicBezTo>
                    <a:pt x="92126" y="-229"/>
                    <a:pt x="90821" y="-172"/>
                    <a:pt x="90049" y="676"/>
                  </a:cubicBezTo>
                  <a:lnTo>
                    <a:pt x="82677" y="8734"/>
                  </a:lnTo>
                  <a:cubicBezTo>
                    <a:pt x="81905" y="9582"/>
                    <a:pt x="81962" y="10887"/>
                    <a:pt x="82810" y="11658"/>
                  </a:cubicBezTo>
                  <a:cubicBezTo>
                    <a:pt x="83210" y="12020"/>
                    <a:pt x="83705" y="12201"/>
                    <a:pt x="84210" y="12201"/>
                  </a:cubicBezTo>
                  <a:cubicBezTo>
                    <a:pt x="84763" y="12201"/>
                    <a:pt x="85325" y="11973"/>
                    <a:pt x="85734" y="11525"/>
                  </a:cubicBezTo>
                  <a:close/>
                  <a:moveTo>
                    <a:pt x="97460" y="11525"/>
                  </a:moveTo>
                  <a:lnTo>
                    <a:pt x="104832" y="3467"/>
                  </a:lnTo>
                  <a:cubicBezTo>
                    <a:pt x="105603" y="2619"/>
                    <a:pt x="105546" y="1314"/>
                    <a:pt x="104699" y="543"/>
                  </a:cubicBezTo>
                  <a:cubicBezTo>
                    <a:pt x="103851" y="-229"/>
                    <a:pt x="102546" y="-172"/>
                    <a:pt x="101774" y="676"/>
                  </a:cubicBezTo>
                  <a:lnTo>
                    <a:pt x="94402" y="8725"/>
                  </a:lnTo>
                  <a:cubicBezTo>
                    <a:pt x="93630" y="9572"/>
                    <a:pt x="93688" y="10877"/>
                    <a:pt x="94535" y="11649"/>
                  </a:cubicBezTo>
                  <a:cubicBezTo>
                    <a:pt x="94935" y="12011"/>
                    <a:pt x="95431" y="12192"/>
                    <a:pt x="95936" y="12192"/>
                  </a:cubicBezTo>
                  <a:cubicBezTo>
                    <a:pt x="96497" y="12201"/>
                    <a:pt x="97050" y="11973"/>
                    <a:pt x="97460" y="11525"/>
                  </a:cubicBezTo>
                  <a:close/>
                  <a:moveTo>
                    <a:pt x="109194" y="11525"/>
                  </a:moveTo>
                  <a:lnTo>
                    <a:pt x="116567" y="3467"/>
                  </a:lnTo>
                  <a:cubicBezTo>
                    <a:pt x="117338" y="2619"/>
                    <a:pt x="117281" y="1314"/>
                    <a:pt x="116433" y="543"/>
                  </a:cubicBezTo>
                  <a:cubicBezTo>
                    <a:pt x="115586" y="-229"/>
                    <a:pt x="114281" y="-172"/>
                    <a:pt x="113509" y="676"/>
                  </a:cubicBezTo>
                  <a:lnTo>
                    <a:pt x="106137" y="8734"/>
                  </a:lnTo>
                  <a:cubicBezTo>
                    <a:pt x="105365" y="9582"/>
                    <a:pt x="105422" y="10887"/>
                    <a:pt x="106270" y="11658"/>
                  </a:cubicBezTo>
                  <a:cubicBezTo>
                    <a:pt x="106670" y="12020"/>
                    <a:pt x="107165" y="12201"/>
                    <a:pt x="107670" y="12201"/>
                  </a:cubicBezTo>
                  <a:cubicBezTo>
                    <a:pt x="108223" y="12201"/>
                    <a:pt x="108785" y="11973"/>
                    <a:pt x="109194" y="11525"/>
                  </a:cubicBezTo>
                  <a:close/>
                  <a:moveTo>
                    <a:pt x="120920" y="11525"/>
                  </a:moveTo>
                  <a:lnTo>
                    <a:pt x="128292" y="3467"/>
                  </a:lnTo>
                  <a:cubicBezTo>
                    <a:pt x="129063" y="2619"/>
                    <a:pt x="129006" y="1314"/>
                    <a:pt x="128159" y="543"/>
                  </a:cubicBezTo>
                  <a:cubicBezTo>
                    <a:pt x="127311" y="-229"/>
                    <a:pt x="126006" y="-172"/>
                    <a:pt x="125234" y="676"/>
                  </a:cubicBezTo>
                  <a:lnTo>
                    <a:pt x="117862" y="8734"/>
                  </a:lnTo>
                  <a:cubicBezTo>
                    <a:pt x="117091" y="9582"/>
                    <a:pt x="117148" y="10887"/>
                    <a:pt x="117995" y="11658"/>
                  </a:cubicBezTo>
                  <a:cubicBezTo>
                    <a:pt x="118395" y="12020"/>
                    <a:pt x="118891" y="12201"/>
                    <a:pt x="119396" y="12201"/>
                  </a:cubicBezTo>
                  <a:cubicBezTo>
                    <a:pt x="119958" y="12201"/>
                    <a:pt x="120520" y="11973"/>
                    <a:pt x="120920" y="11525"/>
                  </a:cubicBezTo>
                  <a:close/>
                  <a:moveTo>
                    <a:pt x="132654" y="11525"/>
                  </a:moveTo>
                  <a:lnTo>
                    <a:pt x="140027" y="3467"/>
                  </a:lnTo>
                  <a:cubicBezTo>
                    <a:pt x="140798" y="2619"/>
                    <a:pt x="140741" y="1314"/>
                    <a:pt x="139893" y="543"/>
                  </a:cubicBezTo>
                  <a:cubicBezTo>
                    <a:pt x="139046" y="-229"/>
                    <a:pt x="137741" y="-172"/>
                    <a:pt x="136969" y="676"/>
                  </a:cubicBezTo>
                  <a:lnTo>
                    <a:pt x="129597" y="8734"/>
                  </a:lnTo>
                  <a:cubicBezTo>
                    <a:pt x="128825" y="9582"/>
                    <a:pt x="128882" y="10887"/>
                    <a:pt x="129730" y="11658"/>
                  </a:cubicBezTo>
                  <a:cubicBezTo>
                    <a:pt x="130130" y="12020"/>
                    <a:pt x="130626" y="12201"/>
                    <a:pt x="131130" y="12201"/>
                  </a:cubicBezTo>
                  <a:cubicBezTo>
                    <a:pt x="131692" y="12201"/>
                    <a:pt x="132245" y="11973"/>
                    <a:pt x="132654" y="11525"/>
                  </a:cubicBezTo>
                  <a:close/>
                  <a:moveTo>
                    <a:pt x="144389" y="11525"/>
                  </a:moveTo>
                  <a:lnTo>
                    <a:pt x="151762" y="3467"/>
                  </a:lnTo>
                  <a:cubicBezTo>
                    <a:pt x="152533" y="2619"/>
                    <a:pt x="152476" y="1314"/>
                    <a:pt x="151628" y="543"/>
                  </a:cubicBezTo>
                  <a:cubicBezTo>
                    <a:pt x="150780" y="-229"/>
                    <a:pt x="149476" y="-172"/>
                    <a:pt x="148704" y="676"/>
                  </a:cubicBezTo>
                  <a:lnTo>
                    <a:pt x="141332" y="8734"/>
                  </a:lnTo>
                  <a:cubicBezTo>
                    <a:pt x="140560" y="9582"/>
                    <a:pt x="140617" y="10887"/>
                    <a:pt x="141465" y="11658"/>
                  </a:cubicBezTo>
                  <a:cubicBezTo>
                    <a:pt x="141865" y="12020"/>
                    <a:pt x="142360" y="12201"/>
                    <a:pt x="142865" y="12201"/>
                  </a:cubicBezTo>
                  <a:cubicBezTo>
                    <a:pt x="143418" y="12201"/>
                    <a:pt x="143980" y="11973"/>
                    <a:pt x="144389" y="11525"/>
                  </a:cubicBezTo>
                  <a:close/>
                  <a:moveTo>
                    <a:pt x="156114" y="11525"/>
                  </a:moveTo>
                  <a:lnTo>
                    <a:pt x="163487" y="3467"/>
                  </a:lnTo>
                  <a:cubicBezTo>
                    <a:pt x="164258" y="2619"/>
                    <a:pt x="164201" y="1314"/>
                    <a:pt x="163353" y="543"/>
                  </a:cubicBezTo>
                  <a:cubicBezTo>
                    <a:pt x="162506" y="-229"/>
                    <a:pt x="161201" y="-172"/>
                    <a:pt x="160429" y="676"/>
                  </a:cubicBezTo>
                  <a:lnTo>
                    <a:pt x="153057" y="8734"/>
                  </a:lnTo>
                  <a:cubicBezTo>
                    <a:pt x="152285" y="9582"/>
                    <a:pt x="152343" y="10887"/>
                    <a:pt x="153190" y="11658"/>
                  </a:cubicBezTo>
                  <a:cubicBezTo>
                    <a:pt x="153590" y="12020"/>
                    <a:pt x="154086" y="12201"/>
                    <a:pt x="154590" y="12201"/>
                  </a:cubicBezTo>
                  <a:cubicBezTo>
                    <a:pt x="155152" y="12201"/>
                    <a:pt x="155714" y="11973"/>
                    <a:pt x="156114" y="11525"/>
                  </a:cubicBezTo>
                  <a:close/>
                  <a:moveTo>
                    <a:pt x="167849" y="11525"/>
                  </a:moveTo>
                  <a:lnTo>
                    <a:pt x="175222" y="3467"/>
                  </a:lnTo>
                  <a:cubicBezTo>
                    <a:pt x="175993" y="2619"/>
                    <a:pt x="175936" y="1314"/>
                    <a:pt x="175088" y="543"/>
                  </a:cubicBezTo>
                  <a:cubicBezTo>
                    <a:pt x="174241" y="-229"/>
                    <a:pt x="172936" y="-172"/>
                    <a:pt x="172164" y="676"/>
                  </a:cubicBezTo>
                  <a:lnTo>
                    <a:pt x="164792" y="8725"/>
                  </a:lnTo>
                  <a:cubicBezTo>
                    <a:pt x="164020" y="9572"/>
                    <a:pt x="164077" y="10877"/>
                    <a:pt x="164925" y="11649"/>
                  </a:cubicBezTo>
                  <a:cubicBezTo>
                    <a:pt x="165325" y="12011"/>
                    <a:pt x="165820" y="12192"/>
                    <a:pt x="166325" y="12192"/>
                  </a:cubicBezTo>
                  <a:cubicBezTo>
                    <a:pt x="166878" y="12201"/>
                    <a:pt x="167440" y="11973"/>
                    <a:pt x="167849" y="11525"/>
                  </a:cubicBezTo>
                  <a:close/>
                  <a:moveTo>
                    <a:pt x="179584" y="11525"/>
                  </a:moveTo>
                  <a:lnTo>
                    <a:pt x="186956" y="3467"/>
                  </a:lnTo>
                  <a:cubicBezTo>
                    <a:pt x="187728" y="2619"/>
                    <a:pt x="187671" y="1314"/>
                    <a:pt x="186823" y="543"/>
                  </a:cubicBezTo>
                  <a:cubicBezTo>
                    <a:pt x="185975" y="-229"/>
                    <a:pt x="184670" y="-172"/>
                    <a:pt x="183899" y="676"/>
                  </a:cubicBezTo>
                  <a:lnTo>
                    <a:pt x="176527" y="8734"/>
                  </a:lnTo>
                  <a:cubicBezTo>
                    <a:pt x="175755" y="9582"/>
                    <a:pt x="175812" y="10887"/>
                    <a:pt x="176660" y="11658"/>
                  </a:cubicBezTo>
                  <a:cubicBezTo>
                    <a:pt x="177060" y="12020"/>
                    <a:pt x="177555" y="12201"/>
                    <a:pt x="178060" y="12201"/>
                  </a:cubicBezTo>
                  <a:cubicBezTo>
                    <a:pt x="178613" y="12201"/>
                    <a:pt x="179174" y="11973"/>
                    <a:pt x="179584" y="11525"/>
                  </a:cubicBezTo>
                  <a:close/>
                  <a:moveTo>
                    <a:pt x="191309" y="11525"/>
                  </a:moveTo>
                  <a:lnTo>
                    <a:pt x="198682" y="3467"/>
                  </a:lnTo>
                  <a:cubicBezTo>
                    <a:pt x="199453" y="2619"/>
                    <a:pt x="199396" y="1314"/>
                    <a:pt x="198548" y="543"/>
                  </a:cubicBezTo>
                  <a:cubicBezTo>
                    <a:pt x="197701" y="-229"/>
                    <a:pt x="196396" y="-172"/>
                    <a:pt x="195624" y="676"/>
                  </a:cubicBezTo>
                  <a:lnTo>
                    <a:pt x="188252" y="8734"/>
                  </a:lnTo>
                  <a:cubicBezTo>
                    <a:pt x="187480" y="9582"/>
                    <a:pt x="187537" y="10887"/>
                    <a:pt x="188385" y="11658"/>
                  </a:cubicBezTo>
                  <a:cubicBezTo>
                    <a:pt x="188785" y="12020"/>
                    <a:pt x="189281" y="12201"/>
                    <a:pt x="189785" y="12201"/>
                  </a:cubicBezTo>
                  <a:cubicBezTo>
                    <a:pt x="190347" y="12201"/>
                    <a:pt x="190900" y="11973"/>
                    <a:pt x="191309" y="11525"/>
                  </a:cubicBezTo>
                  <a:close/>
                  <a:moveTo>
                    <a:pt x="203044" y="11525"/>
                  </a:moveTo>
                  <a:lnTo>
                    <a:pt x="210416" y="3467"/>
                  </a:lnTo>
                  <a:cubicBezTo>
                    <a:pt x="211188" y="2619"/>
                    <a:pt x="211131" y="1314"/>
                    <a:pt x="210283" y="543"/>
                  </a:cubicBezTo>
                  <a:cubicBezTo>
                    <a:pt x="209435" y="-229"/>
                    <a:pt x="208130" y="-172"/>
                    <a:pt x="207359" y="676"/>
                  </a:cubicBezTo>
                  <a:lnTo>
                    <a:pt x="199987" y="8734"/>
                  </a:lnTo>
                  <a:cubicBezTo>
                    <a:pt x="199215" y="9582"/>
                    <a:pt x="199272" y="10887"/>
                    <a:pt x="200120" y="11658"/>
                  </a:cubicBezTo>
                  <a:cubicBezTo>
                    <a:pt x="200520" y="12020"/>
                    <a:pt x="201015" y="12201"/>
                    <a:pt x="201520" y="12201"/>
                  </a:cubicBezTo>
                  <a:cubicBezTo>
                    <a:pt x="202073" y="12201"/>
                    <a:pt x="202635" y="11973"/>
                    <a:pt x="203044" y="11525"/>
                  </a:cubicBezTo>
                  <a:close/>
                  <a:moveTo>
                    <a:pt x="214779" y="11525"/>
                  </a:moveTo>
                  <a:lnTo>
                    <a:pt x="222151" y="3467"/>
                  </a:lnTo>
                  <a:cubicBezTo>
                    <a:pt x="222923" y="2619"/>
                    <a:pt x="222866" y="1314"/>
                    <a:pt x="222018" y="543"/>
                  </a:cubicBezTo>
                  <a:cubicBezTo>
                    <a:pt x="221170" y="-229"/>
                    <a:pt x="219865" y="-172"/>
                    <a:pt x="219094" y="676"/>
                  </a:cubicBezTo>
                  <a:lnTo>
                    <a:pt x="211721" y="8734"/>
                  </a:lnTo>
                  <a:cubicBezTo>
                    <a:pt x="210950" y="9582"/>
                    <a:pt x="211007" y="10887"/>
                    <a:pt x="211855" y="11658"/>
                  </a:cubicBezTo>
                  <a:cubicBezTo>
                    <a:pt x="212255" y="12020"/>
                    <a:pt x="212750" y="12201"/>
                    <a:pt x="213255" y="12201"/>
                  </a:cubicBezTo>
                  <a:cubicBezTo>
                    <a:pt x="213807" y="12201"/>
                    <a:pt x="214369" y="11973"/>
                    <a:pt x="214779" y="11525"/>
                  </a:cubicBezTo>
                  <a:close/>
                  <a:moveTo>
                    <a:pt x="226504" y="11525"/>
                  </a:moveTo>
                  <a:lnTo>
                    <a:pt x="233877" y="3467"/>
                  </a:lnTo>
                  <a:cubicBezTo>
                    <a:pt x="234648" y="2619"/>
                    <a:pt x="234591" y="1314"/>
                    <a:pt x="233743" y="543"/>
                  </a:cubicBezTo>
                  <a:cubicBezTo>
                    <a:pt x="232895" y="-229"/>
                    <a:pt x="231591" y="-172"/>
                    <a:pt x="230819" y="676"/>
                  </a:cubicBezTo>
                  <a:lnTo>
                    <a:pt x="223447" y="8734"/>
                  </a:lnTo>
                  <a:cubicBezTo>
                    <a:pt x="222675" y="9582"/>
                    <a:pt x="222732" y="10887"/>
                    <a:pt x="223580" y="11658"/>
                  </a:cubicBezTo>
                  <a:cubicBezTo>
                    <a:pt x="223980" y="12020"/>
                    <a:pt x="224475" y="12201"/>
                    <a:pt x="224980" y="12201"/>
                  </a:cubicBezTo>
                  <a:cubicBezTo>
                    <a:pt x="225542" y="12201"/>
                    <a:pt x="226095" y="11973"/>
                    <a:pt x="226504" y="11525"/>
                  </a:cubicBezTo>
                  <a:close/>
                  <a:moveTo>
                    <a:pt x="238239" y="11525"/>
                  </a:moveTo>
                  <a:lnTo>
                    <a:pt x="245611" y="3467"/>
                  </a:lnTo>
                  <a:cubicBezTo>
                    <a:pt x="246383" y="2619"/>
                    <a:pt x="246326" y="1314"/>
                    <a:pt x="245478" y="543"/>
                  </a:cubicBezTo>
                  <a:cubicBezTo>
                    <a:pt x="244630" y="-229"/>
                    <a:pt x="243325" y="-172"/>
                    <a:pt x="242554" y="676"/>
                  </a:cubicBezTo>
                  <a:lnTo>
                    <a:pt x="235181" y="8734"/>
                  </a:lnTo>
                  <a:cubicBezTo>
                    <a:pt x="234410" y="9582"/>
                    <a:pt x="234467" y="10887"/>
                    <a:pt x="235315" y="11658"/>
                  </a:cubicBezTo>
                  <a:cubicBezTo>
                    <a:pt x="235715" y="12020"/>
                    <a:pt x="236210" y="12201"/>
                    <a:pt x="236715" y="12201"/>
                  </a:cubicBezTo>
                  <a:cubicBezTo>
                    <a:pt x="237267" y="12201"/>
                    <a:pt x="237829" y="11973"/>
                    <a:pt x="238239" y="11525"/>
                  </a:cubicBezTo>
                  <a:close/>
                  <a:moveTo>
                    <a:pt x="249974" y="11525"/>
                  </a:moveTo>
                  <a:lnTo>
                    <a:pt x="257346" y="3467"/>
                  </a:lnTo>
                  <a:cubicBezTo>
                    <a:pt x="258118" y="2619"/>
                    <a:pt x="258061" y="1314"/>
                    <a:pt x="257213" y="543"/>
                  </a:cubicBezTo>
                  <a:cubicBezTo>
                    <a:pt x="256365" y="-229"/>
                    <a:pt x="255060" y="-172"/>
                    <a:pt x="254289" y="676"/>
                  </a:cubicBezTo>
                  <a:lnTo>
                    <a:pt x="246916" y="8734"/>
                  </a:lnTo>
                  <a:cubicBezTo>
                    <a:pt x="246145" y="9582"/>
                    <a:pt x="246202" y="10887"/>
                    <a:pt x="247050" y="11658"/>
                  </a:cubicBezTo>
                  <a:cubicBezTo>
                    <a:pt x="247450" y="12020"/>
                    <a:pt x="247945" y="12201"/>
                    <a:pt x="248450" y="12201"/>
                  </a:cubicBezTo>
                  <a:cubicBezTo>
                    <a:pt x="249002" y="12201"/>
                    <a:pt x="249564" y="11973"/>
                    <a:pt x="249974" y="11525"/>
                  </a:cubicBezTo>
                  <a:close/>
                  <a:moveTo>
                    <a:pt x="261699" y="11525"/>
                  </a:moveTo>
                  <a:lnTo>
                    <a:pt x="269071" y="3467"/>
                  </a:lnTo>
                  <a:cubicBezTo>
                    <a:pt x="269843" y="2619"/>
                    <a:pt x="269786" y="1314"/>
                    <a:pt x="268938" y="543"/>
                  </a:cubicBezTo>
                  <a:cubicBezTo>
                    <a:pt x="268090" y="-229"/>
                    <a:pt x="266785" y="-172"/>
                    <a:pt x="266014" y="676"/>
                  </a:cubicBezTo>
                  <a:lnTo>
                    <a:pt x="258642" y="8734"/>
                  </a:lnTo>
                  <a:cubicBezTo>
                    <a:pt x="257870" y="9582"/>
                    <a:pt x="257927" y="10887"/>
                    <a:pt x="258775" y="11658"/>
                  </a:cubicBezTo>
                  <a:cubicBezTo>
                    <a:pt x="259175" y="12020"/>
                    <a:pt x="259670" y="12201"/>
                    <a:pt x="260175" y="12201"/>
                  </a:cubicBezTo>
                  <a:cubicBezTo>
                    <a:pt x="260737" y="12201"/>
                    <a:pt x="261290" y="11973"/>
                    <a:pt x="261699" y="11525"/>
                  </a:cubicBezTo>
                  <a:close/>
                  <a:moveTo>
                    <a:pt x="273434" y="11525"/>
                  </a:moveTo>
                  <a:lnTo>
                    <a:pt x="280806" y="3467"/>
                  </a:lnTo>
                  <a:cubicBezTo>
                    <a:pt x="281578" y="2619"/>
                    <a:pt x="281521" y="1314"/>
                    <a:pt x="280673" y="543"/>
                  </a:cubicBezTo>
                  <a:cubicBezTo>
                    <a:pt x="279825" y="-229"/>
                    <a:pt x="278520" y="-172"/>
                    <a:pt x="277749" y="676"/>
                  </a:cubicBezTo>
                  <a:lnTo>
                    <a:pt x="270376" y="8734"/>
                  </a:lnTo>
                  <a:cubicBezTo>
                    <a:pt x="269605" y="9582"/>
                    <a:pt x="269662" y="10887"/>
                    <a:pt x="270510" y="11658"/>
                  </a:cubicBezTo>
                  <a:cubicBezTo>
                    <a:pt x="270910" y="12020"/>
                    <a:pt x="271405" y="12201"/>
                    <a:pt x="271910" y="12201"/>
                  </a:cubicBezTo>
                  <a:cubicBezTo>
                    <a:pt x="272462" y="12201"/>
                    <a:pt x="273024" y="11973"/>
                    <a:pt x="273434" y="11525"/>
                  </a:cubicBezTo>
                  <a:close/>
                  <a:moveTo>
                    <a:pt x="285169" y="11525"/>
                  </a:moveTo>
                  <a:lnTo>
                    <a:pt x="292541" y="3467"/>
                  </a:lnTo>
                  <a:cubicBezTo>
                    <a:pt x="293313" y="2619"/>
                    <a:pt x="293255" y="1314"/>
                    <a:pt x="292408" y="543"/>
                  </a:cubicBezTo>
                  <a:cubicBezTo>
                    <a:pt x="291560" y="-229"/>
                    <a:pt x="290255" y="-172"/>
                    <a:pt x="289484" y="676"/>
                  </a:cubicBezTo>
                  <a:lnTo>
                    <a:pt x="282111" y="8734"/>
                  </a:lnTo>
                  <a:cubicBezTo>
                    <a:pt x="281340" y="9582"/>
                    <a:pt x="281397" y="10887"/>
                    <a:pt x="282245" y="11658"/>
                  </a:cubicBezTo>
                  <a:cubicBezTo>
                    <a:pt x="282645" y="12020"/>
                    <a:pt x="283140" y="12201"/>
                    <a:pt x="283645" y="12201"/>
                  </a:cubicBezTo>
                  <a:cubicBezTo>
                    <a:pt x="284197" y="12201"/>
                    <a:pt x="284759" y="11973"/>
                    <a:pt x="285169" y="11525"/>
                  </a:cubicBezTo>
                  <a:close/>
                  <a:moveTo>
                    <a:pt x="296894" y="11525"/>
                  </a:moveTo>
                  <a:lnTo>
                    <a:pt x="304266" y="3467"/>
                  </a:lnTo>
                  <a:cubicBezTo>
                    <a:pt x="305038" y="2619"/>
                    <a:pt x="304981" y="1314"/>
                    <a:pt x="304133" y="543"/>
                  </a:cubicBezTo>
                  <a:cubicBezTo>
                    <a:pt x="303285" y="-229"/>
                    <a:pt x="301980" y="-172"/>
                    <a:pt x="301209" y="676"/>
                  </a:cubicBezTo>
                  <a:lnTo>
                    <a:pt x="293836" y="8734"/>
                  </a:lnTo>
                  <a:cubicBezTo>
                    <a:pt x="293065" y="9582"/>
                    <a:pt x="293122" y="10887"/>
                    <a:pt x="293970" y="11658"/>
                  </a:cubicBezTo>
                  <a:cubicBezTo>
                    <a:pt x="294370" y="12020"/>
                    <a:pt x="294865" y="12201"/>
                    <a:pt x="295370" y="12201"/>
                  </a:cubicBezTo>
                  <a:cubicBezTo>
                    <a:pt x="295932" y="12201"/>
                    <a:pt x="296484" y="11973"/>
                    <a:pt x="296894" y="11525"/>
                  </a:cubicBezTo>
                  <a:close/>
                </a:path>
              </a:pathLst>
            </a:custGeom>
            <a:solidFill>
              <a:srgbClr val="F0484A">
                <a:alpha val="100000"/>
              </a:srgbClr>
            </a:solidFill>
          </p:spPr>
        </p:sp>
      </p:grpSp>
      <p:sp>
        <p:nvSpPr>
          <p:cNvPr id="31" name="TextBox 31"/>
          <p:cNvSpPr txBox="1"/>
          <p:nvPr/>
        </p:nvSpPr>
        <p:spPr>
          <a:xfrm rot="21600000">
            <a:off x="531865" y="1408732"/>
            <a:ext cx="3922495" cy="491571"/>
          </a:xfrm>
          <a:prstGeom prst="rect">
            <a:avLst/>
          </a:prstGeom>
        </p:spPr>
        <p:txBody>
          <a:bodyPr lIns="0" tIns="33600" rIns="0" bIns="0" rtlCol="0" anchor="t"/>
          <a:lstStyle/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chemeClr val="bg1"/>
                </a:solidFill>
                <a:latin typeface="Lato" panose="020B0604020202020204" charset="0"/>
              </a:rPr>
              <a:t>Today’s Topics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Lato" panose="020B0604020202020204" charset="0"/>
              </a:rPr>
              <a:t>Road to Recovery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Lato" panose="020B0604020202020204" charset="0"/>
              </a:rPr>
              <a:t>Re-Entry Considerations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Lato" panose="020B0604020202020204" charset="0"/>
              </a:rPr>
              <a:t>Lessons from Asia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Lato" panose="020B0604020202020204" charset="0"/>
              </a:rPr>
              <a:t>Enhanced Cleaning &amp; Peace of Mind</a:t>
            </a:r>
          </a:p>
        </p:txBody>
      </p:sp>
      <p:sp>
        <p:nvSpPr>
          <p:cNvPr id="35" name="TextBox 35"/>
          <p:cNvSpPr txBox="1"/>
          <p:nvPr/>
        </p:nvSpPr>
        <p:spPr>
          <a:xfrm rot="21600000">
            <a:off x="3897830" y="4581577"/>
            <a:ext cx="585333" cy="194733"/>
          </a:xfrm>
          <a:prstGeom prst="rect">
            <a:avLst/>
          </a:prstGeom>
        </p:spPr>
        <p:txBody>
          <a:bodyPr lIns="0" tIns="19200" rIns="0" bIns="0" rtlCol="0" anchor="t"/>
          <a:lstStyle/>
          <a:p>
            <a:pPr algn="ctr">
              <a:lnSpc>
                <a:spcPts val="1500"/>
              </a:lnSpc>
            </a:pPr>
            <a:endParaRPr lang="en-US" sz="1500" b="1" dirty="0">
              <a:solidFill>
                <a:srgbClr val="000000">
                  <a:alpha val="100000"/>
                </a:srgbClr>
              </a:solidFill>
              <a:latin typeface="Lato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DF2922-2300-4158-A920-A6D4385975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187596" y="-229216"/>
            <a:ext cx="1520835" cy="15134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160000" cy="5714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A3F29E-2BF3-488F-AC33-490FD4D761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0159980" cy="5714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9676D-98DD-4FE6-99FE-8E1149F3C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2468493"/>
            <a:ext cx="7620000" cy="778012"/>
          </a:xfrm>
        </p:spPr>
        <p:txBody>
          <a:bodyPr anchorCtr="1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Lato" panose="020B0604020202020204" charset="0"/>
              </a:rPr>
              <a:t>Road to Recovery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44D3E-5F0A-42D6-B071-AAF85631A7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600000">
            <a:off x="8237314" y="4455210"/>
            <a:ext cx="1520835" cy="15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9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160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1EC0C3-321F-4A58-A7F8-22A19C72E9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474" r="4" b="4445"/>
          <a:stretch/>
        </p:blipFill>
        <p:spPr bwMode="auto">
          <a:xfrm>
            <a:off x="3010827" y="-16058"/>
            <a:ext cx="4521681" cy="3088936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043912-D7AB-4CB7-AB04-F51039F12B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4231" y="3281518"/>
            <a:ext cx="2002143" cy="1558636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64280" cy="5715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5420" cy="5715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257300"/>
            <a:ext cx="2857500" cy="2415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300" b="1" kern="1200" dirty="0">
                <a:solidFill>
                  <a:schemeClr val="tx1"/>
                </a:solidFill>
                <a:latin typeface="Lato" panose="020B0604020202020204" charset="0"/>
              </a:rPr>
              <a:t>The Three Pillars</a:t>
            </a:r>
            <a:br>
              <a:rPr lang="en-US" sz="3300" b="1" kern="1200" dirty="0">
                <a:solidFill>
                  <a:schemeClr val="tx1"/>
                </a:solidFill>
                <a:latin typeface="Lato" panose="020B0604020202020204" charset="0"/>
              </a:rPr>
            </a:br>
            <a:r>
              <a:rPr lang="en-US" sz="3300" kern="1200" dirty="0">
                <a:solidFill>
                  <a:schemeClr val="tx1"/>
                </a:solidFill>
                <a:latin typeface="Lato" panose="020B0604020202020204" charset="0"/>
              </a:rPr>
              <a:t>on which one recovers an organization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39991" y="288993"/>
            <a:ext cx="121920" cy="586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7B0849-DBF6-454F-94BE-3AC74C8D41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789" y="3281422"/>
            <a:ext cx="2002143" cy="1566764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5760" y="3787140"/>
            <a:ext cx="2845805" cy="15240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FA08E7-BB71-468B-B317-BF9DAA899483}"/>
              </a:ext>
            </a:extLst>
          </p:cNvPr>
          <p:cNvSpPr txBox="1"/>
          <p:nvPr/>
        </p:nvSpPr>
        <p:spPr>
          <a:xfrm>
            <a:off x="6470985" y="4864349"/>
            <a:ext cx="1334666" cy="323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>
                <a:latin typeface="Lato" panose="020B0604020202020204" charset="0"/>
              </a:rPr>
              <a:t>Connectivity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531FB4-69A8-469B-8BFF-997634EEDEB2}"/>
              </a:ext>
            </a:extLst>
          </p:cNvPr>
          <p:cNvSpPr txBox="1"/>
          <p:nvPr/>
        </p:nvSpPr>
        <p:spPr>
          <a:xfrm>
            <a:off x="4925061" y="4864349"/>
            <a:ext cx="1334666" cy="323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>
                <a:latin typeface="Lato" panose="020B0604020202020204" charset="0"/>
              </a:rPr>
              <a:t>Facilities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43A1ED-B6E9-4BA9-9EBD-1D4BC2AF1CBF}"/>
              </a:ext>
            </a:extLst>
          </p:cNvPr>
          <p:cNvSpPr txBox="1"/>
          <p:nvPr/>
        </p:nvSpPr>
        <p:spPr>
          <a:xfrm>
            <a:off x="3379138" y="4864348"/>
            <a:ext cx="1334666" cy="323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" b="1">
                <a:latin typeface="Lato" panose="020B0604020202020204" charset="0"/>
              </a:rPr>
              <a:t>People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985959-188E-458D-9F0A-113155F0BA7D}"/>
              </a:ext>
            </a:extLst>
          </p:cNvPr>
          <p:cNvSpPr/>
          <p:nvPr/>
        </p:nvSpPr>
        <p:spPr>
          <a:xfrm>
            <a:off x="3403888" y="3097073"/>
            <a:ext cx="4273597" cy="1982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874EB6-7BCC-4961-AC8E-A3C1638F6F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0827" y="3295367"/>
            <a:ext cx="2225086" cy="1536659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5761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846" y="123988"/>
            <a:ext cx="4437064" cy="540587"/>
          </a:xfrm>
        </p:spPr>
        <p:txBody>
          <a:bodyPr anchor="b">
            <a:normAutofit/>
          </a:bodyPr>
          <a:lstStyle/>
          <a:p>
            <a:r>
              <a:rPr lang="en-US" sz="3000" dirty="0">
                <a:latin typeface="Lato" panose="020B0604020202020204" charset="0"/>
              </a:rPr>
              <a:t>Recovery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846" y="655892"/>
            <a:ext cx="4437062" cy="4401902"/>
          </a:xfrm>
        </p:spPr>
        <p:txBody>
          <a:bodyPr anchor="t">
            <a:noAutofit/>
          </a:bodyPr>
          <a:lstStyle/>
          <a:p>
            <a:pPr>
              <a:spcBef>
                <a:spcPts val="889"/>
              </a:spcBef>
            </a:pPr>
            <a:r>
              <a:rPr lang="en-US" sz="1500" dirty="0">
                <a:latin typeface="Lato" panose="020B0604020202020204" charset="0"/>
              </a:rPr>
              <a:t>Start planning NOW!</a:t>
            </a:r>
          </a:p>
          <a:p>
            <a:pPr>
              <a:spcBef>
                <a:spcPts val="889"/>
              </a:spcBef>
            </a:pPr>
            <a:r>
              <a:rPr lang="en-US" sz="1500" dirty="0">
                <a:latin typeface="Lato" panose="020B0604020202020204" charset="0"/>
              </a:rPr>
              <a:t>Building or Office Reopening Considerations / HR Issues</a:t>
            </a:r>
          </a:p>
          <a:p>
            <a:pPr>
              <a:spcBef>
                <a:spcPts val="889"/>
              </a:spcBef>
            </a:pPr>
            <a:r>
              <a:rPr lang="en-US" sz="1500" dirty="0">
                <a:solidFill>
                  <a:srgbClr val="0000FF"/>
                </a:solidFill>
                <a:latin typeface="Lato" panose="020B0604020202020204" charset="0"/>
              </a:rPr>
              <a:t>Dependencies – order of restoration / re-entry</a:t>
            </a:r>
          </a:p>
          <a:p>
            <a:pPr>
              <a:spcBef>
                <a:spcPts val="889"/>
              </a:spcBef>
            </a:pPr>
            <a:r>
              <a:rPr lang="en-US" sz="1500" dirty="0">
                <a:solidFill>
                  <a:srgbClr val="0000FF"/>
                </a:solidFill>
                <a:latin typeface="Lato" panose="020B0604020202020204" charset="0"/>
              </a:rPr>
              <a:t>Individual Department Recovery Actions</a:t>
            </a:r>
          </a:p>
          <a:p>
            <a:pPr>
              <a:spcBef>
                <a:spcPts val="889"/>
              </a:spcBef>
            </a:pPr>
            <a:r>
              <a:rPr lang="en-US" sz="1500" dirty="0">
                <a:solidFill>
                  <a:srgbClr val="0000FF"/>
                </a:solidFill>
                <a:latin typeface="Lato" panose="020B0604020202020204" charset="0"/>
              </a:rPr>
              <a:t>Graded Department / Employee Re-entry</a:t>
            </a:r>
          </a:p>
          <a:p>
            <a:pPr>
              <a:spcBef>
                <a:spcPts val="889"/>
              </a:spcBef>
            </a:pPr>
            <a:r>
              <a:rPr lang="en-US" sz="1500" dirty="0">
                <a:solidFill>
                  <a:srgbClr val="FF0000"/>
                </a:solidFill>
                <a:latin typeface="Lato" panose="020B0604020202020204" charset="0"/>
              </a:rPr>
              <a:t>Employee Health Monitoring</a:t>
            </a:r>
          </a:p>
          <a:p>
            <a:pPr>
              <a:spcBef>
                <a:spcPts val="889"/>
              </a:spcBef>
            </a:pPr>
            <a:r>
              <a:rPr lang="en-US" sz="1500" dirty="0">
                <a:latin typeface="Lato" panose="020B0604020202020204" charset="0"/>
              </a:rPr>
              <a:t>Safety and Security – People and facilities</a:t>
            </a:r>
          </a:p>
          <a:p>
            <a:pPr>
              <a:spcBef>
                <a:spcPts val="889"/>
              </a:spcBef>
            </a:pPr>
            <a:r>
              <a:rPr lang="en-US" sz="1500" dirty="0">
                <a:latin typeface="Lato" panose="020B0604020202020204" charset="0"/>
              </a:rPr>
              <a:t>Social distancing policies / considerations – meetings, “water cooler” gatherings, break rooms</a:t>
            </a:r>
          </a:p>
          <a:p>
            <a:pPr>
              <a:spcBef>
                <a:spcPts val="889"/>
              </a:spcBef>
            </a:pPr>
            <a:r>
              <a:rPr lang="en-US" sz="1500" dirty="0">
                <a:latin typeface="Lato" panose="020B0604020202020204" charset="0"/>
              </a:rPr>
              <a:t>Operations supply chain / distribution chain restarted and balanced</a:t>
            </a:r>
          </a:p>
          <a:p>
            <a:pPr>
              <a:spcBef>
                <a:spcPts val="889"/>
              </a:spcBef>
            </a:pPr>
            <a:r>
              <a:rPr lang="en-US" sz="1500" dirty="0">
                <a:latin typeface="Lato" panose="020B0604020202020204" charset="0"/>
              </a:rPr>
              <a:t>Supplies restocked and distributed</a:t>
            </a:r>
          </a:p>
          <a:p>
            <a:pPr>
              <a:spcBef>
                <a:spcPts val="889"/>
              </a:spcBef>
            </a:pPr>
            <a:r>
              <a:rPr lang="en-US" sz="1500" dirty="0">
                <a:latin typeface="Lato" panose="020B0604020202020204" charset="0"/>
              </a:rPr>
              <a:t>Mail Services restarted</a:t>
            </a:r>
          </a:p>
          <a:p>
            <a:pPr>
              <a:spcBef>
                <a:spcPts val="889"/>
              </a:spcBef>
            </a:pPr>
            <a:r>
              <a:rPr lang="en-US" sz="1500" dirty="0">
                <a:latin typeface="Lato" panose="020B0604020202020204" charset="0"/>
              </a:rPr>
              <a:t>Delayed / Stopped Capital or IT / Construction / Maintenance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E1C5B6-243D-4880-970D-7596375BFF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1962" y="10"/>
            <a:ext cx="5188038" cy="5713667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735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0" y="0"/>
            <a:ext cx="1015746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B060402020202020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2726" cy="5715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ato" panose="020B060402020202020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BA8A48-D03F-41F7-AEF1-C68A883B7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61" y="961310"/>
            <a:ext cx="2667000" cy="37176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Lato" panose="020B0604020202020204" charset="0"/>
              </a:rPr>
              <a:t>Six Readiness Essentials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92001" y="2046232"/>
            <a:ext cx="3402861" cy="3402861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Lato" panose="020B060402020202020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28CA7-C74A-423E-B641-8817B74E2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090" y="265908"/>
            <a:ext cx="5755409" cy="4881562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1900" dirty="0">
                <a:latin typeface="Lato" panose="020B0604020202020204" charset="0"/>
              </a:rPr>
              <a:t>Primary focus areas applicable to nearly every real estate owner and occupier across the globe: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900" b="1" dirty="0">
                <a:latin typeface="Lato" panose="020B0604020202020204" charset="0"/>
              </a:rPr>
              <a:t>Prepare the Building</a:t>
            </a:r>
            <a:r>
              <a:rPr lang="en-US" sz="1900" dirty="0">
                <a:latin typeface="Lato" panose="020B0604020202020204" charset="0"/>
              </a:rPr>
              <a:t>: cleaning plans, pre-return inspections, HVAC &amp; Mechanicals checks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900" b="1" dirty="0">
                <a:latin typeface="Lato" panose="020B0604020202020204" charset="0"/>
              </a:rPr>
              <a:t>Prepare the Workforce</a:t>
            </a:r>
            <a:r>
              <a:rPr lang="en-US" sz="1900" dirty="0">
                <a:latin typeface="Lato" panose="020B0604020202020204" charset="0"/>
              </a:rPr>
              <a:t>: mitigating anxiety, policies for deciding who returns, employee communications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900" b="1" dirty="0">
                <a:latin typeface="Lato" panose="020B0604020202020204" charset="0"/>
              </a:rPr>
              <a:t>Control Access</a:t>
            </a:r>
            <a:r>
              <a:rPr lang="en-US" sz="1900" dirty="0">
                <a:latin typeface="Lato" panose="020B0604020202020204" charset="0"/>
              </a:rPr>
              <a:t>: protocols for safety and health checks, building reception, shipping and receiving, elevators, visitor policies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900" b="1" dirty="0">
                <a:latin typeface="Lato" panose="020B0604020202020204" charset="0"/>
              </a:rPr>
              <a:t>Create a Social Distancing Plan</a:t>
            </a:r>
            <a:r>
              <a:rPr lang="en-US" sz="1900" dirty="0">
                <a:latin typeface="Lato" panose="020B0604020202020204" charset="0"/>
              </a:rPr>
              <a:t>: decreasing density, schedule management, office traffic patterns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900" b="1" dirty="0">
                <a:latin typeface="Lato" panose="020B0604020202020204" charset="0"/>
              </a:rPr>
              <a:t>Reduce Touch Points and Increase Cleaning</a:t>
            </a:r>
            <a:r>
              <a:rPr lang="en-US" sz="1900" dirty="0">
                <a:latin typeface="Lato" panose="020B0604020202020204" charset="0"/>
              </a:rPr>
              <a:t>: open doors, clean desk policy, food plan, cleaning common areas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900" b="1" dirty="0">
                <a:latin typeface="Lato" panose="020B0604020202020204" charset="0"/>
              </a:rPr>
              <a:t>Communicate for Confidence</a:t>
            </a:r>
            <a:r>
              <a:rPr lang="en-US" sz="1900" dirty="0">
                <a:latin typeface="Lato" panose="020B0604020202020204" charset="0"/>
              </a:rPr>
              <a:t>: recognize the fear in returning, communicate transparently, listen and survey regularly </a:t>
            </a:r>
          </a:p>
          <a:p>
            <a:pPr marL="0" indent="0">
              <a:buNone/>
            </a:pPr>
            <a:r>
              <a:rPr lang="en-US" sz="1200" u="sng" dirty="0">
                <a:latin typeface="Lato" panose="020B0604020202020204" charset="0"/>
              </a:rPr>
              <a:t>Source</a:t>
            </a:r>
            <a:r>
              <a:rPr lang="en-US" sz="1200" dirty="0">
                <a:latin typeface="Lato" panose="020B0604020202020204" charset="0"/>
              </a:rPr>
              <a:t>: https://www.cushmanwakefield.com/en/insights/covid-19/recovery-readiness-a-how-to-guide-for-reopening-your-workplace</a:t>
            </a:r>
          </a:p>
        </p:txBody>
      </p:sp>
    </p:spTree>
    <p:extLst>
      <p:ext uri="{BB962C8B-B14F-4D97-AF65-F5344CB8AC3E}">
        <p14:creationId xmlns:p14="http://schemas.microsoft.com/office/powerpoint/2010/main" val="1470290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1BD343AD007B4BAC0B4C71A4D3F001" ma:contentTypeVersion="15" ma:contentTypeDescription="Create a new document." ma:contentTypeScope="" ma:versionID="c693b92a84d745dc5c2ff5d96b4f810e">
  <xsd:schema xmlns:xsd="http://www.w3.org/2001/XMLSchema" xmlns:xs="http://www.w3.org/2001/XMLSchema" xmlns:p="http://schemas.microsoft.com/office/2006/metadata/properties" xmlns:ns1="http://schemas.microsoft.com/sharepoint/v3" xmlns:ns3="3ba5b03b-b962-4cf9-a340-e736132a8c6e" xmlns:ns4="0927a3f6-bd41-40ca-b718-9427451b6c9c" targetNamespace="http://schemas.microsoft.com/office/2006/metadata/properties" ma:root="true" ma:fieldsID="9977499bc7714a27e109030c636dbd9b" ns1:_="" ns3:_="" ns4:_="">
    <xsd:import namespace="http://schemas.microsoft.com/sharepoint/v3"/>
    <xsd:import namespace="3ba5b03b-b962-4cf9-a340-e736132a8c6e"/>
    <xsd:import namespace="0927a3f6-bd41-40ca-b718-9427451b6c9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1:_ip_UnifiedCompliancePolicyProperties" minOccurs="0"/>
                <xsd:element ref="ns1:_ip_UnifiedCompliancePolicyUIAction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a5b03b-b962-4cf9-a340-e736132a8c6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27a3f6-bd41-40ca-b718-9427451b6c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DBC1F0-1671-4289-928E-9758CBC1A4E0}">
  <ds:schemaRefs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0927a3f6-bd41-40ca-b718-9427451b6c9c"/>
    <ds:schemaRef ds:uri="http://schemas.microsoft.com/sharepoint/v3"/>
    <ds:schemaRef ds:uri="http://schemas.openxmlformats.org/package/2006/metadata/core-properties"/>
    <ds:schemaRef ds:uri="3ba5b03b-b962-4cf9-a340-e736132a8c6e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0AA5BC4-79DC-4B2C-A321-5FA38F638E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78810C-06C0-4C02-A6E9-26FAECF06B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ba5b03b-b962-4cf9-a340-e736132a8c6e"/>
    <ds:schemaRef ds:uri="0927a3f6-bd41-40ca-b718-9427451b6c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2324</TotalTime>
  <Words>1398</Words>
  <Application>Microsoft Office PowerPoint</Application>
  <PresentationFormat>Custom</PresentationFormat>
  <Paragraphs>288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Lato</vt:lpstr>
      <vt:lpstr>Wingdings</vt:lpstr>
      <vt:lpstr>Calibri Light</vt:lpstr>
      <vt:lpstr>Arial Black</vt:lpstr>
      <vt:lpstr>Century Gothic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Road to Recovery</vt:lpstr>
      <vt:lpstr>The Three Pillars on which one recovers an organization</vt:lpstr>
      <vt:lpstr>Recovery</vt:lpstr>
      <vt:lpstr>Six Readiness Essentials</vt:lpstr>
      <vt:lpstr>Re-entry Considerations</vt:lpstr>
      <vt:lpstr>Issues to Consider / Monitor</vt:lpstr>
      <vt:lpstr>PowerPoint Presentation</vt:lpstr>
      <vt:lpstr>Preparing for the Next One</vt:lpstr>
      <vt:lpstr>Pandemic Response Action Plan Template</vt:lpstr>
      <vt:lpstr>Case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Reentry Cleaning Program</vt:lpstr>
      <vt:lpstr>Step 1: Return Safely</vt:lpstr>
      <vt:lpstr>Step 2: Frequent High Touch Disinfection</vt:lpstr>
      <vt:lpstr>Step 3: Broader Disinfection</vt:lpstr>
      <vt:lpstr>PowerPoint Presentation</vt:lpstr>
      <vt:lpstr>PowerPoint Presentation</vt:lpstr>
      <vt:lpstr>PowerPoint Presentation</vt:lpstr>
      <vt:lpstr>IFMA Pandemic Manual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Diane Levine</dc:creator>
  <cp:lastModifiedBy>Chris Leake</cp:lastModifiedBy>
  <cp:revision>20</cp:revision>
  <dcterms:created xsi:type="dcterms:W3CDTF">2020-05-25T20:06:47Z</dcterms:created>
  <dcterms:modified xsi:type="dcterms:W3CDTF">2020-05-27T16:19:34Z</dcterms:modified>
</cp:coreProperties>
</file>