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9" r:id="rId1"/>
    <p:sldMasterId id="2147484090" r:id="rId2"/>
  </p:sldMasterIdLst>
  <p:notesMasterIdLst>
    <p:notesMasterId r:id="rId24"/>
  </p:notesMasterIdLst>
  <p:handoutMasterIdLst>
    <p:handoutMasterId r:id="rId25"/>
  </p:handoutMasterIdLst>
  <p:sldIdLst>
    <p:sldId id="343" r:id="rId3"/>
    <p:sldId id="296" r:id="rId4"/>
    <p:sldId id="337" r:id="rId5"/>
    <p:sldId id="311" r:id="rId6"/>
    <p:sldId id="341" r:id="rId7"/>
    <p:sldId id="336" r:id="rId8"/>
    <p:sldId id="325" r:id="rId9"/>
    <p:sldId id="315" r:id="rId10"/>
    <p:sldId id="322" r:id="rId11"/>
    <p:sldId id="326" r:id="rId12"/>
    <p:sldId id="331" r:id="rId13"/>
    <p:sldId id="316" r:id="rId14"/>
    <p:sldId id="329" r:id="rId15"/>
    <p:sldId id="319" r:id="rId16"/>
    <p:sldId id="342" r:id="rId17"/>
    <p:sldId id="328" r:id="rId18"/>
    <p:sldId id="332" r:id="rId19"/>
    <p:sldId id="333" r:id="rId20"/>
    <p:sldId id="340" r:id="rId21"/>
    <p:sldId id="313" r:id="rId22"/>
    <p:sldId id="310" r:id="rId23"/>
  </p:sldIdLst>
  <p:sldSz cx="12192000" cy="6858000"/>
  <p:notesSz cx="7086600" cy="9359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49">
          <p15:clr>
            <a:srgbClr val="A4A3A4"/>
          </p15:clr>
        </p15:guide>
        <p15:guide id="2" pos="22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B8A746-B920-412C-AE1B-312E8C66682B}">
  <a:tblStyle styleId="{B3A90745-2FDB-45B8-975E-7F37B3672547}" styleName="Broadcom Blue">
    <a:tblBg>
      <a:fill>
        <a:solidFill>
          <a:srgbClr val="FFFFFF"/>
        </a:solidFill>
      </a:fill>
    </a:tblBg>
    <a:wholeTbl>
      <a:tcTxStyle>
        <a:fontRef idx="minor"/>
        <a:schemeClr val="dk1"/>
      </a:tcTxStyle>
      <a:tcStyle>
        <a:tcBdr>
          <a:left>
            <a:lnRef idx="1">
              <a:schemeClr val="lt1"/>
            </a:lnRef>
          </a:left>
          <a:right>
            <a:lnRef idx="1">
              <a:schemeClr val="lt1"/>
            </a:lnRef>
          </a:right>
          <a:top>
            <a:lnRef idx="1">
              <a:schemeClr val="lt1"/>
            </a:lnRef>
          </a:top>
          <a:bottom>
            <a:lnRef idx="1">
              <a:schemeClr val="lt1"/>
            </a:lnRef>
          </a:bottom>
          <a:insideH>
            <a:lnRef idx="1">
              <a:schemeClr val="lt1"/>
            </a:lnRef>
          </a:insideH>
          <a:insideV>
            <a:lnRef idx="1">
              <a:schemeClr val="lt1"/>
            </a:lnRef>
          </a:insideV>
        </a:tcBdr>
        <a:fill>
          <a:noFill/>
        </a:fill>
      </a:tcStyle>
    </a:wholeTbl>
    <a:band1H>
      <a:tcStyle>
        <a:tcBdr/>
        <a:fill>
          <a:solidFill>
            <a:srgbClr val="D8D8D9"/>
          </a:solidFill>
        </a:fill>
      </a:tcStyle>
    </a:band1H>
    <a:band2H>
      <a:tcStyle>
        <a:tcBdr/>
      </a:tcStyle>
    </a:band2H>
    <a:band1V>
      <a:tcStyle>
        <a:tcBdr/>
        <a:fill>
          <a:solidFill>
            <a:srgbClr val="D8D8D9"/>
          </a:solidFill>
        </a:fill>
      </a:tcStyle>
    </a:band1V>
    <a:band2V>
      <a:tcStyle>
        <a:tcBdr/>
      </a:tcStyle>
    </a:band2V>
    <a:lastCol>
      <a:tcTxStyle b="on">
        <a:schemeClr val="dk1"/>
      </a:tcTxStyle>
      <a:tcStyle>
        <a:tcBdr/>
        <a:fill>
          <a:solidFill>
            <a:schemeClr val="lt2">
              <a:alpha val="50000"/>
            </a:schemeClr>
          </a:solidFill>
        </a:fill>
      </a:tcStyle>
    </a:lastCol>
    <a:firstCol>
      <a:tcTxStyle b="on">
        <a:schemeClr val="dk1"/>
      </a:tcTxStyle>
      <a:tcStyle>
        <a:tcBdr/>
        <a:fill>
          <a:solidFill>
            <a:schemeClr val="accent5">
              <a:alpha val="50000"/>
            </a:schemeClr>
          </a:solidFill>
        </a:fill>
      </a:tcStyle>
    </a:firstCol>
    <a:lastRow>
      <a:tcTxStyle b="on">
        <a:schemeClr val="lt1"/>
      </a:tcTxStyle>
      <a:tcStyle>
        <a:tcBdr/>
        <a:fill>
          <a:solidFill>
            <a:schemeClr val="lt2"/>
          </a:solidFill>
        </a:fill>
      </a:tcStyle>
    </a:lastRow>
    <a:firstRow>
      <a:tcTxStyle b="on">
        <a:schemeClr val="lt1"/>
      </a:tcTxStyle>
      <a:tcStyle>
        <a:tcBdr/>
        <a:fill>
          <a:solidFill>
            <a:schemeClr val="accent1"/>
          </a:solidFill>
        </a:fill>
      </a:tcStyle>
    </a:firstRow>
  </a:tblStyle>
  <a:tblStyle styleId="{28B8A746-B920-412C-AE1B-312E8C66682B}" styleName="Broadcom Red">
    <a:tblBg>
      <a:fill>
        <a:solidFill>
          <a:srgbClr val="FFFFFF"/>
        </a:solidFill>
      </a:fill>
    </a:tblBg>
    <a:wholeTbl>
      <a:tcTxStyle>
        <a:fontRef idx="minor"/>
        <a:schemeClr val="dk1"/>
      </a:tcTxStyle>
      <a:tcStyle>
        <a:tcBdr>
          <a:left>
            <a:lnRef idx="1">
              <a:schemeClr val="lt1"/>
            </a:lnRef>
          </a:left>
          <a:right>
            <a:lnRef idx="1">
              <a:schemeClr val="lt1"/>
            </a:lnRef>
          </a:right>
          <a:top>
            <a:lnRef idx="1">
              <a:schemeClr val="lt1"/>
            </a:lnRef>
          </a:top>
          <a:bottom>
            <a:lnRef idx="1">
              <a:schemeClr val="lt1"/>
            </a:lnRef>
          </a:bottom>
          <a:insideH>
            <a:lnRef idx="1">
              <a:schemeClr val="lt1"/>
            </a:lnRef>
          </a:insideH>
          <a:insideV>
            <a:lnRef idx="1">
              <a:schemeClr val="lt1"/>
            </a:lnRef>
          </a:insideV>
        </a:tcBdr>
        <a:fill>
          <a:noFill/>
        </a:fill>
      </a:tcStyle>
    </a:wholeTbl>
    <a:band1H>
      <a:tcStyle>
        <a:tcBdr/>
        <a:fill>
          <a:solidFill>
            <a:srgbClr val="D8D8D9"/>
          </a:solidFill>
        </a:fill>
      </a:tcStyle>
    </a:band1H>
    <a:band2H>
      <a:tcStyle>
        <a:tcBdr/>
      </a:tcStyle>
    </a:band2H>
    <a:band1V>
      <a:tcStyle>
        <a:tcBdr/>
        <a:fill>
          <a:solidFill>
            <a:srgbClr val="D8D8D9"/>
          </a:solidFill>
        </a:fill>
      </a:tcStyle>
    </a:band1V>
    <a:band2V>
      <a:tcStyle>
        <a:tcBdr/>
      </a:tcStyle>
    </a:band2V>
    <a:lastCol>
      <a:tcTxStyle b="on">
        <a:schemeClr val="dk1"/>
      </a:tcTxStyle>
      <a:tcStyle>
        <a:tcBdr/>
        <a:fill>
          <a:solidFill>
            <a:schemeClr val="lt2">
              <a:alpha val="50000"/>
            </a:schemeClr>
          </a:solidFill>
        </a:fill>
      </a:tcStyle>
    </a:lastCol>
    <a:firstCol>
      <a:tcTxStyle b="on">
        <a:schemeClr val="dk1"/>
      </a:tcTxStyle>
      <a:tcStyle>
        <a:tcBdr/>
        <a:fill>
          <a:solidFill>
            <a:schemeClr val="accent5">
              <a:alpha val="50000"/>
            </a:schemeClr>
          </a:solidFill>
        </a:fill>
      </a:tcStyle>
    </a:firstCol>
    <a:lastRow>
      <a:tcTxStyle b="on">
        <a:schemeClr val="lt1"/>
      </a:tcTxStyle>
      <a:tcStyle>
        <a:tcBdr/>
        <a:fill>
          <a:solidFill>
            <a:schemeClr val="lt2"/>
          </a:solidFill>
        </a:fill>
      </a:tcStyle>
    </a:lastRow>
    <a:firstRow>
      <a:tcTxStyle b="on">
        <a:schemeClr val="lt1"/>
      </a:tcTxStyle>
      <a:tcStyle>
        <a:tcBdr/>
        <a:fill>
          <a:solidFill>
            <a:srgbClr val="CC092F"/>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68" autoAdjust="0"/>
    <p:restoredTop sz="94840" autoAdjust="0"/>
  </p:normalViewPr>
  <p:slideViewPr>
    <p:cSldViewPr>
      <p:cViewPr varScale="1">
        <p:scale>
          <a:sx n="105" d="100"/>
          <a:sy n="105" d="100"/>
        </p:scale>
        <p:origin x="132" y="17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2880" y="-108"/>
      </p:cViewPr>
      <p:guideLst>
        <p:guide orient="horz" pos="2949"/>
        <p:guide pos="22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0860" cy="467995"/>
          </a:xfrm>
          <a:prstGeom prst="rect">
            <a:avLst/>
          </a:prstGeom>
        </p:spPr>
        <p:txBody>
          <a:bodyPr vert="horz" lIns="95068" tIns="47534" rIns="95068" bIns="47534" rtlCol="0"/>
          <a:lstStyle>
            <a:lvl1pPr algn="l">
              <a:defRPr sz="1300"/>
            </a:lvl1pPr>
          </a:lstStyle>
          <a:p>
            <a:endParaRPr lang="en-US"/>
          </a:p>
        </p:txBody>
      </p:sp>
      <p:sp>
        <p:nvSpPr>
          <p:cNvPr id="3" name="Date Placeholder 2"/>
          <p:cNvSpPr>
            <a:spLocks noGrp="1"/>
          </p:cNvSpPr>
          <p:nvPr>
            <p:ph type="dt" sz="quarter" idx="1"/>
          </p:nvPr>
        </p:nvSpPr>
        <p:spPr>
          <a:xfrm>
            <a:off x="4014101" y="1"/>
            <a:ext cx="3070860" cy="467995"/>
          </a:xfrm>
          <a:prstGeom prst="rect">
            <a:avLst/>
          </a:prstGeom>
        </p:spPr>
        <p:txBody>
          <a:bodyPr vert="horz" lIns="95068" tIns="47534" rIns="95068" bIns="47534" rtlCol="0"/>
          <a:lstStyle>
            <a:lvl1pPr algn="r">
              <a:defRPr sz="1300"/>
            </a:lvl1pPr>
          </a:lstStyle>
          <a:p>
            <a:fld id="{C50E5DEF-305C-4654-A2C3-CA60F55E85EF}" type="datetimeFigureOut">
              <a:rPr lang="en-US" smtClean="0"/>
              <a:t>9/29/2020</a:t>
            </a:fld>
            <a:endParaRPr lang="en-US"/>
          </a:p>
        </p:txBody>
      </p:sp>
      <p:sp>
        <p:nvSpPr>
          <p:cNvPr id="4" name="Footer Placeholder 3"/>
          <p:cNvSpPr>
            <a:spLocks noGrp="1"/>
          </p:cNvSpPr>
          <p:nvPr>
            <p:ph type="ftr" sz="quarter" idx="2"/>
          </p:nvPr>
        </p:nvSpPr>
        <p:spPr>
          <a:xfrm>
            <a:off x="0" y="8890282"/>
            <a:ext cx="3070860" cy="467995"/>
          </a:xfrm>
          <a:prstGeom prst="rect">
            <a:avLst/>
          </a:prstGeom>
        </p:spPr>
        <p:txBody>
          <a:bodyPr vert="horz" lIns="95068" tIns="47534" rIns="95068" bIns="47534" rtlCol="0" anchor="b"/>
          <a:lstStyle>
            <a:lvl1pPr algn="l">
              <a:defRPr sz="1300"/>
            </a:lvl1pPr>
          </a:lstStyle>
          <a:p>
            <a:endParaRPr lang="en-US"/>
          </a:p>
        </p:txBody>
      </p:sp>
      <p:sp>
        <p:nvSpPr>
          <p:cNvPr id="5" name="Slide Number Placeholder 4"/>
          <p:cNvSpPr>
            <a:spLocks noGrp="1"/>
          </p:cNvSpPr>
          <p:nvPr>
            <p:ph type="sldNum" sz="quarter" idx="3"/>
          </p:nvPr>
        </p:nvSpPr>
        <p:spPr>
          <a:xfrm>
            <a:off x="4014101" y="8890282"/>
            <a:ext cx="3070860" cy="467995"/>
          </a:xfrm>
          <a:prstGeom prst="rect">
            <a:avLst/>
          </a:prstGeom>
        </p:spPr>
        <p:txBody>
          <a:bodyPr vert="horz" lIns="95068" tIns="47534" rIns="95068" bIns="47534" rtlCol="0" anchor="b"/>
          <a:lstStyle>
            <a:lvl1pPr algn="r">
              <a:defRPr sz="1300"/>
            </a:lvl1pPr>
          </a:lstStyle>
          <a:p>
            <a:fld id="{23747F37-FF1C-480A-AD32-7E5696CA968F}" type="slidenum">
              <a:rPr lang="en-US" smtClean="0"/>
              <a:t>‹#›</a:t>
            </a:fld>
            <a:endParaRPr lang="en-US"/>
          </a:p>
        </p:txBody>
      </p:sp>
    </p:spTree>
    <p:extLst>
      <p:ext uri="{BB962C8B-B14F-4D97-AF65-F5344CB8AC3E}">
        <p14:creationId xmlns:p14="http://schemas.microsoft.com/office/powerpoint/2010/main" val="3025263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0860" cy="467995"/>
          </a:xfrm>
          <a:prstGeom prst="rect">
            <a:avLst/>
          </a:prstGeom>
        </p:spPr>
        <p:txBody>
          <a:bodyPr vert="horz" lIns="95068" tIns="47534" rIns="95068" bIns="47534" rtlCol="0"/>
          <a:lstStyle>
            <a:lvl1pPr algn="l">
              <a:defRPr sz="1300"/>
            </a:lvl1pPr>
          </a:lstStyle>
          <a:p>
            <a:endParaRPr lang="en-US"/>
          </a:p>
        </p:txBody>
      </p:sp>
      <p:sp>
        <p:nvSpPr>
          <p:cNvPr id="3" name="Date Placeholder 2"/>
          <p:cNvSpPr>
            <a:spLocks noGrp="1"/>
          </p:cNvSpPr>
          <p:nvPr>
            <p:ph type="dt" idx="1"/>
          </p:nvPr>
        </p:nvSpPr>
        <p:spPr>
          <a:xfrm>
            <a:off x="4014101" y="1"/>
            <a:ext cx="3070860" cy="467995"/>
          </a:xfrm>
          <a:prstGeom prst="rect">
            <a:avLst/>
          </a:prstGeom>
        </p:spPr>
        <p:txBody>
          <a:bodyPr vert="horz" lIns="95068" tIns="47534" rIns="95068" bIns="47534" rtlCol="0"/>
          <a:lstStyle>
            <a:lvl1pPr algn="r">
              <a:defRPr sz="1300"/>
            </a:lvl1pPr>
          </a:lstStyle>
          <a:p>
            <a:fld id="{20BAC53A-F092-42C8-9364-10E62332E740}" type="datetimeFigureOut">
              <a:rPr lang="en-US" smtClean="0"/>
              <a:t>9/29/2020</a:t>
            </a:fld>
            <a:endParaRPr lang="en-US"/>
          </a:p>
        </p:txBody>
      </p:sp>
      <p:sp>
        <p:nvSpPr>
          <p:cNvPr id="4" name="Slide Image Placeholder 3"/>
          <p:cNvSpPr>
            <a:spLocks noGrp="1" noRot="1" noChangeAspect="1"/>
          </p:cNvSpPr>
          <p:nvPr>
            <p:ph type="sldImg" idx="2"/>
          </p:nvPr>
        </p:nvSpPr>
        <p:spPr>
          <a:xfrm>
            <a:off x="422275" y="701675"/>
            <a:ext cx="6242050" cy="3511550"/>
          </a:xfrm>
          <a:prstGeom prst="rect">
            <a:avLst/>
          </a:prstGeom>
          <a:noFill/>
          <a:ln w="12700">
            <a:solidFill>
              <a:prstClr val="black"/>
            </a:solidFill>
          </a:ln>
        </p:spPr>
        <p:txBody>
          <a:bodyPr vert="horz" lIns="95068" tIns="47534" rIns="95068" bIns="47534" rtlCol="0" anchor="ctr"/>
          <a:lstStyle/>
          <a:p>
            <a:endParaRPr lang="en-US"/>
          </a:p>
        </p:txBody>
      </p:sp>
      <p:sp>
        <p:nvSpPr>
          <p:cNvPr id="5" name="Notes Placeholder 4"/>
          <p:cNvSpPr>
            <a:spLocks noGrp="1"/>
          </p:cNvSpPr>
          <p:nvPr>
            <p:ph type="body" sz="quarter" idx="3"/>
          </p:nvPr>
        </p:nvSpPr>
        <p:spPr>
          <a:xfrm>
            <a:off x="708661" y="4445953"/>
            <a:ext cx="5669280" cy="4211955"/>
          </a:xfrm>
          <a:prstGeom prst="rect">
            <a:avLst/>
          </a:prstGeom>
        </p:spPr>
        <p:txBody>
          <a:bodyPr vert="horz" lIns="95068" tIns="47534" rIns="95068" bIns="475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0282"/>
            <a:ext cx="3070860" cy="467995"/>
          </a:xfrm>
          <a:prstGeom prst="rect">
            <a:avLst/>
          </a:prstGeom>
        </p:spPr>
        <p:txBody>
          <a:bodyPr vert="horz" lIns="95068" tIns="47534" rIns="95068" bIns="47534" rtlCol="0" anchor="b"/>
          <a:lstStyle>
            <a:lvl1pPr algn="l">
              <a:defRPr sz="1300"/>
            </a:lvl1pPr>
          </a:lstStyle>
          <a:p>
            <a:endParaRPr lang="en-US"/>
          </a:p>
        </p:txBody>
      </p:sp>
      <p:sp>
        <p:nvSpPr>
          <p:cNvPr id="7" name="Slide Number Placeholder 6"/>
          <p:cNvSpPr>
            <a:spLocks noGrp="1"/>
          </p:cNvSpPr>
          <p:nvPr>
            <p:ph type="sldNum" sz="quarter" idx="5"/>
          </p:nvPr>
        </p:nvSpPr>
        <p:spPr>
          <a:xfrm>
            <a:off x="4014101" y="8890282"/>
            <a:ext cx="3070860" cy="467995"/>
          </a:xfrm>
          <a:prstGeom prst="rect">
            <a:avLst/>
          </a:prstGeom>
        </p:spPr>
        <p:txBody>
          <a:bodyPr vert="horz" lIns="95068" tIns="47534" rIns="95068" bIns="47534" rtlCol="0" anchor="b"/>
          <a:lstStyle>
            <a:lvl1pPr algn="r">
              <a:defRPr sz="1300"/>
            </a:lvl1pPr>
          </a:lstStyle>
          <a:p>
            <a:fld id="{4FF0A437-926C-4CA3-A06C-CCC97DC4BFA4}" type="slidenum">
              <a:rPr lang="en-US" smtClean="0"/>
              <a:t>‹#›</a:t>
            </a:fld>
            <a:endParaRPr lang="en-US"/>
          </a:p>
        </p:txBody>
      </p:sp>
    </p:spTree>
    <p:extLst>
      <p:ext uri="{BB962C8B-B14F-4D97-AF65-F5344CB8AC3E}">
        <p14:creationId xmlns:p14="http://schemas.microsoft.com/office/powerpoint/2010/main" val="2727769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0A437-926C-4CA3-A06C-CCC97DC4BFA4}"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293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t>9</a:t>
            </a:fld>
            <a:endParaRPr lang="en-US"/>
          </a:p>
        </p:txBody>
      </p:sp>
    </p:spTree>
    <p:extLst>
      <p:ext uri="{BB962C8B-B14F-4D97-AF65-F5344CB8AC3E}">
        <p14:creationId xmlns:p14="http://schemas.microsoft.com/office/powerpoint/2010/main" val="1217057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Red ">
    <p:spTree>
      <p:nvGrpSpPr>
        <p:cNvPr id="1" name=""/>
        <p:cNvGrpSpPr/>
        <p:nvPr/>
      </p:nvGrpSpPr>
      <p:grpSpPr>
        <a:xfrm>
          <a:off x="0" y="0"/>
          <a:ext cx="0" cy="0"/>
          <a:chOff x="0" y="0"/>
          <a:chExt cx="0" cy="0"/>
        </a:xfrm>
      </p:grpSpPr>
      <p:pic>
        <p:nvPicPr>
          <p:cNvPr id="3075" name="Picture 3" descr="G:\_55906_Brand_Integration\_PPT_Template\R4_20151119\Images\Title_Circuitry_R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0"/>
            <a:ext cx="12192000" cy="4992688"/>
          </a:xfrm>
          <a:prstGeom prst="rect">
            <a:avLst/>
          </a:prstGeom>
          <a:noFill/>
          <a:extLst>
            <a:ext uri="{909E8E84-426E-40DD-AFC4-6F175D3DCCD1}">
              <a14:hiddenFill xmlns:a14="http://schemas.microsoft.com/office/drawing/2010/main">
                <a:solidFill>
                  <a:srgbClr val="FFFFFF"/>
                </a:solidFill>
              </a14:hiddenFill>
            </a:ext>
          </a:extLst>
        </p:spPr>
      </p:pic>
      <p:sp>
        <p:nvSpPr>
          <p:cNvPr id="2" name="White block"/>
          <p:cNvSpPr/>
          <p:nvPr userDrawn="1"/>
        </p:nvSpPr>
        <p:spPr bwMode="white">
          <a:xfrm>
            <a:off x="0" y="5010150"/>
            <a:ext cx="12192000" cy="184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err="1"/>
          </a:p>
        </p:txBody>
      </p:sp>
      <p:sp>
        <p:nvSpPr>
          <p:cNvPr id="10" name="Text Placeholder 16"/>
          <p:cNvSpPr>
            <a:spLocks noGrp="1"/>
          </p:cNvSpPr>
          <p:nvPr>
            <p:ph type="body" sz="quarter" idx="12" hasCustomPrompt="1"/>
          </p:nvPr>
        </p:nvSpPr>
        <p:spPr bwMode="white">
          <a:xfrm>
            <a:off x="411480" y="4143297"/>
            <a:ext cx="7452361" cy="523220"/>
          </a:xfrm>
          <a:effectLst/>
        </p:spPr>
        <p:txBody>
          <a:bodyPr vert="horz" wrap="square" lIns="0" tIns="0" rIns="0" bIns="0" rtlCol="0" anchor="b">
            <a:spAutoFit/>
          </a:bodyPr>
          <a:lstStyle>
            <a:lvl1pPr marL="0" indent="0">
              <a:lnSpc>
                <a:spcPct val="85000"/>
              </a:lnSpc>
              <a:buNone/>
              <a:defRPr lang="en-US" sz="4000" b="1" cap="none" baseline="0" dirty="0" smtClean="0">
                <a:solidFill>
                  <a:schemeClr val="bg1"/>
                </a:solidFill>
                <a:effectLst/>
                <a:latin typeface="+mj-lt"/>
              </a:defRPr>
            </a:lvl1pPr>
          </a:lstStyle>
          <a:p>
            <a:pPr marL="0" lvl="0" indent="0"/>
            <a:r>
              <a:rPr lang="en-US" dirty="0"/>
              <a:t>Presentation Title</a:t>
            </a:r>
          </a:p>
        </p:txBody>
      </p:sp>
      <p:sp>
        <p:nvSpPr>
          <p:cNvPr id="12" name="Text Placeholder 3"/>
          <p:cNvSpPr>
            <a:spLocks noGrp="1"/>
          </p:cNvSpPr>
          <p:nvPr>
            <p:ph type="body" sz="quarter" idx="13"/>
          </p:nvPr>
        </p:nvSpPr>
        <p:spPr>
          <a:xfrm>
            <a:off x="411480" y="5628417"/>
            <a:ext cx="7452361" cy="276999"/>
          </a:xfrm>
        </p:spPr>
        <p:txBody>
          <a:bodyPr/>
          <a:lstStyle>
            <a:lvl1pPr marL="0" indent="0">
              <a:spcBef>
                <a:spcPts val="0"/>
              </a:spcBef>
              <a:buNone/>
              <a:defRPr sz="2000" b="0"/>
            </a:lvl1pPr>
          </a:lstStyle>
          <a:p>
            <a:pPr lvl="0"/>
            <a:r>
              <a:rPr lang="en-US"/>
              <a:t>Click to edit Master text styles</a:t>
            </a:r>
          </a:p>
        </p:txBody>
      </p:sp>
      <p:sp>
        <p:nvSpPr>
          <p:cNvPr id="11" name="Subtitle 2"/>
          <p:cNvSpPr>
            <a:spLocks noGrp="1"/>
          </p:cNvSpPr>
          <p:nvPr>
            <p:ph type="subTitle" idx="1" hasCustomPrompt="1"/>
          </p:nvPr>
        </p:nvSpPr>
        <p:spPr>
          <a:xfrm>
            <a:off x="411480" y="5199600"/>
            <a:ext cx="7452361" cy="332399"/>
          </a:xfrm>
        </p:spPr>
        <p:txBody>
          <a:bodyPr lIns="0" tIns="0" rIns="0" bIns="0"/>
          <a:lstStyle>
            <a:lvl1pPr marL="0" marR="0" indent="0" algn="l">
              <a:spcBef>
                <a:spcPts val="0"/>
              </a:spcBef>
              <a:spcAft>
                <a:spcPts val="0"/>
              </a:spcAft>
              <a:buNone/>
              <a:defRPr sz="2400" b="1">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17" name="Copyright"/>
          <p:cNvSpPr txBox="1">
            <a:spLocks/>
          </p:cNvSpPr>
          <p:nvPr userDrawn="1"/>
        </p:nvSpPr>
        <p:spPr>
          <a:xfrm>
            <a:off x="411479" y="6629401"/>
            <a:ext cx="4387420" cy="123111"/>
          </a:xfrm>
          <a:prstGeom prst="rect">
            <a:avLst/>
          </a:prstGeom>
          <a:noFill/>
        </p:spPr>
        <p:txBody>
          <a:bodyPr wrap="none" lIns="0" tIns="0" rIns="0" bIns="0" rtlCol="0" anchor="t">
            <a:spAutoFit/>
          </a:bodyPr>
          <a:lstStyle/>
          <a:p>
            <a:r>
              <a:rPr lang="en-US" sz="800" dirty="0">
                <a:solidFill>
                  <a:srgbClr val="4D4D4F"/>
                </a:solidFill>
              </a:rPr>
              <a:t>Broadcom Limited Proprietary and Confidential.  © 2016 Broadcom Limited.  All rights reserved. </a:t>
            </a:r>
          </a:p>
        </p:txBody>
      </p:sp>
      <p:pic>
        <p:nvPicPr>
          <p:cNvPr id="21" name="BRCM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3052" y="5557210"/>
            <a:ext cx="2676524" cy="362717"/>
          </a:xfrm>
          <a:prstGeom prst="rect">
            <a:avLst/>
          </a:prstGeom>
        </p:spPr>
      </p:pic>
      <p:grpSp>
        <p:nvGrpSpPr>
          <p:cNvPr id="22" name="Two-tone Gray"/>
          <p:cNvGrpSpPr/>
          <p:nvPr userDrawn="1"/>
        </p:nvGrpSpPr>
        <p:grpSpPr bwMode="ltGray">
          <a:xfrm>
            <a:off x="0" y="5010150"/>
            <a:ext cx="12192000" cy="0"/>
            <a:chOff x="0" y="5010150"/>
            <a:chExt cx="12192000" cy="0"/>
          </a:xfrm>
        </p:grpSpPr>
        <p:cxnSp>
          <p:nvCxnSpPr>
            <p:cNvPr id="23" name="Straight Connector 22"/>
            <p:cNvCxnSpPr/>
            <p:nvPr userDrawn="1"/>
          </p:nvCxnSpPr>
          <p:spPr bwMode="ltGray">
            <a:xfrm>
              <a:off x="0" y="5010150"/>
              <a:ext cx="1218895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ltGray">
            <a:xfrm>
              <a:off x="9622631" y="5010150"/>
              <a:ext cx="2569369"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651032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86635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9A2B5C-8051-4B03-A46A-5A71912D09AA}" type="datetimeFigureOut">
              <a:rPr lang="en-US" smtClean="0"/>
              <a:t>9/29/2020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39ADFC-1884-45FA-8510-A2232BCFD528}" type="slidenum">
              <a:rPr lang="en-US" smtClean="0"/>
              <a:t>‹#›</a:t>
            </a:fld>
            <a:endParaRPr lang="en-US"/>
          </a:p>
        </p:txBody>
      </p:sp>
    </p:spTree>
    <p:extLst>
      <p:ext uri="{BB962C8B-B14F-4D97-AF65-F5344CB8AC3E}">
        <p14:creationId xmlns:p14="http://schemas.microsoft.com/office/powerpoint/2010/main" val="178700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63C512-8D9F-4B0F-B4EF-8D4301D1D053}"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645EA-23D2-4016-B752-17BED617A2C5}" type="slidenum">
              <a:rPr lang="en-US" smtClean="0"/>
              <a:t>‹#›</a:t>
            </a:fld>
            <a:endParaRPr lang="en-US"/>
          </a:p>
        </p:txBody>
      </p:sp>
    </p:spTree>
    <p:extLst>
      <p:ext uri="{BB962C8B-B14F-4D97-AF65-F5344CB8AC3E}">
        <p14:creationId xmlns:p14="http://schemas.microsoft.com/office/powerpoint/2010/main" val="3461392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4E248-BE80-4E1E-B20E-CD53188349CE}"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1583473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64E248-BE80-4E1E-B20E-CD53188349CE}"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344341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64E248-BE80-4E1E-B20E-CD53188349CE}"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1578453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64E248-BE80-4E1E-B20E-CD53188349CE}"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159962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64E248-BE80-4E1E-B20E-CD53188349CE}" type="datetimeFigureOut">
              <a:rPr lang="en-US" smtClean="0"/>
              <a:t>9/29/2020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746931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64E248-BE80-4E1E-B20E-CD53188349CE}" type="datetimeFigureOut">
              <a:rPr lang="en-US" smtClean="0"/>
              <a:t>9/29/2020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2051667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4E248-BE80-4E1E-B20E-CD53188349CE}" type="datetimeFigureOut">
              <a:rPr lang="en-US" smtClean="0"/>
              <a:t>9/29/2020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642509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pic>
        <p:nvPicPr>
          <p:cNvPr id="13" name="Red Gradient Block" descr="G:\_55906_Brand_Integration\_PPT_Template\R5_20151208\Images\Title_Red_Gradient_Revers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4992688"/>
            <a:ext cx="12192000" cy="18653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6"/>
          <p:cNvSpPr>
            <a:spLocks noGrp="1"/>
          </p:cNvSpPr>
          <p:nvPr>
            <p:ph type="body" sz="quarter" idx="12" hasCustomPrompt="1"/>
          </p:nvPr>
        </p:nvSpPr>
        <p:spPr bwMode="black">
          <a:xfrm>
            <a:off x="411480" y="4143297"/>
            <a:ext cx="7452361" cy="523220"/>
          </a:xfrm>
          <a:effectLst/>
        </p:spPr>
        <p:txBody>
          <a:bodyPr vert="horz" wrap="square" lIns="0" tIns="0" rIns="0" bIns="0" rtlCol="0" anchor="b">
            <a:spAutoFit/>
          </a:bodyPr>
          <a:lstStyle>
            <a:lvl1pPr marL="0" indent="0">
              <a:lnSpc>
                <a:spcPct val="85000"/>
              </a:lnSpc>
              <a:buNone/>
              <a:defRPr lang="en-US" sz="4000" b="1" cap="none" baseline="0" dirty="0" smtClean="0">
                <a:solidFill>
                  <a:schemeClr val="tx1"/>
                </a:solidFill>
                <a:effectLst/>
                <a:latin typeface="+mj-lt"/>
              </a:defRPr>
            </a:lvl1pPr>
          </a:lstStyle>
          <a:p>
            <a:pPr marL="0" lvl="0" indent="0"/>
            <a:r>
              <a:rPr lang="en-US" dirty="0"/>
              <a:t>Presentation Title</a:t>
            </a:r>
          </a:p>
        </p:txBody>
      </p:sp>
      <p:sp>
        <p:nvSpPr>
          <p:cNvPr id="12" name="Text Placeholder 3"/>
          <p:cNvSpPr>
            <a:spLocks noGrp="1"/>
          </p:cNvSpPr>
          <p:nvPr>
            <p:ph type="body" sz="quarter" idx="13"/>
          </p:nvPr>
        </p:nvSpPr>
        <p:spPr bwMode="white">
          <a:xfrm>
            <a:off x="411480" y="5628417"/>
            <a:ext cx="7452361" cy="276999"/>
          </a:xfrm>
        </p:spPr>
        <p:txBody>
          <a:bodyPr/>
          <a:lstStyle>
            <a:lvl1pPr marL="0" indent="0">
              <a:spcBef>
                <a:spcPts val="0"/>
              </a:spcBef>
              <a:buNone/>
              <a:defRPr sz="2000" b="0">
                <a:solidFill>
                  <a:schemeClr val="bg1">
                    <a:lumMod val="85000"/>
                  </a:schemeClr>
                </a:solidFill>
              </a:defRPr>
            </a:lvl1pPr>
          </a:lstStyle>
          <a:p>
            <a:pPr lvl="0"/>
            <a:r>
              <a:rPr lang="en-US"/>
              <a:t>Click to edit Master text styles</a:t>
            </a:r>
          </a:p>
        </p:txBody>
      </p:sp>
      <p:sp>
        <p:nvSpPr>
          <p:cNvPr id="11" name="Subtitle 2"/>
          <p:cNvSpPr>
            <a:spLocks noGrp="1"/>
          </p:cNvSpPr>
          <p:nvPr>
            <p:ph type="subTitle" idx="1" hasCustomPrompt="1"/>
          </p:nvPr>
        </p:nvSpPr>
        <p:spPr bwMode="white">
          <a:xfrm>
            <a:off x="411480" y="5199600"/>
            <a:ext cx="7452361" cy="332399"/>
          </a:xfrm>
        </p:spPr>
        <p:txBody>
          <a:bodyPr lIns="0" tIns="0" rIns="0" bIns="0"/>
          <a:lstStyle>
            <a:lvl1pPr marL="0" marR="0" indent="0" algn="l">
              <a:spcBef>
                <a:spcPts val="0"/>
              </a:spcBef>
              <a:spcAft>
                <a:spcPts val="0"/>
              </a:spcAft>
              <a:buNone/>
              <a:defRPr sz="24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17" name="Copyright"/>
          <p:cNvSpPr txBox="1">
            <a:spLocks/>
          </p:cNvSpPr>
          <p:nvPr userDrawn="1"/>
        </p:nvSpPr>
        <p:spPr bwMode="white">
          <a:xfrm>
            <a:off x="411479" y="6629401"/>
            <a:ext cx="4387420" cy="123111"/>
          </a:xfrm>
          <a:prstGeom prst="rect">
            <a:avLst/>
          </a:prstGeom>
          <a:noFill/>
        </p:spPr>
        <p:txBody>
          <a:bodyPr wrap="none" lIns="0" tIns="0" rIns="0" bIns="0" rtlCol="0" anchor="t">
            <a:spAutoFit/>
          </a:bodyPr>
          <a:lstStyle/>
          <a:p>
            <a:r>
              <a:rPr lang="en-US" sz="800" dirty="0">
                <a:solidFill>
                  <a:schemeClr val="bg1">
                    <a:lumMod val="95000"/>
                  </a:schemeClr>
                </a:solidFill>
              </a:rPr>
              <a:t>Broadcom Limited Proprietary and Confidential.  © 2016 Broadcom Limited.  All rights reserved. </a:t>
            </a:r>
          </a:p>
        </p:txBody>
      </p:sp>
      <p:sp>
        <p:nvSpPr>
          <p:cNvPr id="4" name="Rectangle 3"/>
          <p:cNvSpPr/>
          <p:nvPr userDrawn="1"/>
        </p:nvSpPr>
        <p:spPr bwMode="white">
          <a:xfrm>
            <a:off x="3" y="1"/>
            <a:ext cx="12191998" cy="539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err="1"/>
          </a:p>
        </p:txBody>
      </p:sp>
      <p:pic>
        <p:nvPicPr>
          <p:cNvPr id="1027" name="BRCM Logo" descr="G:\_55906_Brand_Integration\55998_Logo_Update-Refinement\_Final\01_Red-Black\PNG\Broadcom_Ltd_Logo_Red-Black_no-ta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1" y="457200"/>
            <a:ext cx="3200400" cy="43635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wo-tone Gray"/>
          <p:cNvGrpSpPr/>
          <p:nvPr userDrawn="1"/>
        </p:nvGrpSpPr>
        <p:grpSpPr bwMode="ltGray">
          <a:xfrm>
            <a:off x="0" y="5010150"/>
            <a:ext cx="12192000" cy="0"/>
            <a:chOff x="0" y="5010150"/>
            <a:chExt cx="12192000" cy="0"/>
          </a:xfrm>
        </p:grpSpPr>
        <p:cxnSp>
          <p:nvCxnSpPr>
            <p:cNvPr id="18" name="Straight Connector 17"/>
            <p:cNvCxnSpPr/>
            <p:nvPr userDrawn="1"/>
          </p:nvCxnSpPr>
          <p:spPr bwMode="ltGray">
            <a:xfrm>
              <a:off x="0" y="5010150"/>
              <a:ext cx="1218895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ltGray">
            <a:xfrm>
              <a:off x="9083040" y="5010150"/>
              <a:ext cx="3108960"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655200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64E248-BE80-4E1E-B20E-CD53188349CE}"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1759372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64E248-BE80-4E1E-B20E-CD53188349CE}"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1469089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64E248-BE80-4E1E-B20E-CD53188349CE}"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3180878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64E248-BE80-4E1E-B20E-CD53188349CE}"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535495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64E248-BE80-4E1E-B20E-CD53188349CE}" type="datetimeFigureOut">
              <a:rPr lang="en-US" smtClean="0"/>
              <a:t>9/29/2020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273312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64E248-BE80-4E1E-B20E-CD53188349CE}" type="datetimeFigureOut">
              <a:rPr lang="en-US" smtClean="0"/>
              <a:t>9/29/2020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561340-EEE6-490E-9976-2876430C748D}" type="slidenum">
              <a:rPr lang="en-US" smtClean="0"/>
              <a:t>‹#›</a:t>
            </a:fld>
            <a:endParaRPr lang="en-US"/>
          </a:p>
        </p:txBody>
      </p:sp>
    </p:spTree>
    <p:extLst>
      <p:ext uri="{BB962C8B-B14F-4D97-AF65-F5344CB8AC3E}">
        <p14:creationId xmlns:p14="http://schemas.microsoft.com/office/powerpoint/2010/main" val="391136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ircuitry">
    <p:spTree>
      <p:nvGrpSpPr>
        <p:cNvPr id="1" name=""/>
        <p:cNvGrpSpPr/>
        <p:nvPr/>
      </p:nvGrpSpPr>
      <p:grpSpPr>
        <a:xfrm>
          <a:off x="0" y="0"/>
          <a:ext cx="0" cy="0"/>
          <a:chOff x="0" y="0"/>
          <a:chExt cx="0" cy="0"/>
        </a:xfrm>
      </p:grpSpPr>
      <p:pic>
        <p:nvPicPr>
          <p:cNvPr id="4" name="gray circui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1"/>
            <a:ext cx="12193588"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BRCM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1424" y="4378200"/>
            <a:ext cx="3417877" cy="463184"/>
          </a:xfrm>
          <a:prstGeom prst="rect">
            <a:avLst/>
          </a:prstGeom>
        </p:spPr>
      </p:pic>
      <p:grpSp>
        <p:nvGrpSpPr>
          <p:cNvPr id="14" name="Two-tone Red Rounded"/>
          <p:cNvGrpSpPr/>
          <p:nvPr userDrawn="1"/>
        </p:nvGrpSpPr>
        <p:grpSpPr bwMode="gray">
          <a:xfrm>
            <a:off x="3" y="4662176"/>
            <a:ext cx="7653790" cy="0"/>
            <a:chOff x="317625" y="4690751"/>
            <a:chExt cx="7653791" cy="0"/>
          </a:xfrm>
        </p:grpSpPr>
        <p:cxnSp>
          <p:nvCxnSpPr>
            <p:cNvPr id="15" name="Straight Connector 14"/>
            <p:cNvCxnSpPr/>
            <p:nvPr/>
          </p:nvCxnSpPr>
          <p:spPr bwMode="gray">
            <a:xfrm>
              <a:off x="317625" y="4690751"/>
              <a:ext cx="7653791"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5667375" y="4690751"/>
              <a:ext cx="2304041" cy="0"/>
            </a:xfrm>
            <a:prstGeom prst="line">
              <a:avLst/>
            </a:prstGeom>
            <a:ln w="76200" cap="rnd">
              <a:solidFill>
                <a:srgbClr val="AB192A"/>
              </a:solidFill>
            </a:ln>
          </p:spPr>
          <p:style>
            <a:lnRef idx="1">
              <a:schemeClr val="accent1"/>
            </a:lnRef>
            <a:fillRef idx="0">
              <a:schemeClr val="accent1"/>
            </a:fillRef>
            <a:effectRef idx="0">
              <a:schemeClr val="accent1"/>
            </a:effectRef>
            <a:fontRef idx="minor">
              <a:schemeClr val="tx1"/>
            </a:fontRef>
          </p:style>
        </p:cxnSp>
      </p:grpSp>
      <p:sp>
        <p:nvSpPr>
          <p:cNvPr id="10" name="Text Placeholder 16"/>
          <p:cNvSpPr>
            <a:spLocks noGrp="1"/>
          </p:cNvSpPr>
          <p:nvPr>
            <p:ph type="body" sz="quarter" idx="12" hasCustomPrompt="1"/>
          </p:nvPr>
        </p:nvSpPr>
        <p:spPr bwMode="black">
          <a:xfrm>
            <a:off x="411479" y="2578608"/>
            <a:ext cx="7132320" cy="1816100"/>
          </a:xfrm>
          <a:effectLst/>
        </p:spPr>
        <p:txBody>
          <a:bodyPr vert="horz" wrap="square" lIns="0" tIns="0" rIns="0" bIns="0" rtlCol="0" anchor="b">
            <a:noAutofit/>
          </a:bodyPr>
          <a:lstStyle>
            <a:lvl1pPr marL="0" indent="0">
              <a:lnSpc>
                <a:spcPct val="85000"/>
              </a:lnSpc>
              <a:buNone/>
              <a:defRPr lang="en-US" sz="4000" b="1" cap="none" baseline="0" dirty="0" smtClean="0">
                <a:solidFill>
                  <a:schemeClr val="tx1"/>
                </a:solidFill>
                <a:effectLst/>
                <a:latin typeface="+mj-lt"/>
              </a:defRPr>
            </a:lvl1pPr>
          </a:lstStyle>
          <a:p>
            <a:pPr marL="0" lvl="0" indent="0"/>
            <a:r>
              <a:rPr lang="en-US" dirty="0"/>
              <a:t>Presentation Title</a:t>
            </a:r>
          </a:p>
        </p:txBody>
      </p:sp>
      <p:sp>
        <p:nvSpPr>
          <p:cNvPr id="11" name="Subtitle 2"/>
          <p:cNvSpPr>
            <a:spLocks noGrp="1"/>
          </p:cNvSpPr>
          <p:nvPr>
            <p:ph type="subTitle" idx="1" hasCustomPrompt="1"/>
          </p:nvPr>
        </p:nvSpPr>
        <p:spPr>
          <a:xfrm>
            <a:off x="411479" y="4992080"/>
            <a:ext cx="7132320" cy="332399"/>
          </a:xfrm>
        </p:spPr>
        <p:txBody>
          <a:bodyPr lIns="0" tIns="0" rIns="0" bIns="0"/>
          <a:lstStyle>
            <a:lvl1pPr marL="0" marR="0" indent="0" algn="l">
              <a:spcBef>
                <a:spcPts val="0"/>
              </a:spcBef>
              <a:spcAft>
                <a:spcPts val="0"/>
              </a:spcAft>
              <a:buNone/>
              <a:defRPr sz="2400" b="1">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12" name="Text Placeholder 3"/>
          <p:cNvSpPr>
            <a:spLocks noGrp="1"/>
          </p:cNvSpPr>
          <p:nvPr>
            <p:ph type="body" sz="quarter" idx="13"/>
          </p:nvPr>
        </p:nvSpPr>
        <p:spPr>
          <a:xfrm>
            <a:off x="411479" y="5420898"/>
            <a:ext cx="7132320" cy="276999"/>
          </a:xfrm>
        </p:spPr>
        <p:txBody>
          <a:bodyPr/>
          <a:lstStyle>
            <a:lvl1pPr marL="0" indent="0">
              <a:spcBef>
                <a:spcPts val="0"/>
              </a:spcBef>
              <a:buNone/>
              <a:defRPr sz="2000" b="0">
                <a:solidFill>
                  <a:schemeClr val="tx1"/>
                </a:solidFill>
              </a:defRPr>
            </a:lvl1pPr>
          </a:lstStyle>
          <a:p>
            <a:pPr lvl="0"/>
            <a:r>
              <a:rPr lang="en-US"/>
              <a:t>Click to edit Master text styles</a:t>
            </a:r>
          </a:p>
        </p:txBody>
      </p:sp>
      <p:sp>
        <p:nvSpPr>
          <p:cNvPr id="8" name="Copyright"/>
          <p:cNvSpPr txBox="1">
            <a:spLocks/>
          </p:cNvSpPr>
          <p:nvPr userDrawn="1"/>
        </p:nvSpPr>
        <p:spPr>
          <a:xfrm>
            <a:off x="411479" y="6629401"/>
            <a:ext cx="4387420" cy="123111"/>
          </a:xfrm>
          <a:prstGeom prst="rect">
            <a:avLst/>
          </a:prstGeom>
          <a:noFill/>
        </p:spPr>
        <p:txBody>
          <a:bodyPr wrap="none" lIns="0" tIns="0" rIns="0" bIns="0" rtlCol="0" anchor="t">
            <a:spAutoFit/>
          </a:bodyPr>
          <a:lstStyle/>
          <a:p>
            <a:r>
              <a:rPr lang="en-US" sz="800" dirty="0">
                <a:solidFill>
                  <a:srgbClr val="4D4D4F"/>
                </a:solidFill>
              </a:rPr>
              <a:t>Broadcom Limited</a:t>
            </a:r>
            <a:r>
              <a:rPr lang="en-US" sz="800" baseline="0" dirty="0">
                <a:solidFill>
                  <a:srgbClr val="4D4D4F"/>
                </a:solidFill>
              </a:rPr>
              <a:t> </a:t>
            </a:r>
            <a:r>
              <a:rPr lang="en-US" sz="800" dirty="0">
                <a:solidFill>
                  <a:srgbClr val="4D4D4F"/>
                </a:solidFill>
              </a:rPr>
              <a:t>Proprietary and Confidential.  © 2016 Broadcom Limited.  All rights reserved. </a:t>
            </a:r>
          </a:p>
        </p:txBody>
      </p:sp>
    </p:spTree>
    <p:extLst>
      <p:ext uri="{BB962C8B-B14F-4D97-AF65-F5344CB8AC3E}">
        <p14:creationId xmlns:p14="http://schemas.microsoft.com/office/powerpoint/2010/main" val="31030985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pic>
        <p:nvPicPr>
          <p:cNvPr id="16" name="Red Gradient Block" descr="G:\_55906_Brand_Integration\_PPT_Template\R5_20151208\Images\Title_Red_Gradient_Revers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5424176"/>
            <a:ext cx="12192000" cy="1433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bwMode="white">
          <a:xfrm flipV="1">
            <a:off x="0" y="0"/>
            <a:ext cx="12192000" cy="21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err="1"/>
          </a:p>
        </p:txBody>
      </p:sp>
      <p:sp>
        <p:nvSpPr>
          <p:cNvPr id="10" name="Text Placeholder 16"/>
          <p:cNvSpPr>
            <a:spLocks noGrp="1"/>
          </p:cNvSpPr>
          <p:nvPr>
            <p:ph type="body" sz="quarter" idx="12" hasCustomPrompt="1"/>
          </p:nvPr>
        </p:nvSpPr>
        <p:spPr bwMode="black">
          <a:xfrm>
            <a:off x="411479" y="4701279"/>
            <a:ext cx="8595360" cy="523220"/>
          </a:xfrm>
          <a:effectLst/>
        </p:spPr>
        <p:txBody>
          <a:bodyPr vert="horz" wrap="square" lIns="0" tIns="0" rIns="0" bIns="0" rtlCol="0" anchor="b">
            <a:spAutoFit/>
          </a:bodyPr>
          <a:lstStyle>
            <a:lvl1pPr marL="0" marR="0" indent="0" algn="l" defTabSz="914400" rtl="0" eaLnBrk="1" latinLnBrk="0" hangingPunct="1">
              <a:lnSpc>
                <a:spcPct val="85000"/>
              </a:lnSpc>
              <a:spcBef>
                <a:spcPts val="1200"/>
              </a:spcBef>
              <a:spcAft>
                <a:spcPts val="0"/>
              </a:spcAft>
              <a:buClr>
                <a:schemeClr val="tx2"/>
              </a:buClr>
              <a:buFont typeface="Arial" panose="020B0604020202020204" pitchFamily="34" charset="0"/>
              <a:buNone/>
              <a:defRPr lang="en-US" sz="4000" b="1" kern="1200" cap="none" baseline="0" dirty="0" smtClean="0">
                <a:solidFill>
                  <a:schemeClr val="tx1"/>
                </a:solidFill>
                <a:effectLst/>
                <a:latin typeface="+mj-lt"/>
                <a:ea typeface="+mn-ea"/>
                <a:cs typeface="Arial" pitchFamily="34" charset="0"/>
              </a:defRPr>
            </a:lvl1pPr>
          </a:lstStyle>
          <a:p>
            <a:pPr marL="0" lvl="0" indent="0"/>
            <a:r>
              <a:rPr lang="en-US" dirty="0"/>
              <a:t>Section Title</a:t>
            </a:r>
          </a:p>
        </p:txBody>
      </p:sp>
      <p:sp>
        <p:nvSpPr>
          <p:cNvPr id="11" name="Copyright"/>
          <p:cNvSpPr txBox="1">
            <a:spLocks/>
          </p:cNvSpPr>
          <p:nvPr userDrawn="1"/>
        </p:nvSpPr>
        <p:spPr bwMode="white">
          <a:xfrm>
            <a:off x="411479" y="6629401"/>
            <a:ext cx="4387420" cy="123111"/>
          </a:xfrm>
          <a:prstGeom prst="rect">
            <a:avLst/>
          </a:prstGeom>
          <a:noFill/>
        </p:spPr>
        <p:txBody>
          <a:bodyPr wrap="none" lIns="0" tIns="0" rIns="0" bIns="0" rtlCol="0" anchor="t">
            <a:spAutoFit/>
          </a:bodyPr>
          <a:lstStyle/>
          <a:p>
            <a:r>
              <a:rPr lang="en-US" sz="800" dirty="0">
                <a:solidFill>
                  <a:schemeClr val="bg1"/>
                </a:solidFill>
              </a:rPr>
              <a:t>Broadcom Limited Proprietary and Confidential.  © 2016 Broadcom Limited.  All rights reserved. </a:t>
            </a:r>
          </a:p>
        </p:txBody>
      </p:sp>
      <p:grpSp>
        <p:nvGrpSpPr>
          <p:cNvPr id="22" name="Group 21"/>
          <p:cNvGrpSpPr/>
          <p:nvPr userDrawn="1"/>
        </p:nvGrpSpPr>
        <p:grpSpPr bwMode="ltGray">
          <a:xfrm>
            <a:off x="-1" y="5424175"/>
            <a:ext cx="12192002" cy="0"/>
            <a:chOff x="-1" y="5905500"/>
            <a:chExt cx="12192001" cy="0"/>
          </a:xfrm>
        </p:grpSpPr>
        <p:cxnSp>
          <p:nvCxnSpPr>
            <p:cNvPr id="15" name="Straight Connector 14"/>
            <p:cNvCxnSpPr/>
            <p:nvPr userDrawn="1"/>
          </p:nvCxnSpPr>
          <p:spPr bwMode="ltGray">
            <a:xfrm>
              <a:off x="-1" y="5905500"/>
              <a:ext cx="12192001" cy="0"/>
            </a:xfrm>
            <a:prstGeom prst="line">
              <a:avLst/>
            </a:prstGeom>
            <a:ln w="825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ltGray">
            <a:xfrm>
              <a:off x="9083040" y="5905500"/>
              <a:ext cx="3108960" cy="0"/>
            </a:xfrm>
            <a:prstGeom prst="line">
              <a:avLst/>
            </a:prstGeom>
            <a:ln w="82550" cap="flat">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26" name="Picture 2" descr="G:\_55906_Brand_Integration\_55998_Broadcom_Limited_Logo\_Final\04_White\PNG\Broadcom_Ltd_Logo_White_no-ta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1" y="5923396"/>
            <a:ext cx="3200400" cy="43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05001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Circuitry">
    <p:spTree>
      <p:nvGrpSpPr>
        <p:cNvPr id="1" name=""/>
        <p:cNvGrpSpPr/>
        <p:nvPr/>
      </p:nvGrpSpPr>
      <p:grpSpPr>
        <a:xfrm>
          <a:off x="0" y="0"/>
          <a:ext cx="0" cy="0"/>
          <a:chOff x="0" y="0"/>
          <a:chExt cx="0" cy="0"/>
        </a:xfrm>
      </p:grpSpPr>
      <p:pic>
        <p:nvPicPr>
          <p:cNvPr id="11" name="gray circui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1"/>
            <a:ext cx="12193588"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pyright"/>
          <p:cNvSpPr txBox="1">
            <a:spLocks/>
          </p:cNvSpPr>
          <p:nvPr userDrawn="1"/>
        </p:nvSpPr>
        <p:spPr>
          <a:xfrm>
            <a:off x="411479" y="6629401"/>
            <a:ext cx="4387420" cy="123111"/>
          </a:xfrm>
          <a:prstGeom prst="rect">
            <a:avLst/>
          </a:prstGeom>
          <a:noFill/>
        </p:spPr>
        <p:txBody>
          <a:bodyPr wrap="none" lIns="0" tIns="0" rIns="0" bIns="0" rtlCol="0" anchor="t">
            <a:spAutoFit/>
          </a:bodyPr>
          <a:lstStyle/>
          <a:p>
            <a:r>
              <a:rPr lang="en-US" sz="800" dirty="0">
                <a:solidFill>
                  <a:srgbClr val="4D4D4F"/>
                </a:solidFill>
              </a:rPr>
              <a:t>Broadcom Limited</a:t>
            </a:r>
            <a:r>
              <a:rPr lang="en-US" sz="800" baseline="0" dirty="0">
                <a:solidFill>
                  <a:srgbClr val="4D4D4F"/>
                </a:solidFill>
              </a:rPr>
              <a:t> </a:t>
            </a:r>
            <a:r>
              <a:rPr lang="en-US" sz="800" dirty="0">
                <a:solidFill>
                  <a:srgbClr val="4D4D4F"/>
                </a:solidFill>
              </a:rPr>
              <a:t>Proprietary and Confidential.  © 2016 Broadcom Limited.  All rights reserved. </a:t>
            </a:r>
          </a:p>
        </p:txBody>
      </p:sp>
      <p:grpSp>
        <p:nvGrpSpPr>
          <p:cNvPr id="17" name="Two-tone Red Rouded"/>
          <p:cNvGrpSpPr/>
          <p:nvPr userDrawn="1"/>
        </p:nvGrpSpPr>
        <p:grpSpPr bwMode="gray">
          <a:xfrm>
            <a:off x="0" y="5424176"/>
            <a:ext cx="9344025" cy="338449"/>
            <a:chOff x="0" y="4690751"/>
            <a:chExt cx="7971416" cy="0"/>
          </a:xfrm>
        </p:grpSpPr>
        <p:cxnSp>
          <p:nvCxnSpPr>
            <p:cNvPr id="18" name="Straight Connector 17"/>
            <p:cNvCxnSpPr/>
            <p:nvPr/>
          </p:nvCxnSpPr>
          <p:spPr bwMode="gray">
            <a:xfrm>
              <a:off x="0" y="4690751"/>
              <a:ext cx="797141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gray">
            <a:xfrm>
              <a:off x="5667375" y="4690751"/>
              <a:ext cx="2304041" cy="0"/>
            </a:xfrm>
            <a:prstGeom prst="line">
              <a:avLst/>
            </a:prstGeom>
            <a:ln w="76200" cap="rnd">
              <a:solidFill>
                <a:srgbClr val="AB192A"/>
              </a:solidFill>
            </a:ln>
          </p:spPr>
          <p:style>
            <a:lnRef idx="1">
              <a:schemeClr val="accent1"/>
            </a:lnRef>
            <a:fillRef idx="0">
              <a:schemeClr val="accent1"/>
            </a:fillRef>
            <a:effectRef idx="0">
              <a:schemeClr val="accent1"/>
            </a:effectRef>
            <a:fontRef idx="minor">
              <a:schemeClr val="tx1"/>
            </a:fontRef>
          </p:style>
        </p:cxnSp>
      </p:grpSp>
      <p:pic>
        <p:nvPicPr>
          <p:cNvPr id="20" name="BRCM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3126" y="5269924"/>
            <a:ext cx="1990725" cy="269778"/>
          </a:xfrm>
          <a:prstGeom prst="rect">
            <a:avLst/>
          </a:prstGeom>
        </p:spPr>
      </p:pic>
      <p:sp>
        <p:nvSpPr>
          <p:cNvPr id="10" name="Text Placeholder 16"/>
          <p:cNvSpPr>
            <a:spLocks noGrp="1"/>
          </p:cNvSpPr>
          <p:nvPr>
            <p:ph type="body" sz="quarter" idx="12" hasCustomPrompt="1"/>
          </p:nvPr>
        </p:nvSpPr>
        <p:spPr bwMode="black">
          <a:xfrm>
            <a:off x="411482" y="3408399"/>
            <a:ext cx="8686800" cy="1816100"/>
          </a:xfrm>
          <a:effectLst/>
        </p:spPr>
        <p:txBody>
          <a:bodyPr vert="horz" wrap="square" lIns="0" tIns="0" rIns="0" bIns="0" rtlCol="0" anchor="b">
            <a:noAutofit/>
          </a:bodyPr>
          <a:lstStyle>
            <a:lvl1pPr marL="0" indent="0">
              <a:lnSpc>
                <a:spcPct val="85000"/>
              </a:lnSpc>
              <a:buNone/>
              <a:defRPr lang="en-US" sz="4000" b="1" cap="none" baseline="0" dirty="0" smtClean="0">
                <a:solidFill>
                  <a:schemeClr val="tx1"/>
                </a:solidFill>
                <a:effectLst/>
                <a:latin typeface="+mj-lt"/>
              </a:defRPr>
            </a:lvl1pPr>
          </a:lstStyle>
          <a:p>
            <a:pPr marL="0" lvl="0" indent="0"/>
            <a:r>
              <a:rPr lang="en-US" dirty="0"/>
              <a:t>Section Title</a:t>
            </a:r>
          </a:p>
        </p:txBody>
      </p:sp>
    </p:spTree>
    <p:extLst>
      <p:ext uri="{BB962C8B-B14F-4D97-AF65-F5344CB8AC3E}">
        <p14:creationId xmlns:p14="http://schemas.microsoft.com/office/powerpoint/2010/main" val="90541339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13005" y="1371601"/>
            <a:ext cx="11365993" cy="1479379"/>
          </a:xfrm>
        </p:spPr>
        <p:txBody>
          <a:bodyPr/>
          <a:lstStyle>
            <a:lvl1pPr>
              <a:spcBef>
                <a:spcPts val="1200"/>
              </a:spcBef>
              <a:defRPr sz="2400"/>
            </a:lvl1pPr>
            <a:lvl2pPr marL="514350" indent="-227013">
              <a:buFont typeface="Arial" panose="020B0604020202020204" pitchFamily="34" charset="0"/>
              <a:buChar char="–"/>
              <a:defRPr/>
            </a:lvl2pPr>
            <a:lvl3pPr marL="857250" indent="-228600">
              <a:buFont typeface="Arial" panose="020B0604020202020204" pitchFamily="34" charset="0"/>
              <a:buChar char="–"/>
              <a:defRPr sz="1800"/>
            </a:lvl3pPr>
            <a:lvl4pPr marL="1143000" indent="-228600">
              <a:buFont typeface="Arial" panose="020B0604020202020204" pitchFamily="34" charset="0"/>
              <a:buChar char="–"/>
              <a:defRPr/>
            </a:lvl4pPr>
            <a:lvl5pPr marL="1428750" indent="-22860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413005" y="551311"/>
            <a:ext cx="11365993" cy="366254"/>
          </a:xfrm>
        </p:spPr>
        <p:txBody>
          <a:bodyPr/>
          <a:lstStyle/>
          <a:p>
            <a:r>
              <a:rPr lang="en-US"/>
              <a:t>Click to edit Master title style</a:t>
            </a:r>
            <a:endParaRPr lang="en-US" dirty="0"/>
          </a:p>
        </p:txBody>
      </p:sp>
    </p:spTree>
    <p:extLst>
      <p:ext uri="{BB962C8B-B14F-4D97-AF65-F5344CB8AC3E}">
        <p14:creationId xmlns:p14="http://schemas.microsoft.com/office/powerpoint/2010/main" val="215297734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Subtitle">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13005" y="1600201"/>
            <a:ext cx="11365993" cy="1479379"/>
          </a:xfrm>
        </p:spPr>
        <p:txBody>
          <a:bodyPr/>
          <a:lstStyle>
            <a:lvl1pPr>
              <a:spcBef>
                <a:spcPts val="1200"/>
              </a:spcBef>
              <a:defRPr/>
            </a:lvl1pPr>
            <a:lvl2pPr marL="514350" indent="-227013">
              <a:buFont typeface="Arial" panose="020B0604020202020204" pitchFamily="34" charset="0"/>
              <a:buChar char="–"/>
              <a:defRPr/>
            </a:lvl2pPr>
            <a:lvl3pPr marL="857250" indent="-228600">
              <a:buFont typeface="Arial" panose="020B0604020202020204" pitchFamily="34" charset="0"/>
              <a:buChar char="–"/>
              <a:defRPr sz="1800"/>
            </a:lvl3pPr>
            <a:lvl4pPr marL="1143000" indent="-228600">
              <a:buFont typeface="Arial" panose="020B0604020202020204" pitchFamily="34" charset="0"/>
              <a:buChar char="–"/>
              <a:defRPr/>
            </a:lvl4pPr>
            <a:lvl5pPr marL="1428750" indent="-22860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413005" y="551311"/>
            <a:ext cx="11365993" cy="366254"/>
          </a:xfrm>
        </p:spPr>
        <p:txBody>
          <a:bodyPr/>
          <a:lstStyle/>
          <a:p>
            <a:r>
              <a:rPr lang="en-US"/>
              <a:t>Click to edit Master title style</a:t>
            </a:r>
            <a:endParaRPr lang="en-US" dirty="0"/>
          </a:p>
        </p:txBody>
      </p:sp>
      <p:sp>
        <p:nvSpPr>
          <p:cNvPr id="4" name="Subtitle"/>
          <p:cNvSpPr>
            <a:spLocks noGrp="1"/>
          </p:cNvSpPr>
          <p:nvPr>
            <p:ph type="body" sz="quarter" idx="12"/>
          </p:nvPr>
        </p:nvSpPr>
        <p:spPr>
          <a:xfrm>
            <a:off x="413005" y="1005841"/>
            <a:ext cx="11365993" cy="332399"/>
          </a:xfrm>
        </p:spPr>
        <p:txBody>
          <a:bodyPr lIns="0" tIns="0" rIns="0" bIns="0"/>
          <a:lstStyle>
            <a:lvl1pPr marL="0" marR="0" indent="0">
              <a:spcBef>
                <a:spcPts val="0"/>
              </a:spcBef>
              <a:spcAft>
                <a:spcPts val="0"/>
              </a:spcAft>
              <a:buNone/>
              <a:defRPr sz="2400" b="0">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92397183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11482" y="1371601"/>
            <a:ext cx="5577840" cy="1479379"/>
          </a:xfrm>
        </p:spPr>
        <p:txBody>
          <a:bodyPr/>
          <a:lstStyle>
            <a:lvl1pPr>
              <a:spcBef>
                <a:spcPts val="1200"/>
              </a:spcBef>
              <a:defRPr sz="2400"/>
            </a:lvl1pPr>
            <a:lvl2pPr marL="514350" indent="-227013">
              <a:buFont typeface="Arial" panose="020B0604020202020204" pitchFamily="34" charset="0"/>
              <a:buChar char="–"/>
              <a:defRPr/>
            </a:lvl2pPr>
            <a:lvl3pPr marL="857250" indent="-228600">
              <a:buFont typeface="Arial" panose="020B0604020202020204" pitchFamily="34" charset="0"/>
              <a:buChar char="–"/>
              <a:defRPr sz="1800"/>
            </a:lvl3pPr>
            <a:lvl4pPr marL="1143000" indent="-228600">
              <a:buFont typeface="Arial" panose="020B0604020202020204" pitchFamily="34" charset="0"/>
              <a:buChar char="–"/>
              <a:defRPr/>
            </a:lvl4pPr>
            <a:lvl5pPr marL="1428750" indent="-22860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411480" y="551311"/>
            <a:ext cx="11365993" cy="366254"/>
          </a:xfrm>
        </p:spPr>
        <p:txBody>
          <a:bodyPr/>
          <a:lstStyle/>
          <a:p>
            <a:r>
              <a:rPr lang="en-US"/>
              <a:t>Click to edit Master title style</a:t>
            </a:r>
            <a:endParaRPr lang="en-US" dirty="0"/>
          </a:p>
        </p:txBody>
      </p:sp>
      <p:sp>
        <p:nvSpPr>
          <p:cNvPr id="4" name="Text Placeholder 6"/>
          <p:cNvSpPr>
            <a:spLocks noGrp="1"/>
          </p:cNvSpPr>
          <p:nvPr>
            <p:ph type="body" sz="quarter" idx="11"/>
          </p:nvPr>
        </p:nvSpPr>
        <p:spPr>
          <a:xfrm>
            <a:off x="6199633" y="1371601"/>
            <a:ext cx="5577840" cy="1479379"/>
          </a:xfrm>
        </p:spPr>
        <p:txBody>
          <a:bodyPr/>
          <a:lstStyle>
            <a:lvl1pPr>
              <a:spcBef>
                <a:spcPts val="1200"/>
              </a:spcBef>
              <a:defRPr sz="2400"/>
            </a:lvl1pPr>
            <a:lvl2pPr marL="514350" indent="-227013">
              <a:buFont typeface="Arial" panose="020B0604020202020204" pitchFamily="34" charset="0"/>
              <a:buChar char="–"/>
              <a:defRPr/>
            </a:lvl2pPr>
            <a:lvl3pPr marL="857250" indent="-228600">
              <a:buFont typeface="Arial" panose="020B0604020202020204" pitchFamily="34" charset="0"/>
              <a:buChar char="–"/>
              <a:defRPr sz="1800"/>
            </a:lvl3pPr>
            <a:lvl4pPr marL="1143000" indent="-228600">
              <a:buFont typeface="Arial" panose="020B0604020202020204" pitchFamily="34" charset="0"/>
              <a:buChar char="–"/>
              <a:defRPr/>
            </a:lvl4pPr>
            <a:lvl5pPr marL="1428750" indent="-22860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846292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13005" y="551311"/>
            <a:ext cx="11365993" cy="366254"/>
          </a:xfrm>
        </p:spPr>
        <p:txBody>
          <a:bodyPr/>
          <a:lstStyle/>
          <a:p>
            <a:r>
              <a:rPr lang="en-US"/>
              <a:t>Click to edit Master title style</a:t>
            </a:r>
            <a:endParaRPr lang="en-US" dirty="0"/>
          </a:p>
        </p:txBody>
      </p:sp>
    </p:spTree>
    <p:extLst>
      <p:ext uri="{BB962C8B-B14F-4D97-AF65-F5344CB8AC3E}">
        <p14:creationId xmlns:p14="http://schemas.microsoft.com/office/powerpoint/2010/main" val="170640826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13005" y="551311"/>
            <a:ext cx="11365993" cy="366254"/>
          </a:xfrm>
          <a:prstGeom prst="rect">
            <a:avLst/>
          </a:prstGeom>
        </p:spPr>
        <p:txBody>
          <a:bodyPr vert="horz" wrap="square" lIns="0" tIns="0" rIns="0" bIns="0" rtlCol="0" anchor="ctr">
            <a:spAutoFit/>
          </a:bodyPr>
          <a:lstStyle/>
          <a:p>
            <a:r>
              <a:rPr lang="en-US"/>
              <a:t>Click to edit Master title style</a:t>
            </a:r>
            <a:endParaRPr lang="en-US" dirty="0"/>
          </a:p>
        </p:txBody>
      </p:sp>
      <p:sp>
        <p:nvSpPr>
          <p:cNvPr id="3" name="Text Placeholder 2"/>
          <p:cNvSpPr>
            <a:spLocks noGrp="1"/>
          </p:cNvSpPr>
          <p:nvPr>
            <p:ph type="body" idx="1"/>
          </p:nvPr>
        </p:nvSpPr>
        <p:spPr>
          <a:xfrm>
            <a:off x="413005" y="1371601"/>
            <a:ext cx="11365993" cy="147937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a:spLocks/>
          </p:cNvSpPr>
          <p:nvPr/>
        </p:nvSpPr>
        <p:spPr>
          <a:xfrm>
            <a:off x="411479" y="6629401"/>
            <a:ext cx="125034" cy="123111"/>
          </a:xfrm>
          <a:prstGeom prst="rect">
            <a:avLst/>
          </a:prstGeom>
        </p:spPr>
        <p:txBody>
          <a:bodyPr vert="horz" wrap="none" lIns="0" tIns="0" rIns="0" bIns="0" rtlCol="0" anchor="ctr" anchorCtr="0">
            <a:spAutoFit/>
          </a:bodyPr>
          <a:lstStyle/>
          <a:p>
            <a:pPr algn="l"/>
            <a:fld id="{33A2A773-C618-4A5E-A908-2C5FB33DF7E5}" type="slidenum">
              <a:rPr lang="en-US" sz="800" smtClean="0">
                <a:solidFill>
                  <a:srgbClr val="4D4D4F"/>
                </a:solidFill>
                <a:cs typeface="Arial" pitchFamily="34" charset="0"/>
              </a:rPr>
              <a:pPr algn="l"/>
              <a:t>‹#›</a:t>
            </a:fld>
            <a:endParaRPr lang="en-US" sz="800" dirty="0">
              <a:solidFill>
                <a:srgbClr val="4D4D4F"/>
              </a:solidFill>
              <a:cs typeface="Arial" pitchFamily="34" charset="0"/>
            </a:endParaRPr>
          </a:p>
        </p:txBody>
      </p:sp>
      <p:sp>
        <p:nvSpPr>
          <p:cNvPr id="16" name="TextBox 15"/>
          <p:cNvSpPr txBox="1">
            <a:spLocks/>
          </p:cNvSpPr>
          <p:nvPr/>
        </p:nvSpPr>
        <p:spPr>
          <a:xfrm>
            <a:off x="671015" y="6629401"/>
            <a:ext cx="27252" cy="123111"/>
          </a:xfrm>
          <a:prstGeom prst="rect">
            <a:avLst/>
          </a:prstGeom>
        </p:spPr>
        <p:txBody>
          <a:bodyPr vert="horz" wrap="none" lIns="0" tIns="0" rIns="0" bIns="0" rtlCol="0" anchor="ctr" anchorCtr="0">
            <a:spAutoFit/>
          </a:bodyPr>
          <a:lstStyle/>
          <a:p>
            <a:pPr algn="l"/>
            <a:r>
              <a:rPr lang="en-US" sz="800" dirty="0">
                <a:solidFill>
                  <a:srgbClr val="4D4D4F"/>
                </a:solidFill>
                <a:cs typeface="Arial" pitchFamily="34" charset="0"/>
              </a:rPr>
              <a:t>|</a:t>
            </a:r>
          </a:p>
        </p:txBody>
      </p:sp>
      <p:grpSp>
        <p:nvGrpSpPr>
          <p:cNvPr id="4" name="Two-tone Red"/>
          <p:cNvGrpSpPr/>
          <p:nvPr/>
        </p:nvGrpSpPr>
        <p:grpSpPr bwMode="ltGray">
          <a:xfrm>
            <a:off x="0" y="0"/>
            <a:ext cx="12192000" cy="137160"/>
            <a:chOff x="0" y="0"/>
            <a:chExt cx="12192000" cy="137160"/>
          </a:xfrm>
        </p:grpSpPr>
        <p:sp>
          <p:nvSpPr>
            <p:cNvPr id="7" name="Rectangle 6"/>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err="1"/>
            </a:p>
          </p:txBody>
        </p:sp>
        <p:sp>
          <p:nvSpPr>
            <p:cNvPr id="10" name="Rectangle 9"/>
            <p:cNvSpPr/>
            <p:nvPr/>
          </p:nvSpPr>
          <p:spPr bwMode="ltGray">
            <a:xfrm>
              <a:off x="10665070" y="0"/>
              <a:ext cx="1526930" cy="137160"/>
            </a:xfrm>
            <a:prstGeom prst="rect">
              <a:avLst/>
            </a:prstGeom>
            <a:solidFill>
              <a:srgbClr val="AB1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err="1"/>
            </a:p>
          </p:txBody>
        </p:sp>
      </p:grpSp>
    </p:spTree>
    <p:extLst>
      <p:ext uri="{BB962C8B-B14F-4D97-AF65-F5344CB8AC3E}">
        <p14:creationId xmlns:p14="http://schemas.microsoft.com/office/powerpoint/2010/main" val="3493762870"/>
      </p:ext>
    </p:extLst>
  </p:cSld>
  <p:clrMap bg1="lt1" tx1="dk1" bg2="lt2" tx2="dk2" accent1="accent1" accent2="accent2" accent3="accent3" accent4="accent4" accent5="accent5" accent6="accent6" hlink="hlink" folHlink="folHlink"/>
  <p:sldLayoutIdLst>
    <p:sldLayoutId id="2147484077" r:id="rId1"/>
    <p:sldLayoutId id="2147484076" r:id="rId2"/>
    <p:sldLayoutId id="2147484068" r:id="rId3"/>
    <p:sldLayoutId id="2147484079" r:id="rId4"/>
    <p:sldLayoutId id="2147484081" r:id="rId5"/>
    <p:sldLayoutId id="2147484034" r:id="rId6"/>
    <p:sldLayoutId id="2147484085" r:id="rId7"/>
    <p:sldLayoutId id="2147484086" r:id="rId8"/>
    <p:sldLayoutId id="2147484082" r:id="rId9"/>
    <p:sldLayoutId id="2147484083" r:id="rId10"/>
    <p:sldLayoutId id="2147484104" r:id="rId11"/>
    <p:sldLayoutId id="2147484105" r:id="rId12"/>
  </p:sldLayoutIdLst>
  <p:transition spd="med">
    <p:fade/>
  </p:transition>
  <p:hf sldNum="0" hdr="0" ftr="0" dt="0"/>
  <p:txStyles>
    <p:titleStyle>
      <a:lvl1pPr marL="0" marR="0" indent="0" algn="l" defTabSz="914400" rtl="0" eaLnBrk="1" latinLnBrk="0" hangingPunct="1">
        <a:lnSpc>
          <a:spcPct val="85000"/>
        </a:lnSpc>
        <a:spcBef>
          <a:spcPct val="0"/>
        </a:spcBef>
        <a:spcAft>
          <a:spcPts val="0"/>
        </a:spcAft>
        <a:buNone/>
        <a:defRPr sz="2800" b="1" kern="1200" cap="none" baseline="0">
          <a:solidFill>
            <a:schemeClr val="tx2"/>
          </a:solidFill>
          <a:latin typeface="+mj-lt"/>
          <a:ea typeface="+mj-ea"/>
          <a:cs typeface="Arial" pitchFamily="34" charset="0"/>
        </a:defRPr>
      </a:lvl1pPr>
    </p:titleStyle>
    <p:bodyStyle>
      <a:lvl1pPr marL="228600" marR="0" indent="-228600" algn="l" defTabSz="914400" rtl="0" eaLnBrk="1" latinLnBrk="0" hangingPunct="1">
        <a:lnSpc>
          <a:spcPct val="90000"/>
        </a:lnSpc>
        <a:spcBef>
          <a:spcPts val="1200"/>
        </a:spcBef>
        <a:spcAft>
          <a:spcPts val="0"/>
        </a:spcAft>
        <a:buClr>
          <a:schemeClr val="tx2"/>
        </a:buClr>
        <a:buFont typeface="Arial" panose="020B0604020202020204" pitchFamily="34" charset="0"/>
        <a:buChar char="•"/>
        <a:defRPr sz="2400" b="0" kern="1200">
          <a:solidFill>
            <a:schemeClr val="tx1"/>
          </a:solidFill>
          <a:latin typeface="+mn-lt"/>
          <a:ea typeface="+mn-ea"/>
          <a:cs typeface="Arial" pitchFamily="34" charset="0"/>
        </a:defRPr>
      </a:lvl1pPr>
      <a:lvl2pPr marL="514350" marR="0" indent="-227013" algn="l" defTabSz="914400" rtl="0" eaLnBrk="1" latinLnBrk="0" hangingPunct="1">
        <a:lnSpc>
          <a:spcPct val="90000"/>
        </a:lnSpc>
        <a:spcBef>
          <a:spcPts val="400"/>
        </a:spcBef>
        <a:spcAft>
          <a:spcPts val="0"/>
        </a:spcAft>
        <a:buClr>
          <a:schemeClr val="tx2"/>
        </a:buClr>
        <a:buFont typeface="Arial" panose="020B0604020202020204" pitchFamily="34" charset="0"/>
        <a:buChar char="–"/>
        <a:defRPr sz="2000" b="0" kern="1200">
          <a:solidFill>
            <a:schemeClr val="tx1"/>
          </a:solidFill>
          <a:latin typeface="+mn-lt"/>
          <a:ea typeface="+mn-ea"/>
          <a:cs typeface="Arial" pitchFamily="34" charset="0"/>
        </a:defRPr>
      </a:lvl2pPr>
      <a:lvl3pPr marL="857250" marR="0" indent="-228600" algn="l" defTabSz="914400" rtl="0" eaLnBrk="1" latinLnBrk="0" hangingPunct="1">
        <a:lnSpc>
          <a:spcPct val="90000"/>
        </a:lnSpc>
        <a:spcBef>
          <a:spcPts val="400"/>
        </a:spcBef>
        <a:spcAft>
          <a:spcPts val="0"/>
        </a:spcAft>
        <a:buClr>
          <a:schemeClr val="tx2"/>
        </a:buClr>
        <a:buFont typeface="Arial" panose="020B0604020202020204" pitchFamily="34" charset="0"/>
        <a:buChar char="–"/>
        <a:defRPr sz="1600" b="0" kern="1200">
          <a:solidFill>
            <a:schemeClr val="tx1"/>
          </a:solidFill>
          <a:latin typeface="+mn-lt"/>
          <a:ea typeface="+mn-ea"/>
          <a:cs typeface="Arial" pitchFamily="34" charset="0"/>
        </a:defRPr>
      </a:lvl3pPr>
      <a:lvl4pPr marL="1143000" marR="0" indent="-228600" algn="l" defTabSz="914400" rtl="0" eaLnBrk="1" latinLnBrk="0" hangingPunct="1">
        <a:lnSpc>
          <a:spcPct val="90000"/>
        </a:lnSpc>
        <a:spcBef>
          <a:spcPts val="400"/>
        </a:spcBef>
        <a:spcAft>
          <a:spcPts val="0"/>
        </a:spcAft>
        <a:buClr>
          <a:schemeClr val="tx2"/>
        </a:buClr>
        <a:buFont typeface="Arial" panose="020B0604020202020204" pitchFamily="34" charset="0"/>
        <a:buChar char="–"/>
        <a:defRPr sz="1600" b="0" kern="1200">
          <a:solidFill>
            <a:schemeClr val="tx1"/>
          </a:solidFill>
          <a:latin typeface="+mn-lt"/>
          <a:ea typeface="+mn-ea"/>
          <a:cs typeface="Arial" pitchFamily="34" charset="0"/>
        </a:defRPr>
      </a:lvl4pPr>
      <a:lvl5pPr marL="1428750" marR="0" indent="-228600" algn="l" defTabSz="914400" rtl="0" eaLnBrk="1" latinLnBrk="0" hangingPunct="1">
        <a:lnSpc>
          <a:spcPct val="90000"/>
        </a:lnSpc>
        <a:spcBef>
          <a:spcPts val="400"/>
        </a:spcBef>
        <a:spcAft>
          <a:spcPts val="0"/>
        </a:spcAft>
        <a:buClr>
          <a:schemeClr val="tx2"/>
        </a:buClr>
        <a:buFont typeface="Arial" panose="020B0604020202020204"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4E248-BE80-4E1E-B20E-CD53188349CE}" type="datetimeFigureOut">
              <a:rPr lang="en-US" smtClean="0"/>
              <a:t>9/29/2020</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61340-EEE6-490E-9976-2876430C748D}" type="slidenum">
              <a:rPr lang="en-US" smtClean="0"/>
              <a:t>‹#›</a:t>
            </a:fld>
            <a:endParaRPr lang="en-US"/>
          </a:p>
        </p:txBody>
      </p:sp>
    </p:spTree>
    <p:extLst>
      <p:ext uri="{BB962C8B-B14F-4D97-AF65-F5344CB8AC3E}">
        <p14:creationId xmlns:p14="http://schemas.microsoft.com/office/powerpoint/2010/main" val="3371276824"/>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portal.broadcom.com/documents/10635/172241077/COVID-19_Mitigation_Policy.pdf"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4933950"/>
          </a:xfrm>
          <a:prstGeom prst="rect">
            <a:avLst/>
          </a:prstGeom>
        </p:spPr>
      </p:pic>
      <p:sp>
        <p:nvSpPr>
          <p:cNvPr id="4" name="TextBox 3"/>
          <p:cNvSpPr txBox="1"/>
          <p:nvPr/>
        </p:nvSpPr>
        <p:spPr>
          <a:xfrm>
            <a:off x="152400" y="5181600"/>
            <a:ext cx="2667000" cy="276999"/>
          </a:xfrm>
          <a:prstGeom prst="rect">
            <a:avLst/>
          </a:prstGeom>
          <a:noFill/>
        </p:spPr>
        <p:txBody>
          <a:bodyPr wrap="square" lIns="0" tIns="0" rIns="0" bIns="0" rtlCol="0" anchor="t">
            <a:spAutoFit/>
          </a:bodyPr>
          <a:lstStyle/>
          <a:p>
            <a:pPr>
              <a:lnSpc>
                <a:spcPct val="90000"/>
              </a:lnSpc>
              <a:spcBef>
                <a:spcPts val="600"/>
              </a:spcBef>
            </a:pPr>
            <a:r>
              <a:rPr lang="en-US" sz="2000" b="1" dirty="0"/>
              <a:t>WPS Team</a:t>
            </a:r>
          </a:p>
        </p:txBody>
      </p:sp>
    </p:spTree>
    <p:extLst>
      <p:ext uri="{BB962C8B-B14F-4D97-AF65-F5344CB8AC3E}">
        <p14:creationId xmlns:p14="http://schemas.microsoft.com/office/powerpoint/2010/main" val="4028981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52400" y="254990"/>
            <a:ext cx="11366500" cy="313932"/>
          </a:xfrm>
        </p:spPr>
        <p:txBody>
          <a:bodyPr/>
          <a:lstStyle/>
          <a:p>
            <a:r>
              <a:rPr lang="en-IN" sz="2400" dirty="0"/>
              <a:t>Social Distancing (SD) at washrooms</a:t>
            </a:r>
            <a:endParaRPr lang="en-US" sz="2400" dirty="0"/>
          </a:p>
        </p:txBody>
      </p:sp>
      <p:pic>
        <p:nvPicPr>
          <p:cNvPr id="5" name="Picture 4"/>
          <p:cNvPicPr>
            <a:picLocks noChangeAspect="1"/>
          </p:cNvPicPr>
          <p:nvPr/>
        </p:nvPicPr>
        <p:blipFill>
          <a:blip r:embed="rId2"/>
          <a:stretch>
            <a:fillRect/>
          </a:stretch>
        </p:blipFill>
        <p:spPr>
          <a:xfrm>
            <a:off x="914400" y="914400"/>
            <a:ext cx="10363199" cy="5562600"/>
          </a:xfrm>
          <a:prstGeom prst="rect">
            <a:avLst/>
          </a:prstGeom>
        </p:spPr>
      </p:pic>
    </p:spTree>
    <p:extLst>
      <p:ext uri="{BB962C8B-B14F-4D97-AF65-F5344CB8AC3E}">
        <p14:creationId xmlns:p14="http://schemas.microsoft.com/office/powerpoint/2010/main" val="1891499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995501"/>
            <a:ext cx="4343401" cy="523148"/>
          </a:xfrm>
        </p:spPr>
        <p:txBody>
          <a:bodyPr>
            <a:normAutofit/>
          </a:bodyPr>
          <a:lstStyle/>
          <a:p>
            <a:r>
              <a:rPr lang="en-US" sz="2000" dirty="0">
                <a:solidFill>
                  <a:srgbClr val="FF0000"/>
                </a:solidFill>
              </a:rPr>
              <a:t>Dormitory is kept Closed currently!</a:t>
            </a:r>
          </a:p>
        </p:txBody>
      </p:sp>
      <p:sp>
        <p:nvSpPr>
          <p:cNvPr id="6" name="Rectangle 5"/>
          <p:cNvSpPr/>
          <p:nvPr/>
        </p:nvSpPr>
        <p:spPr>
          <a:xfrm>
            <a:off x="304800" y="1813969"/>
            <a:ext cx="4648200" cy="1384995"/>
          </a:xfrm>
          <a:prstGeom prst="rect">
            <a:avLst/>
          </a:prstGeom>
        </p:spPr>
        <p:txBody>
          <a:bodyPr wrap="square">
            <a:spAutoFit/>
          </a:bodyPr>
          <a:lstStyle/>
          <a:p>
            <a:pPr lvl="1"/>
            <a:r>
              <a:rPr lang="en-IN" sz="2000" b="1" dirty="0"/>
              <a:t>Note: Items provided</a:t>
            </a:r>
          </a:p>
          <a:p>
            <a:pPr marL="742950" lvl="1" indent="-285750">
              <a:buFont typeface="Wingdings" panose="05000000000000000000" pitchFamily="2" charset="2"/>
              <a:buChar char="§"/>
            </a:pPr>
            <a:r>
              <a:rPr lang="en-IN" sz="1600" dirty="0"/>
              <a:t>Beds (Mattress, Pillow Cover, Bed sheet &amp; Blanket) .</a:t>
            </a:r>
            <a:endParaRPr lang="en-US" sz="1600" dirty="0"/>
          </a:p>
          <a:p>
            <a:pPr marL="742950" lvl="1" indent="-285750">
              <a:buFont typeface="Wingdings" panose="05000000000000000000" pitchFamily="2" charset="2"/>
              <a:buChar char="§"/>
            </a:pPr>
            <a:r>
              <a:rPr lang="en-IN" sz="1600" dirty="0"/>
              <a:t>Sanitizer .</a:t>
            </a:r>
          </a:p>
          <a:p>
            <a:pPr marL="742950" lvl="1" indent="-285750">
              <a:buFont typeface="Wingdings" panose="05000000000000000000" pitchFamily="2" charset="2"/>
              <a:buChar char="§"/>
            </a:pPr>
            <a:r>
              <a:rPr lang="en-US" sz="1600" dirty="0"/>
              <a:t>Drinking Water Dispenser.</a:t>
            </a:r>
          </a:p>
        </p:txBody>
      </p:sp>
      <p:pic>
        <p:nvPicPr>
          <p:cNvPr id="7" name="Picture 6"/>
          <p:cNvPicPr>
            <a:picLocks noChangeAspect="1"/>
          </p:cNvPicPr>
          <p:nvPr/>
        </p:nvPicPr>
        <p:blipFill>
          <a:blip r:embed="rId2"/>
          <a:stretch>
            <a:fillRect/>
          </a:stretch>
        </p:blipFill>
        <p:spPr>
          <a:xfrm>
            <a:off x="5181600" y="1089660"/>
            <a:ext cx="2819400" cy="2338911"/>
          </a:xfrm>
          <a:prstGeom prst="rect">
            <a:avLst/>
          </a:prstGeom>
        </p:spPr>
      </p:pic>
      <p:pic>
        <p:nvPicPr>
          <p:cNvPr id="8" name="Picture 7"/>
          <p:cNvPicPr>
            <a:picLocks noChangeAspect="1"/>
          </p:cNvPicPr>
          <p:nvPr/>
        </p:nvPicPr>
        <p:blipFill>
          <a:blip r:embed="rId3"/>
          <a:stretch>
            <a:fillRect/>
          </a:stretch>
        </p:blipFill>
        <p:spPr>
          <a:xfrm>
            <a:off x="8458200" y="1066800"/>
            <a:ext cx="2962275" cy="2298725"/>
          </a:xfrm>
          <a:prstGeom prst="rect">
            <a:avLst/>
          </a:prstGeom>
        </p:spPr>
      </p:pic>
      <p:pic>
        <p:nvPicPr>
          <p:cNvPr id="9" name="Picture 8"/>
          <p:cNvPicPr>
            <a:picLocks noChangeAspect="1"/>
          </p:cNvPicPr>
          <p:nvPr/>
        </p:nvPicPr>
        <p:blipFill>
          <a:blip r:embed="rId4"/>
          <a:stretch>
            <a:fillRect/>
          </a:stretch>
        </p:blipFill>
        <p:spPr>
          <a:xfrm>
            <a:off x="762000" y="3581400"/>
            <a:ext cx="3022017" cy="2559826"/>
          </a:xfrm>
          <a:prstGeom prst="rect">
            <a:avLst/>
          </a:prstGeom>
        </p:spPr>
      </p:pic>
      <p:sp>
        <p:nvSpPr>
          <p:cNvPr id="10" name="Title 1"/>
          <p:cNvSpPr txBox="1">
            <a:spLocks/>
          </p:cNvSpPr>
          <p:nvPr/>
        </p:nvSpPr>
        <p:spPr bwMode="gray">
          <a:xfrm>
            <a:off x="5151120" y="3708334"/>
            <a:ext cx="4501896" cy="366254"/>
          </a:xfrm>
          <a:prstGeom prst="rect">
            <a:avLst/>
          </a:prstGeom>
        </p:spPr>
        <p:txBody>
          <a:bodyPr vert="horz" wrap="square" lIns="0" tIns="0" rIns="0" bIns="0" rtlCol="0" anchor="ctr">
            <a:spAutoFit/>
          </a:bodyPr>
          <a:lstStyle>
            <a:lvl1pPr marL="0" marR="0" indent="0" algn="l" defTabSz="914400" rtl="0" eaLnBrk="1" latinLnBrk="0" hangingPunct="1">
              <a:lnSpc>
                <a:spcPct val="85000"/>
              </a:lnSpc>
              <a:spcBef>
                <a:spcPct val="0"/>
              </a:spcBef>
              <a:spcAft>
                <a:spcPts val="0"/>
              </a:spcAft>
              <a:buNone/>
              <a:defRPr sz="2800" b="1" kern="1200" cap="none" baseline="0">
                <a:solidFill>
                  <a:schemeClr val="tx2"/>
                </a:solidFill>
                <a:latin typeface="+mj-lt"/>
                <a:ea typeface="+mj-ea"/>
                <a:cs typeface="Arial" pitchFamily="34" charset="0"/>
              </a:defRPr>
            </a:lvl1pPr>
          </a:lstStyle>
          <a:p>
            <a:r>
              <a:rPr lang="en-US"/>
              <a:t>Shower Arrangements</a:t>
            </a:r>
            <a:endParaRPr lang="en-US" dirty="0"/>
          </a:p>
        </p:txBody>
      </p:sp>
      <p:sp>
        <p:nvSpPr>
          <p:cNvPr id="11" name="Rectangle 10"/>
          <p:cNvSpPr/>
          <p:nvPr/>
        </p:nvSpPr>
        <p:spPr>
          <a:xfrm>
            <a:off x="4572000" y="4074588"/>
            <a:ext cx="7461504"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742950" lvl="1" indent="-285750">
              <a:buFont typeface="Wingdings" panose="05000000000000000000" pitchFamily="2" charset="2"/>
              <a:buChar char="§"/>
            </a:pPr>
            <a:r>
              <a:rPr lang="en-US" dirty="0"/>
              <a:t>Shower facility available Ladies (1</a:t>
            </a:r>
            <a:r>
              <a:rPr lang="en-US" baseline="30000" dirty="0"/>
              <a:t>st</a:t>
            </a:r>
            <a:r>
              <a:rPr lang="en-US" dirty="0"/>
              <a:t> Floor) &amp; Gents(2</a:t>
            </a:r>
            <a:r>
              <a:rPr lang="en-US" baseline="30000" dirty="0"/>
              <a:t>nd</a:t>
            </a:r>
            <a:r>
              <a:rPr lang="en-US" dirty="0"/>
              <a:t> Floor)</a:t>
            </a:r>
          </a:p>
        </p:txBody>
      </p:sp>
      <p:sp>
        <p:nvSpPr>
          <p:cNvPr id="12" name="Title 1"/>
          <p:cNvSpPr txBox="1">
            <a:spLocks/>
          </p:cNvSpPr>
          <p:nvPr/>
        </p:nvSpPr>
        <p:spPr bwMode="gray">
          <a:xfrm>
            <a:off x="650964" y="439149"/>
            <a:ext cx="10550435" cy="523148"/>
          </a:xfrm>
          <a:prstGeom prst="rect">
            <a:avLst/>
          </a:prstGeom>
        </p:spPr>
        <p:txBody>
          <a:bodyPr vert="horz" wrap="square" lIns="0" tIns="0" rIns="0" bIns="0" rtlCol="0" anchor="ctr">
            <a:normAutofit/>
          </a:bodyPr>
          <a:lstStyle>
            <a:lvl1pPr marL="0" marR="0" indent="0" algn="l" defTabSz="914400" rtl="0" eaLnBrk="1" latinLnBrk="0" hangingPunct="1">
              <a:lnSpc>
                <a:spcPct val="85000"/>
              </a:lnSpc>
              <a:spcBef>
                <a:spcPct val="0"/>
              </a:spcBef>
              <a:spcAft>
                <a:spcPts val="0"/>
              </a:spcAft>
              <a:buNone/>
              <a:defRPr sz="2800" b="1" kern="1200" cap="none" baseline="0">
                <a:solidFill>
                  <a:schemeClr val="tx2"/>
                </a:solidFill>
                <a:latin typeface="+mj-lt"/>
                <a:ea typeface="+mj-ea"/>
                <a:cs typeface="Arial" pitchFamily="34" charset="0"/>
              </a:defRPr>
            </a:lvl1pPr>
          </a:lstStyle>
          <a:p>
            <a:r>
              <a:rPr lang="en-US" sz="2000" dirty="0"/>
              <a:t>Ladies (3 beds)&amp; Gents(4 beds) Dormitory on 1</a:t>
            </a:r>
            <a:r>
              <a:rPr lang="en-US" sz="2000" baseline="30000" dirty="0"/>
              <a:t>st</a:t>
            </a:r>
            <a:r>
              <a:rPr lang="en-US" sz="2000" dirty="0"/>
              <a:t> &amp; 2</a:t>
            </a:r>
            <a:r>
              <a:rPr lang="en-US" sz="2000" baseline="30000" dirty="0"/>
              <a:t>nd</a:t>
            </a:r>
            <a:r>
              <a:rPr lang="en-US" sz="2000" dirty="0"/>
              <a:t> floor respectively. Occupancy reduced to Half due to alternate Bedding facility provided considering safe distancing.</a:t>
            </a:r>
          </a:p>
        </p:txBody>
      </p:sp>
    </p:spTree>
    <p:extLst>
      <p:ext uri="{BB962C8B-B14F-4D97-AF65-F5344CB8AC3E}">
        <p14:creationId xmlns:p14="http://schemas.microsoft.com/office/powerpoint/2010/main" val="1893527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365993" cy="366254"/>
          </a:xfrm>
        </p:spPr>
        <p:txBody>
          <a:bodyPr/>
          <a:lstStyle/>
          <a:p>
            <a:r>
              <a:rPr lang="en-US" dirty="0"/>
              <a:t>Practice Good Hygiene In Labs</a:t>
            </a:r>
          </a:p>
        </p:txBody>
      </p:sp>
      <p:sp>
        <p:nvSpPr>
          <p:cNvPr id="3" name="Rectangle 2"/>
          <p:cNvSpPr/>
          <p:nvPr/>
        </p:nvSpPr>
        <p:spPr>
          <a:xfrm>
            <a:off x="304800" y="914400"/>
            <a:ext cx="7543800" cy="2729043"/>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marL="342900" lvl="0" indent="-342900">
              <a:lnSpc>
                <a:spcPct val="150000"/>
              </a:lnSpc>
              <a:spcBef>
                <a:spcPts val="600"/>
              </a:spcBef>
              <a:buFont typeface="Wingdings" panose="05000000000000000000" pitchFamily="2" charset="2"/>
              <a:buChar char="Ø"/>
            </a:pPr>
            <a:r>
              <a:rPr lang="en-US" dirty="0"/>
              <a:t>Maintain social distancing inside labs.</a:t>
            </a:r>
          </a:p>
          <a:p>
            <a:pPr marL="342900" lvl="0" indent="-342900">
              <a:lnSpc>
                <a:spcPct val="150000"/>
              </a:lnSpc>
              <a:spcBef>
                <a:spcPts val="600"/>
              </a:spcBef>
              <a:buFont typeface="Wingdings" panose="05000000000000000000" pitchFamily="2" charset="2"/>
              <a:buChar char="Ø"/>
            </a:pPr>
            <a:r>
              <a:rPr lang="en-US" dirty="0"/>
              <a:t>Employees can access Alcohol based Wet tissues while entering to clean machineries &amp; working station on their own.</a:t>
            </a:r>
          </a:p>
          <a:p>
            <a:pPr marL="342900" lvl="0" indent="-342900">
              <a:lnSpc>
                <a:spcPct val="150000"/>
              </a:lnSpc>
              <a:spcBef>
                <a:spcPts val="600"/>
              </a:spcBef>
              <a:buFont typeface="Wingdings" panose="05000000000000000000" pitchFamily="2" charset="2"/>
              <a:buChar char="Ø"/>
            </a:pPr>
            <a:r>
              <a:rPr lang="en-US" dirty="0"/>
              <a:t>Employees to sanitize hand while in &amp; out with hand sanitizer kept on lab entrance.</a:t>
            </a:r>
          </a:p>
          <a:p>
            <a:pPr marL="342900" lvl="0" indent="-342900">
              <a:lnSpc>
                <a:spcPct val="150000"/>
              </a:lnSpc>
              <a:spcBef>
                <a:spcPts val="600"/>
              </a:spcBef>
              <a:buFont typeface="Wingdings" panose="05000000000000000000" pitchFamily="2" charset="2"/>
              <a:buChar char="Ø"/>
            </a:pPr>
            <a:r>
              <a:rPr lang="en-US" dirty="0"/>
              <a:t>A separate biohazardous container are placed near the labs at washroom passage to dispose tissues/gloves etc.</a:t>
            </a:r>
          </a:p>
          <a:p>
            <a:pPr marL="342900" lvl="0" indent="-342900">
              <a:lnSpc>
                <a:spcPct val="150000"/>
              </a:lnSpc>
              <a:spcBef>
                <a:spcPts val="600"/>
              </a:spcBef>
              <a:buFont typeface="Wingdings" panose="05000000000000000000" pitchFamily="2" charset="2"/>
              <a:buChar char="Ø"/>
            </a:pPr>
            <a:endParaRPr lang="en-US" dirty="0"/>
          </a:p>
          <a:p>
            <a:pPr marL="342900" indent="-342900">
              <a:lnSpc>
                <a:spcPct val="90000"/>
              </a:lnSpc>
              <a:spcBef>
                <a:spcPts val="600"/>
              </a:spcBef>
              <a:buFont typeface="Wingdings" panose="05000000000000000000" pitchFamily="2" charset="2"/>
              <a:buChar char="Ø"/>
            </a:pPr>
            <a:endParaRPr lang="en-US" sz="2000" dirty="0" err="1"/>
          </a:p>
        </p:txBody>
      </p:sp>
      <p:pic>
        <p:nvPicPr>
          <p:cNvPr id="5" name="Picture 4"/>
          <p:cNvPicPr>
            <a:picLocks noChangeAspect="1"/>
          </p:cNvPicPr>
          <p:nvPr/>
        </p:nvPicPr>
        <p:blipFill>
          <a:blip r:embed="rId2"/>
          <a:stretch>
            <a:fillRect/>
          </a:stretch>
        </p:blipFill>
        <p:spPr>
          <a:xfrm>
            <a:off x="8686800" y="320040"/>
            <a:ext cx="2867025" cy="4200525"/>
          </a:xfrm>
          <a:prstGeom prst="rect">
            <a:avLst/>
          </a:prstGeom>
        </p:spPr>
      </p:pic>
    </p:spTree>
    <p:extLst>
      <p:ext uri="{BB962C8B-B14F-4D97-AF65-F5344CB8AC3E}">
        <p14:creationId xmlns:p14="http://schemas.microsoft.com/office/powerpoint/2010/main" val="516369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11365993" cy="366254"/>
          </a:xfrm>
        </p:spPr>
        <p:txBody>
          <a:bodyPr/>
          <a:lstStyle/>
          <a:p>
            <a:r>
              <a:rPr lang="en-US" dirty="0"/>
              <a:t>Emergency Isolation /Quarantine  Room</a:t>
            </a:r>
          </a:p>
        </p:txBody>
      </p:sp>
      <p:sp>
        <p:nvSpPr>
          <p:cNvPr id="3" name="Rectangle 2"/>
          <p:cNvSpPr/>
          <p:nvPr/>
        </p:nvSpPr>
        <p:spPr>
          <a:xfrm>
            <a:off x="0" y="1676400"/>
            <a:ext cx="11353800" cy="2667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742950" lvl="1" indent="-285750">
              <a:lnSpc>
                <a:spcPct val="200000"/>
              </a:lnSpc>
              <a:buFont typeface="Wingdings" panose="05000000000000000000" pitchFamily="2" charset="2"/>
              <a:buChar char="§"/>
            </a:pPr>
            <a:r>
              <a:rPr lang="en-US" sz="1200" dirty="0"/>
              <a:t>For emergency and isolation, on individual floor the very first four seater meeting room earmarked.</a:t>
            </a:r>
          </a:p>
          <a:p>
            <a:pPr marL="742950" lvl="1" indent="-285750">
              <a:lnSpc>
                <a:spcPct val="200000"/>
              </a:lnSpc>
              <a:buFont typeface="Wingdings" panose="05000000000000000000" pitchFamily="2" charset="2"/>
              <a:buChar char="§"/>
            </a:pPr>
            <a:r>
              <a:rPr lang="en-US" sz="1200" dirty="0"/>
              <a:t>For medical assistance during the COVID-19, we have engaged with the external hospital and have the paramedic staff and Ambulance made available for any emergency.</a:t>
            </a:r>
          </a:p>
          <a:p>
            <a:pPr marL="742950" lvl="1" indent="-285750">
              <a:lnSpc>
                <a:spcPct val="200000"/>
              </a:lnSpc>
              <a:buFont typeface="Wingdings" panose="05000000000000000000" pitchFamily="2" charset="2"/>
              <a:buChar char="§"/>
            </a:pPr>
            <a:r>
              <a:rPr lang="en-US" sz="1200" dirty="0"/>
              <a:t>Hazmet Suits , Sanitizer , tissue, wet wipes and bio hazard waste bins placed in isolation room.</a:t>
            </a:r>
          </a:p>
          <a:p>
            <a:pPr marL="742950" lvl="1" indent="-285750">
              <a:lnSpc>
                <a:spcPct val="200000"/>
              </a:lnSpc>
              <a:buFont typeface="Wingdings" panose="05000000000000000000" pitchFamily="2" charset="2"/>
              <a:buChar char="§"/>
            </a:pPr>
            <a:r>
              <a:rPr lang="en-US" sz="1200" dirty="0"/>
              <a:t>Hazmet suits also made available at Security control room  </a:t>
            </a:r>
          </a:p>
          <a:p>
            <a:pPr marL="742950" lvl="1" indent="-285750">
              <a:lnSpc>
                <a:spcPct val="200000"/>
              </a:lnSpc>
              <a:buFont typeface="Wingdings" panose="05000000000000000000" pitchFamily="2" charset="2"/>
              <a:buChar char="§"/>
            </a:pPr>
            <a:r>
              <a:rPr lang="en-US" sz="1200" dirty="0"/>
              <a:t>Post the COVID positive case or any suspicious case in premises ,office will be evacuated and sanitization and disinfection treatment will be carried out by external agency.</a:t>
            </a:r>
          </a:p>
          <a:p>
            <a:pPr marL="742950" lvl="1" indent="-285750">
              <a:lnSpc>
                <a:spcPct val="200000"/>
              </a:lnSpc>
              <a:buFont typeface="Wingdings" panose="05000000000000000000" pitchFamily="2" charset="2"/>
              <a:buChar char="§"/>
            </a:pPr>
            <a:r>
              <a:rPr lang="en-US" sz="1200" dirty="0"/>
              <a:t>Basic First Aid Kits available at site.</a:t>
            </a:r>
          </a:p>
          <a:p>
            <a:pPr lvl="1">
              <a:lnSpc>
                <a:spcPct val="200000"/>
              </a:lnSpc>
            </a:pPr>
            <a:endParaRPr lang="en-US" sz="1400" dirty="0"/>
          </a:p>
          <a:p>
            <a:pPr lvl="1">
              <a:lnSpc>
                <a:spcPct val="200000"/>
              </a:lnSpc>
            </a:pPr>
            <a:endParaRPr lang="en-US" sz="1400" dirty="0"/>
          </a:p>
        </p:txBody>
      </p:sp>
      <p:pic>
        <p:nvPicPr>
          <p:cNvPr id="4" name="Picture 3"/>
          <p:cNvPicPr>
            <a:picLocks noChangeAspect="1"/>
          </p:cNvPicPr>
          <p:nvPr/>
        </p:nvPicPr>
        <p:blipFill>
          <a:blip r:embed="rId2"/>
          <a:stretch>
            <a:fillRect/>
          </a:stretch>
        </p:blipFill>
        <p:spPr>
          <a:xfrm>
            <a:off x="4572000" y="4408888"/>
            <a:ext cx="2981325" cy="2069648"/>
          </a:xfrm>
          <a:prstGeom prst="rect">
            <a:avLst/>
          </a:prstGeom>
        </p:spPr>
      </p:pic>
      <p:pic>
        <p:nvPicPr>
          <p:cNvPr id="5" name="Picture 4"/>
          <p:cNvPicPr>
            <a:picLocks noChangeAspect="1"/>
          </p:cNvPicPr>
          <p:nvPr/>
        </p:nvPicPr>
        <p:blipFill>
          <a:blip r:embed="rId3"/>
          <a:stretch>
            <a:fillRect/>
          </a:stretch>
        </p:blipFill>
        <p:spPr>
          <a:xfrm>
            <a:off x="1219200" y="4716752"/>
            <a:ext cx="2553442" cy="1761783"/>
          </a:xfrm>
          <a:prstGeom prst="rect">
            <a:avLst/>
          </a:prstGeom>
        </p:spPr>
      </p:pic>
      <p:pic>
        <p:nvPicPr>
          <p:cNvPr id="7" name="Picture 6"/>
          <p:cNvPicPr>
            <a:picLocks noChangeAspect="1"/>
          </p:cNvPicPr>
          <p:nvPr/>
        </p:nvPicPr>
        <p:blipFill>
          <a:blip r:embed="rId4"/>
          <a:stretch>
            <a:fillRect/>
          </a:stretch>
        </p:blipFill>
        <p:spPr>
          <a:xfrm>
            <a:off x="10241252" y="4343400"/>
            <a:ext cx="1658230" cy="2188475"/>
          </a:xfrm>
          <a:prstGeom prst="rect">
            <a:avLst/>
          </a:prstGeom>
        </p:spPr>
      </p:pic>
      <p:pic>
        <p:nvPicPr>
          <p:cNvPr id="8" name="Picture 7"/>
          <p:cNvPicPr>
            <a:picLocks noChangeAspect="1"/>
          </p:cNvPicPr>
          <p:nvPr/>
        </p:nvPicPr>
        <p:blipFill>
          <a:blip r:embed="rId5"/>
          <a:stretch>
            <a:fillRect/>
          </a:stretch>
        </p:blipFill>
        <p:spPr>
          <a:xfrm>
            <a:off x="8382000" y="4501198"/>
            <a:ext cx="1362075" cy="2067241"/>
          </a:xfrm>
          <a:prstGeom prst="rect">
            <a:avLst/>
          </a:prstGeom>
        </p:spPr>
      </p:pic>
    </p:spTree>
    <p:extLst>
      <p:ext uri="{BB962C8B-B14F-4D97-AF65-F5344CB8AC3E}">
        <p14:creationId xmlns:p14="http://schemas.microsoft.com/office/powerpoint/2010/main" val="657554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11365993" cy="366254"/>
          </a:xfrm>
        </p:spPr>
        <p:txBody>
          <a:bodyPr/>
          <a:lstStyle/>
          <a:p>
            <a:r>
              <a:rPr lang="en-US" dirty="0"/>
              <a:t>Seating Allocation</a:t>
            </a:r>
          </a:p>
        </p:txBody>
      </p:sp>
      <p:sp>
        <p:nvSpPr>
          <p:cNvPr id="3" name="Rectangle 2"/>
          <p:cNvSpPr/>
          <p:nvPr/>
        </p:nvSpPr>
        <p:spPr>
          <a:xfrm>
            <a:off x="304800" y="914401"/>
            <a:ext cx="11277600" cy="1143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marL="342900" lvl="0" indent="-342900">
              <a:lnSpc>
                <a:spcPct val="150000"/>
              </a:lnSpc>
              <a:spcBef>
                <a:spcPts val="600"/>
              </a:spcBef>
              <a:buFont typeface="Wingdings" panose="05000000000000000000" pitchFamily="2" charset="2"/>
              <a:buChar char="Ø"/>
            </a:pPr>
            <a:r>
              <a:rPr lang="en-US" dirty="0"/>
              <a:t>Seating allocation to be followed as proposed by WPS/Space planning team.</a:t>
            </a:r>
          </a:p>
          <a:p>
            <a:pPr marL="342900" lvl="0" indent="-342900">
              <a:lnSpc>
                <a:spcPct val="150000"/>
              </a:lnSpc>
              <a:spcBef>
                <a:spcPts val="600"/>
              </a:spcBef>
              <a:buFont typeface="Wingdings" panose="05000000000000000000" pitchFamily="2" charset="2"/>
              <a:buChar char="Ø"/>
            </a:pPr>
            <a:endParaRPr lang="en-US" dirty="0"/>
          </a:p>
          <a:p>
            <a:pPr marL="342900" indent="-342900">
              <a:lnSpc>
                <a:spcPct val="90000"/>
              </a:lnSpc>
              <a:spcBef>
                <a:spcPts val="600"/>
              </a:spcBef>
              <a:buFont typeface="Wingdings" panose="05000000000000000000" pitchFamily="2" charset="2"/>
              <a:buChar char="Ø"/>
            </a:pPr>
            <a:endParaRPr lang="en-US" sz="2000" dirty="0" err="1"/>
          </a:p>
        </p:txBody>
      </p:sp>
      <p:sp>
        <p:nvSpPr>
          <p:cNvPr id="4" name="Title 1"/>
          <p:cNvSpPr txBox="1">
            <a:spLocks/>
          </p:cNvSpPr>
          <p:nvPr/>
        </p:nvSpPr>
        <p:spPr bwMode="gray">
          <a:xfrm>
            <a:off x="304800" y="1905000"/>
            <a:ext cx="11365993" cy="366254"/>
          </a:xfrm>
          <a:prstGeom prst="rect">
            <a:avLst/>
          </a:prstGeom>
        </p:spPr>
        <p:txBody>
          <a:bodyPr vert="horz" wrap="square" lIns="0" tIns="0" rIns="0" bIns="0" rtlCol="0" anchor="ctr">
            <a:spAutoFit/>
          </a:bodyPr>
          <a:lstStyle>
            <a:lvl1pPr marL="0" marR="0" indent="0" algn="l" defTabSz="914400" rtl="0" eaLnBrk="1" latinLnBrk="0" hangingPunct="1">
              <a:lnSpc>
                <a:spcPct val="85000"/>
              </a:lnSpc>
              <a:spcBef>
                <a:spcPct val="0"/>
              </a:spcBef>
              <a:spcAft>
                <a:spcPts val="0"/>
              </a:spcAft>
              <a:buNone/>
              <a:defRPr sz="2800" b="1" kern="1200" cap="none" baseline="0">
                <a:solidFill>
                  <a:schemeClr val="tx2"/>
                </a:solidFill>
                <a:latin typeface="+mj-lt"/>
                <a:ea typeface="+mj-ea"/>
                <a:cs typeface="Arial" pitchFamily="34" charset="0"/>
              </a:defRPr>
            </a:lvl1pPr>
          </a:lstStyle>
          <a:p>
            <a:r>
              <a:rPr lang="en-US" dirty="0"/>
              <a:t>Meeting Room Protocol </a:t>
            </a:r>
          </a:p>
        </p:txBody>
      </p:sp>
      <p:sp>
        <p:nvSpPr>
          <p:cNvPr id="5" name="Rectangle 4"/>
          <p:cNvSpPr/>
          <p:nvPr/>
        </p:nvSpPr>
        <p:spPr>
          <a:xfrm>
            <a:off x="76200" y="2438400"/>
            <a:ext cx="8534400" cy="3218792"/>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marL="342900" indent="-342900">
              <a:lnSpc>
                <a:spcPct val="150000"/>
              </a:lnSpc>
              <a:spcBef>
                <a:spcPts val="600"/>
              </a:spcBef>
              <a:buFont typeface="Wingdings" panose="05000000000000000000" pitchFamily="2" charset="2"/>
              <a:buChar char="Ø"/>
            </a:pPr>
            <a:r>
              <a:rPr lang="en-US" dirty="0"/>
              <a:t>Meeting room’s numbers are reduced to avoid over crowding.</a:t>
            </a:r>
          </a:p>
          <a:p>
            <a:pPr marL="342900" lvl="0" indent="-342900">
              <a:lnSpc>
                <a:spcPct val="150000"/>
              </a:lnSpc>
              <a:spcBef>
                <a:spcPts val="600"/>
              </a:spcBef>
              <a:buFont typeface="Wingdings" panose="05000000000000000000" pitchFamily="2" charset="2"/>
              <a:buChar char="Ø"/>
            </a:pPr>
            <a:r>
              <a:rPr lang="en-US" dirty="0"/>
              <a:t>On each floor one big Conference room is available for team meeting with reduced capacity, Other meeting rooms are locked/Unavailable.</a:t>
            </a:r>
          </a:p>
          <a:p>
            <a:pPr marL="342900" lvl="0" indent="-342900">
              <a:lnSpc>
                <a:spcPct val="150000"/>
              </a:lnSpc>
              <a:spcBef>
                <a:spcPts val="600"/>
              </a:spcBef>
              <a:buFont typeface="Wingdings" panose="05000000000000000000" pitchFamily="2" charset="2"/>
              <a:buChar char="Ø"/>
            </a:pPr>
            <a:r>
              <a:rPr lang="en-US" dirty="0"/>
              <a:t>Proper posters are placed against available &amp; unavailable meeting rooms.</a:t>
            </a:r>
          </a:p>
          <a:p>
            <a:pPr marL="342900" lvl="0" indent="-342900">
              <a:lnSpc>
                <a:spcPct val="150000"/>
              </a:lnSpc>
              <a:spcBef>
                <a:spcPts val="600"/>
              </a:spcBef>
              <a:buFont typeface="Wingdings" panose="05000000000000000000" pitchFamily="2" charset="2"/>
              <a:buChar char="Ø"/>
            </a:pPr>
            <a:r>
              <a:rPr lang="en-US" dirty="0"/>
              <a:t>Please book only following available meeting rooms in calendar </a:t>
            </a:r>
          </a:p>
          <a:p>
            <a:pPr>
              <a:lnSpc>
                <a:spcPct val="150000"/>
              </a:lnSpc>
              <a:spcBef>
                <a:spcPts val="600"/>
              </a:spcBef>
            </a:pPr>
            <a:r>
              <a:rPr lang="en-US" sz="1200" b="1" dirty="0"/>
              <a:t>      GF –</a:t>
            </a:r>
            <a:r>
              <a:rPr lang="en-US" sz="1200" dirty="0"/>
              <a:t>Maracus, Basoon, Celesta /</a:t>
            </a:r>
            <a:r>
              <a:rPr lang="en-US" sz="1200" b="1" dirty="0"/>
              <a:t>1F</a:t>
            </a:r>
            <a:r>
              <a:rPr lang="en-US" sz="1200" dirty="0"/>
              <a:t>- Clavichord / </a:t>
            </a:r>
            <a:r>
              <a:rPr lang="en-US" sz="1200" b="1" dirty="0"/>
              <a:t>2F</a:t>
            </a:r>
            <a:r>
              <a:rPr lang="en-US" sz="1200" dirty="0"/>
              <a:t>- Ektara ,Bazooka ,Melodica / </a:t>
            </a:r>
            <a:r>
              <a:rPr lang="en-US" sz="1200" b="1" dirty="0"/>
              <a:t>3F</a:t>
            </a:r>
            <a:r>
              <a:rPr lang="en-US" sz="1200" dirty="0"/>
              <a:t>-Zither / </a:t>
            </a:r>
            <a:r>
              <a:rPr lang="en-US" sz="1200" b="1" dirty="0"/>
              <a:t>4F</a:t>
            </a:r>
            <a:r>
              <a:rPr lang="en-US" sz="1200" dirty="0"/>
              <a:t>- </a:t>
            </a:r>
          </a:p>
          <a:p>
            <a:pPr>
              <a:lnSpc>
                <a:spcPct val="150000"/>
              </a:lnSpc>
              <a:spcBef>
                <a:spcPts val="600"/>
              </a:spcBef>
            </a:pPr>
            <a:r>
              <a:rPr lang="en-US" sz="1200" dirty="0"/>
              <a:t>      </a:t>
            </a:r>
            <a:r>
              <a:rPr lang="en-US" sz="1200" dirty="0" err="1"/>
              <a:t>Mridangam</a:t>
            </a:r>
            <a:endParaRPr lang="en-US" sz="1200" dirty="0"/>
          </a:p>
          <a:p>
            <a:pPr marL="342900" lvl="0" indent="-342900">
              <a:lnSpc>
                <a:spcPct val="150000"/>
              </a:lnSpc>
              <a:spcBef>
                <a:spcPts val="600"/>
              </a:spcBef>
              <a:buFont typeface="Wingdings" panose="05000000000000000000" pitchFamily="2" charset="2"/>
              <a:buChar char="Ø"/>
            </a:pPr>
            <a:endParaRPr lang="en-US" dirty="0"/>
          </a:p>
          <a:p>
            <a:pPr marL="342900" lvl="0" indent="-342900">
              <a:lnSpc>
                <a:spcPct val="150000"/>
              </a:lnSpc>
              <a:spcBef>
                <a:spcPts val="600"/>
              </a:spcBef>
              <a:buFont typeface="Wingdings" panose="05000000000000000000" pitchFamily="2" charset="2"/>
              <a:buChar char="Ø"/>
            </a:pPr>
            <a:endParaRPr lang="en-US" dirty="0"/>
          </a:p>
          <a:p>
            <a:pPr marL="342900" lvl="0" indent="-342900">
              <a:lnSpc>
                <a:spcPct val="150000"/>
              </a:lnSpc>
              <a:spcBef>
                <a:spcPts val="600"/>
              </a:spcBef>
              <a:buFont typeface="Wingdings" panose="05000000000000000000" pitchFamily="2" charset="2"/>
              <a:buChar char="Ø"/>
            </a:pPr>
            <a:endParaRPr lang="en-US" dirty="0"/>
          </a:p>
          <a:p>
            <a:pPr marL="342900" lvl="0" indent="-342900">
              <a:lnSpc>
                <a:spcPct val="150000"/>
              </a:lnSpc>
              <a:spcBef>
                <a:spcPts val="600"/>
              </a:spcBef>
              <a:buFont typeface="Wingdings" panose="05000000000000000000" pitchFamily="2" charset="2"/>
              <a:buChar char="Ø"/>
            </a:pPr>
            <a:endParaRPr lang="en-US" dirty="0"/>
          </a:p>
          <a:p>
            <a:pPr marL="342900" lvl="0" indent="-342900">
              <a:lnSpc>
                <a:spcPct val="150000"/>
              </a:lnSpc>
              <a:spcBef>
                <a:spcPts val="600"/>
              </a:spcBef>
              <a:buFont typeface="Wingdings" panose="05000000000000000000" pitchFamily="2" charset="2"/>
              <a:buChar char="Ø"/>
            </a:pPr>
            <a:endParaRPr lang="en-US" dirty="0"/>
          </a:p>
          <a:p>
            <a:pPr marL="342900" indent="-342900">
              <a:lnSpc>
                <a:spcPct val="90000"/>
              </a:lnSpc>
              <a:spcBef>
                <a:spcPts val="600"/>
              </a:spcBef>
              <a:buFont typeface="Wingdings" panose="05000000000000000000" pitchFamily="2" charset="2"/>
              <a:buChar char="Ø"/>
            </a:pPr>
            <a:endParaRPr lang="en-US" sz="2000" dirty="0" err="1"/>
          </a:p>
        </p:txBody>
      </p:sp>
      <p:pic>
        <p:nvPicPr>
          <p:cNvPr id="6" name="Picture 5"/>
          <p:cNvPicPr>
            <a:picLocks noChangeAspect="1"/>
          </p:cNvPicPr>
          <p:nvPr/>
        </p:nvPicPr>
        <p:blipFill>
          <a:blip r:embed="rId2"/>
          <a:stretch>
            <a:fillRect/>
          </a:stretch>
        </p:blipFill>
        <p:spPr>
          <a:xfrm>
            <a:off x="9296400" y="2590800"/>
            <a:ext cx="2566987" cy="3395608"/>
          </a:xfrm>
          <a:prstGeom prst="rect">
            <a:avLst/>
          </a:prstGeom>
        </p:spPr>
      </p:pic>
    </p:spTree>
    <p:extLst>
      <p:ext uri="{BB962C8B-B14F-4D97-AF65-F5344CB8AC3E}">
        <p14:creationId xmlns:p14="http://schemas.microsoft.com/office/powerpoint/2010/main" val="717312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Glass Partition in Conference Room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143000"/>
            <a:ext cx="8991600" cy="5593326"/>
          </a:xfrm>
          <a:prstGeom prst="rect">
            <a:avLst/>
          </a:prstGeom>
        </p:spPr>
      </p:pic>
    </p:spTree>
    <p:extLst>
      <p:ext uri="{BB962C8B-B14F-4D97-AF65-F5344CB8AC3E}">
        <p14:creationId xmlns:p14="http://schemas.microsoft.com/office/powerpoint/2010/main" val="246728136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11365993" cy="366254"/>
          </a:xfrm>
        </p:spPr>
        <p:txBody>
          <a:bodyPr/>
          <a:lstStyle/>
          <a:p>
            <a:r>
              <a:rPr lang="en-US" dirty="0"/>
              <a:t>Technology Adopted for Touchless Operation</a:t>
            </a:r>
          </a:p>
        </p:txBody>
      </p:sp>
      <p:sp>
        <p:nvSpPr>
          <p:cNvPr id="3" name="Rectangle 2"/>
          <p:cNvSpPr/>
          <p:nvPr/>
        </p:nvSpPr>
        <p:spPr>
          <a:xfrm>
            <a:off x="307428" y="681564"/>
            <a:ext cx="11277600" cy="206163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marL="342900" lvl="0" indent="-342900">
              <a:lnSpc>
                <a:spcPct val="150000"/>
              </a:lnSpc>
              <a:spcBef>
                <a:spcPts val="600"/>
              </a:spcBef>
              <a:buFont typeface="Wingdings" panose="05000000000000000000" pitchFamily="2" charset="2"/>
              <a:buChar char="Ø"/>
            </a:pPr>
            <a:r>
              <a:rPr lang="en-US" dirty="0"/>
              <a:t>Pedal operated hand sanitizer dispenser made &amp; will be placed at transport bay.</a:t>
            </a:r>
          </a:p>
          <a:p>
            <a:pPr marL="342900" lvl="0" indent="-342900">
              <a:lnSpc>
                <a:spcPct val="150000"/>
              </a:lnSpc>
              <a:spcBef>
                <a:spcPts val="600"/>
              </a:spcBef>
              <a:buFont typeface="Wingdings" panose="05000000000000000000" pitchFamily="2" charset="2"/>
              <a:buChar char="Ø"/>
            </a:pPr>
            <a:r>
              <a:rPr lang="en-US" dirty="0"/>
              <a:t>Sensor based hand sanitizer dispensers placed in floor entries, washroom doors and pantries</a:t>
            </a:r>
          </a:p>
          <a:p>
            <a:pPr marL="342900" lvl="0" indent="-342900">
              <a:lnSpc>
                <a:spcPct val="150000"/>
              </a:lnSpc>
              <a:spcBef>
                <a:spcPts val="600"/>
              </a:spcBef>
              <a:buFont typeface="Wingdings" panose="05000000000000000000" pitchFamily="2" charset="2"/>
              <a:buChar char="Ø"/>
            </a:pPr>
            <a:endParaRPr lang="en-US" dirty="0"/>
          </a:p>
          <a:p>
            <a:pPr marL="342900" indent="-342900">
              <a:lnSpc>
                <a:spcPct val="90000"/>
              </a:lnSpc>
              <a:spcBef>
                <a:spcPts val="600"/>
              </a:spcBef>
              <a:buFont typeface="Wingdings" panose="05000000000000000000" pitchFamily="2" charset="2"/>
              <a:buChar char="Ø"/>
            </a:pPr>
            <a:endParaRPr lang="en-US" sz="2000" dirty="0" err="1"/>
          </a:p>
        </p:txBody>
      </p:sp>
      <p:pic>
        <p:nvPicPr>
          <p:cNvPr id="4" name="Picture 3"/>
          <p:cNvPicPr>
            <a:picLocks noChangeAspect="1"/>
          </p:cNvPicPr>
          <p:nvPr/>
        </p:nvPicPr>
        <p:blipFill>
          <a:blip r:embed="rId2"/>
          <a:stretch>
            <a:fillRect/>
          </a:stretch>
        </p:blipFill>
        <p:spPr>
          <a:xfrm>
            <a:off x="1371600" y="1704763"/>
            <a:ext cx="2895600" cy="4543638"/>
          </a:xfrm>
          <a:prstGeom prst="rect">
            <a:avLst/>
          </a:prstGeom>
        </p:spPr>
      </p:pic>
      <p:pic>
        <p:nvPicPr>
          <p:cNvPr id="5" name="Picture 4"/>
          <p:cNvPicPr>
            <a:picLocks noChangeAspect="1"/>
          </p:cNvPicPr>
          <p:nvPr/>
        </p:nvPicPr>
        <p:blipFill>
          <a:blip r:embed="rId3"/>
          <a:stretch>
            <a:fillRect/>
          </a:stretch>
        </p:blipFill>
        <p:spPr>
          <a:xfrm>
            <a:off x="5791200" y="1828800"/>
            <a:ext cx="2847975" cy="4419601"/>
          </a:xfrm>
          <a:prstGeom prst="rect">
            <a:avLst/>
          </a:prstGeom>
        </p:spPr>
      </p:pic>
    </p:spTree>
    <p:extLst>
      <p:ext uri="{BB962C8B-B14F-4D97-AF65-F5344CB8AC3E}">
        <p14:creationId xmlns:p14="http://schemas.microsoft.com/office/powerpoint/2010/main" val="1405829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Receiving process during COVID</a:t>
            </a:r>
          </a:p>
        </p:txBody>
      </p:sp>
      <p:sp>
        <p:nvSpPr>
          <p:cNvPr id="5" name="TextBox 4"/>
          <p:cNvSpPr txBox="1"/>
          <p:nvPr/>
        </p:nvSpPr>
        <p:spPr>
          <a:xfrm>
            <a:off x="533400" y="1524000"/>
            <a:ext cx="7239000" cy="4616648"/>
          </a:xfrm>
          <a:prstGeom prst="rect">
            <a:avLst/>
          </a:prstGeom>
          <a:noFill/>
        </p:spPr>
        <p:txBody>
          <a:bodyPr wrap="square" lIns="0" tIns="0" rIns="0" bIns="0" rtlCol="0" anchor="t">
            <a:spAutoFit/>
          </a:bodyPr>
          <a:lstStyle/>
          <a:p>
            <a:pPr>
              <a:lnSpc>
                <a:spcPct val="90000"/>
              </a:lnSpc>
              <a:spcBef>
                <a:spcPts val="600"/>
              </a:spcBef>
            </a:pPr>
            <a:r>
              <a:rPr lang="en-US" sz="2000" dirty="0"/>
              <a:t>Material Receiving:</a:t>
            </a:r>
          </a:p>
          <a:p>
            <a:pPr marL="342900" indent="-342900">
              <a:lnSpc>
                <a:spcPct val="90000"/>
              </a:lnSpc>
              <a:spcBef>
                <a:spcPts val="600"/>
              </a:spcBef>
              <a:buFont typeface="Wingdings" panose="05000000000000000000" pitchFamily="2" charset="2"/>
              <a:buChar char="Ø"/>
            </a:pPr>
            <a:r>
              <a:rPr lang="en-US" sz="2000" dirty="0"/>
              <a:t>The material delivery person to be checked for body temperature. And have him sanitize his hands.</a:t>
            </a:r>
          </a:p>
          <a:p>
            <a:pPr marL="342900" indent="-342900">
              <a:lnSpc>
                <a:spcPct val="90000"/>
              </a:lnSpc>
              <a:spcBef>
                <a:spcPts val="600"/>
              </a:spcBef>
              <a:buFont typeface="Wingdings" panose="05000000000000000000" pitchFamily="2" charset="2"/>
              <a:buChar char="Ø"/>
            </a:pPr>
            <a:r>
              <a:rPr lang="en-US" sz="2000" dirty="0"/>
              <a:t>Material Lift lobby at Ground floor only to be used as material receiving dock.</a:t>
            </a:r>
          </a:p>
          <a:p>
            <a:pPr marL="342900" indent="-342900">
              <a:lnSpc>
                <a:spcPct val="90000"/>
              </a:lnSpc>
              <a:spcBef>
                <a:spcPts val="600"/>
              </a:spcBef>
              <a:buFont typeface="Wingdings" panose="05000000000000000000" pitchFamily="2" charset="2"/>
              <a:buChar char="Ø"/>
            </a:pPr>
            <a:r>
              <a:rPr lang="en-US" sz="2000" dirty="0"/>
              <a:t>All the material  /boxes received to be sprayed with Chemical (</a:t>
            </a:r>
            <a:r>
              <a:rPr lang="en-US" sz="2000" dirty="0" err="1"/>
              <a:t>Virex</a:t>
            </a:r>
            <a:r>
              <a:rPr lang="en-US" sz="2000" dirty="0"/>
              <a:t> II 256) to be sprayed on all the sides of packaging.</a:t>
            </a:r>
          </a:p>
          <a:p>
            <a:pPr marL="342900" indent="-342900">
              <a:lnSpc>
                <a:spcPct val="90000"/>
              </a:lnSpc>
              <a:spcBef>
                <a:spcPts val="600"/>
              </a:spcBef>
              <a:buFont typeface="Wingdings" panose="05000000000000000000" pitchFamily="2" charset="2"/>
              <a:buChar char="Ø"/>
            </a:pPr>
            <a:r>
              <a:rPr lang="en-US" sz="2000" dirty="0"/>
              <a:t>All the material boxes to be shifted to designated store and kept untouched for minimum 3 days.</a:t>
            </a:r>
          </a:p>
          <a:p>
            <a:pPr marL="342900" indent="-342900">
              <a:lnSpc>
                <a:spcPct val="90000"/>
              </a:lnSpc>
              <a:spcBef>
                <a:spcPts val="600"/>
              </a:spcBef>
              <a:buFont typeface="Wingdings" panose="05000000000000000000" pitchFamily="2" charset="2"/>
              <a:buChar char="Ø"/>
            </a:pPr>
            <a:r>
              <a:rPr lang="en-US" sz="2000" dirty="0"/>
              <a:t>All the Snack Packets outer carton boxes to be sprayed by </a:t>
            </a:r>
            <a:r>
              <a:rPr lang="en-US" sz="2000" dirty="0" err="1"/>
              <a:t>Virex</a:t>
            </a:r>
            <a:r>
              <a:rPr lang="en-US" sz="2000" dirty="0"/>
              <a:t> II 256 . Material to be moved to designated store space and to be opened only after 3 days.</a:t>
            </a:r>
          </a:p>
          <a:p>
            <a:pPr marL="342900" indent="-342900">
              <a:lnSpc>
                <a:spcPct val="90000"/>
              </a:lnSpc>
              <a:spcBef>
                <a:spcPts val="600"/>
              </a:spcBef>
              <a:buFont typeface="Wingdings" panose="05000000000000000000" pitchFamily="2" charset="2"/>
              <a:buChar char="Ø"/>
            </a:pPr>
            <a:r>
              <a:rPr lang="en-US" sz="2000" dirty="0"/>
              <a:t>Milk Packets to be received and shifted to wet pantry at the material lobby and washed thoroughly with dish wash soap and then distributed to all the floors.</a:t>
            </a:r>
          </a:p>
        </p:txBody>
      </p:sp>
      <p:pic>
        <p:nvPicPr>
          <p:cNvPr id="9" name="Picture 8"/>
          <p:cNvPicPr>
            <a:picLocks noChangeAspect="1"/>
          </p:cNvPicPr>
          <p:nvPr/>
        </p:nvPicPr>
        <p:blipFill>
          <a:blip r:embed="rId2"/>
          <a:stretch>
            <a:fillRect/>
          </a:stretch>
        </p:blipFill>
        <p:spPr>
          <a:xfrm>
            <a:off x="7848600" y="228600"/>
            <a:ext cx="4162425" cy="3453086"/>
          </a:xfrm>
          <a:prstGeom prst="rect">
            <a:avLst/>
          </a:prstGeom>
        </p:spPr>
      </p:pic>
      <p:pic>
        <p:nvPicPr>
          <p:cNvPr id="10" name="Picture 9"/>
          <p:cNvPicPr>
            <a:picLocks noChangeAspect="1"/>
          </p:cNvPicPr>
          <p:nvPr/>
        </p:nvPicPr>
        <p:blipFill>
          <a:blip r:embed="rId3"/>
          <a:stretch>
            <a:fillRect/>
          </a:stretch>
        </p:blipFill>
        <p:spPr>
          <a:xfrm>
            <a:off x="7848600" y="3505200"/>
            <a:ext cx="4162425" cy="3099944"/>
          </a:xfrm>
          <a:prstGeom prst="rect">
            <a:avLst/>
          </a:prstGeom>
        </p:spPr>
      </p:pic>
    </p:spTree>
    <p:extLst>
      <p:ext uri="{BB962C8B-B14F-4D97-AF65-F5344CB8AC3E}">
        <p14:creationId xmlns:p14="http://schemas.microsoft.com/office/powerpoint/2010/main" val="2716232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Courier Receiving process during COVID</a:t>
            </a:r>
          </a:p>
        </p:txBody>
      </p:sp>
      <p:sp>
        <p:nvSpPr>
          <p:cNvPr id="5" name="TextBox 4"/>
          <p:cNvSpPr txBox="1"/>
          <p:nvPr/>
        </p:nvSpPr>
        <p:spPr>
          <a:xfrm>
            <a:off x="457200" y="1066800"/>
            <a:ext cx="6477000" cy="2323713"/>
          </a:xfrm>
          <a:prstGeom prst="rect">
            <a:avLst/>
          </a:prstGeom>
          <a:noFill/>
        </p:spPr>
        <p:txBody>
          <a:bodyPr wrap="square" lIns="0" tIns="0" rIns="0" bIns="0" rtlCol="0" anchor="t">
            <a:spAutoFit/>
          </a:bodyPr>
          <a:lstStyle/>
          <a:p>
            <a:pPr>
              <a:lnSpc>
                <a:spcPct val="90000"/>
              </a:lnSpc>
              <a:spcBef>
                <a:spcPts val="600"/>
              </a:spcBef>
            </a:pPr>
            <a:r>
              <a:rPr lang="en-US" sz="1400" dirty="0"/>
              <a:t>Courier Inward:</a:t>
            </a:r>
          </a:p>
          <a:p>
            <a:pPr marL="342900" indent="-342900">
              <a:lnSpc>
                <a:spcPct val="90000"/>
              </a:lnSpc>
              <a:spcBef>
                <a:spcPts val="600"/>
              </a:spcBef>
              <a:buFont typeface="Wingdings" panose="05000000000000000000" pitchFamily="2" charset="2"/>
              <a:buChar char="Ø"/>
            </a:pPr>
            <a:r>
              <a:rPr lang="en-US" sz="1400" dirty="0"/>
              <a:t>The Courier delivery person to be checked for body temperature. And have him sanitize his hands. No entry to be provided inside the office premises.</a:t>
            </a:r>
          </a:p>
          <a:p>
            <a:pPr marL="342900" indent="-342900">
              <a:lnSpc>
                <a:spcPct val="90000"/>
              </a:lnSpc>
              <a:spcBef>
                <a:spcPts val="600"/>
              </a:spcBef>
              <a:buFont typeface="Wingdings" panose="05000000000000000000" pitchFamily="2" charset="2"/>
              <a:buChar char="Ø"/>
            </a:pPr>
            <a:r>
              <a:rPr lang="en-US" sz="1400" dirty="0"/>
              <a:t>Security counter at wing 2 Ground Floor main entrance only to be used for Courier delivery.</a:t>
            </a:r>
          </a:p>
          <a:p>
            <a:pPr marL="342900" indent="-342900">
              <a:lnSpc>
                <a:spcPct val="90000"/>
              </a:lnSpc>
              <a:spcBef>
                <a:spcPts val="600"/>
              </a:spcBef>
              <a:buFont typeface="Wingdings" panose="05000000000000000000" pitchFamily="2" charset="2"/>
              <a:buChar char="Ø"/>
            </a:pPr>
            <a:r>
              <a:rPr lang="en-US" sz="1400" dirty="0"/>
              <a:t>All the parcels /envelops to be kept at the courier tray. </a:t>
            </a:r>
          </a:p>
          <a:p>
            <a:pPr marL="342900" indent="-342900">
              <a:lnSpc>
                <a:spcPct val="90000"/>
              </a:lnSpc>
              <a:spcBef>
                <a:spcPts val="600"/>
              </a:spcBef>
              <a:buFont typeface="Wingdings" panose="05000000000000000000" pitchFamily="2" charset="2"/>
              <a:buChar char="Ø"/>
            </a:pPr>
            <a:r>
              <a:rPr lang="en-US" sz="1400" dirty="0"/>
              <a:t>All the Couriers parcels /Boxes received to be sprayed with Chemical (</a:t>
            </a:r>
            <a:r>
              <a:rPr lang="en-US" sz="1400" dirty="0" err="1"/>
              <a:t>Virex</a:t>
            </a:r>
            <a:r>
              <a:rPr lang="en-US" sz="1400" dirty="0"/>
              <a:t> II 256) to be sprayed on all the sides of packaging.</a:t>
            </a:r>
          </a:p>
          <a:p>
            <a:pPr marL="342900" indent="-342900">
              <a:lnSpc>
                <a:spcPct val="90000"/>
              </a:lnSpc>
              <a:spcBef>
                <a:spcPts val="600"/>
              </a:spcBef>
              <a:buFont typeface="Wingdings" panose="05000000000000000000" pitchFamily="2" charset="2"/>
              <a:buChar char="Ø"/>
            </a:pPr>
            <a:r>
              <a:rPr lang="en-US" sz="1400" dirty="0"/>
              <a:t>All the envelops received to be cleaned up with the help of sanitization wipes(Alcohol based).</a:t>
            </a:r>
          </a:p>
        </p:txBody>
      </p:sp>
      <p:sp>
        <p:nvSpPr>
          <p:cNvPr id="6" name="TextBox 5"/>
          <p:cNvSpPr txBox="1"/>
          <p:nvPr/>
        </p:nvSpPr>
        <p:spPr>
          <a:xfrm>
            <a:off x="413005" y="3733800"/>
            <a:ext cx="5987795" cy="2788456"/>
          </a:xfrm>
          <a:prstGeom prst="rect">
            <a:avLst/>
          </a:prstGeom>
          <a:noFill/>
        </p:spPr>
        <p:txBody>
          <a:bodyPr wrap="square" lIns="0" tIns="0" rIns="0" bIns="0" rtlCol="0" anchor="t">
            <a:spAutoFit/>
          </a:bodyPr>
          <a:lstStyle/>
          <a:p>
            <a:pPr>
              <a:lnSpc>
                <a:spcPct val="90000"/>
              </a:lnSpc>
              <a:spcBef>
                <a:spcPts val="600"/>
              </a:spcBef>
            </a:pPr>
            <a:r>
              <a:rPr lang="en-US" sz="1400" dirty="0"/>
              <a:t>Courier Outward:</a:t>
            </a:r>
          </a:p>
          <a:p>
            <a:pPr marL="342900" indent="-342900">
              <a:lnSpc>
                <a:spcPct val="90000"/>
              </a:lnSpc>
              <a:spcBef>
                <a:spcPts val="600"/>
              </a:spcBef>
              <a:buFont typeface="Wingdings" panose="05000000000000000000" pitchFamily="2" charset="2"/>
              <a:buChar char="Ø"/>
            </a:pPr>
            <a:r>
              <a:rPr lang="en-US" sz="1400" dirty="0"/>
              <a:t>The courier delivery person to be checked for body temperature. And have him sanitize his hands. No entry to be provided inside the office premises.</a:t>
            </a:r>
          </a:p>
          <a:p>
            <a:pPr marL="342900" indent="-342900">
              <a:lnSpc>
                <a:spcPct val="90000"/>
              </a:lnSpc>
              <a:spcBef>
                <a:spcPts val="600"/>
              </a:spcBef>
              <a:buFont typeface="Wingdings" panose="05000000000000000000" pitchFamily="2" charset="2"/>
              <a:buChar char="Ø"/>
            </a:pPr>
            <a:r>
              <a:rPr lang="en-US" sz="1400" dirty="0"/>
              <a:t>Security counter at wing 2 Ground Floor main entrance only to be used for Courier Dispatch.</a:t>
            </a:r>
          </a:p>
          <a:p>
            <a:pPr marL="342900" indent="-342900">
              <a:lnSpc>
                <a:spcPct val="90000"/>
              </a:lnSpc>
              <a:spcBef>
                <a:spcPts val="600"/>
              </a:spcBef>
              <a:buFont typeface="Wingdings" panose="05000000000000000000" pitchFamily="2" charset="2"/>
              <a:buChar char="Ø"/>
            </a:pPr>
            <a:r>
              <a:rPr lang="en-US" sz="1400" dirty="0"/>
              <a:t>All the parcels /envelops to be kept at the courier tray. </a:t>
            </a:r>
          </a:p>
          <a:p>
            <a:pPr marL="342900" indent="-342900">
              <a:lnSpc>
                <a:spcPct val="90000"/>
              </a:lnSpc>
              <a:spcBef>
                <a:spcPts val="600"/>
              </a:spcBef>
              <a:buFont typeface="Wingdings" panose="05000000000000000000" pitchFamily="2" charset="2"/>
              <a:buChar char="Ø"/>
            </a:pPr>
            <a:r>
              <a:rPr lang="en-US" sz="1400" dirty="0"/>
              <a:t>All the Couriers parcels /Boxes received to be sprayed with Chemical (</a:t>
            </a:r>
            <a:r>
              <a:rPr lang="en-US" sz="1400" dirty="0" err="1"/>
              <a:t>Virex</a:t>
            </a:r>
            <a:r>
              <a:rPr lang="en-US" sz="1400" dirty="0"/>
              <a:t> II 256) to be sprayed on all the sides of packaging.</a:t>
            </a:r>
          </a:p>
          <a:p>
            <a:pPr marL="342900" indent="-342900">
              <a:lnSpc>
                <a:spcPct val="90000"/>
              </a:lnSpc>
              <a:spcBef>
                <a:spcPts val="600"/>
              </a:spcBef>
              <a:buFont typeface="Wingdings" panose="05000000000000000000" pitchFamily="2" charset="2"/>
              <a:buChar char="Ø"/>
            </a:pPr>
            <a:r>
              <a:rPr lang="en-US" sz="1400" dirty="0"/>
              <a:t>All the envelops received to be cleaned up with the help of sanitization wipes(Alcohol based).</a:t>
            </a:r>
          </a:p>
          <a:p>
            <a:pPr marL="342900" indent="-342900">
              <a:lnSpc>
                <a:spcPct val="90000"/>
              </a:lnSpc>
              <a:spcBef>
                <a:spcPts val="600"/>
              </a:spcBef>
              <a:buFont typeface="Wingdings" panose="05000000000000000000" pitchFamily="2" charset="2"/>
              <a:buChar char="Ø"/>
            </a:pPr>
            <a:r>
              <a:rPr lang="en-US" sz="1400" dirty="0"/>
              <a:t>Parcels /envelops to be handed over to Courier personnel.</a:t>
            </a:r>
          </a:p>
        </p:txBody>
      </p:sp>
      <p:pic>
        <p:nvPicPr>
          <p:cNvPr id="3" name="Picture 2"/>
          <p:cNvPicPr>
            <a:picLocks noChangeAspect="1"/>
          </p:cNvPicPr>
          <p:nvPr/>
        </p:nvPicPr>
        <p:blipFill>
          <a:blip r:embed="rId2"/>
          <a:stretch>
            <a:fillRect/>
          </a:stretch>
        </p:blipFill>
        <p:spPr>
          <a:xfrm>
            <a:off x="8915400" y="3009900"/>
            <a:ext cx="3143250" cy="1447800"/>
          </a:xfrm>
          <a:prstGeom prst="rect">
            <a:avLst/>
          </a:prstGeom>
        </p:spPr>
      </p:pic>
      <p:pic>
        <p:nvPicPr>
          <p:cNvPr id="4" name="Picture 3"/>
          <p:cNvPicPr>
            <a:picLocks noChangeAspect="1"/>
          </p:cNvPicPr>
          <p:nvPr/>
        </p:nvPicPr>
        <p:blipFill>
          <a:blip r:embed="rId3"/>
          <a:stretch>
            <a:fillRect/>
          </a:stretch>
        </p:blipFill>
        <p:spPr>
          <a:xfrm>
            <a:off x="8915400" y="228600"/>
            <a:ext cx="3048000" cy="2724593"/>
          </a:xfrm>
          <a:prstGeom prst="rect">
            <a:avLst/>
          </a:prstGeom>
        </p:spPr>
      </p:pic>
      <p:pic>
        <p:nvPicPr>
          <p:cNvPr id="8" name="Picture 7"/>
          <p:cNvPicPr>
            <a:picLocks noChangeAspect="1"/>
          </p:cNvPicPr>
          <p:nvPr/>
        </p:nvPicPr>
        <p:blipFill>
          <a:blip r:embed="rId4"/>
          <a:stretch>
            <a:fillRect/>
          </a:stretch>
        </p:blipFill>
        <p:spPr>
          <a:xfrm>
            <a:off x="9056369" y="4450080"/>
            <a:ext cx="3002281" cy="2007825"/>
          </a:xfrm>
          <a:prstGeom prst="rect">
            <a:avLst/>
          </a:prstGeom>
        </p:spPr>
      </p:pic>
    </p:spTree>
    <p:extLst>
      <p:ext uri="{BB962C8B-B14F-4D97-AF65-F5344CB8AC3E}">
        <p14:creationId xmlns:p14="http://schemas.microsoft.com/office/powerpoint/2010/main" val="3344417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4800" y="304800"/>
            <a:ext cx="11365993" cy="366254"/>
          </a:xfrm>
        </p:spPr>
        <p:txBody>
          <a:bodyPr/>
          <a:lstStyle/>
          <a:p>
            <a:r>
              <a:rPr lang="en-US" dirty="0"/>
              <a:t>Resuming Utility Operation – Electrical, HVAC &amp; Plumbing System</a:t>
            </a:r>
          </a:p>
        </p:txBody>
      </p:sp>
      <p:sp>
        <p:nvSpPr>
          <p:cNvPr id="4" name="Rectangle 3"/>
          <p:cNvSpPr/>
          <p:nvPr/>
        </p:nvSpPr>
        <p:spPr>
          <a:xfrm>
            <a:off x="0" y="1066800"/>
            <a:ext cx="11582400" cy="5486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As per ISHRAE ( Indian Society of Heating Refrigerating and Air-conditioning Engineers) guidelines, we        	follow below safety measures in respective of HVAC operation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Set Room Temperature between 24°C and 30°C. (In humid Climates set temperature closer to 24°C for de -humidification and in Dry Climates closer to or at 30°C )</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Maintain relative humidity between 40% and 70%.</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Fresh Air fan runs 24x7 operation.</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Toilet exhaust fan runs 24x7 operation.</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Air conditioning system filter &amp; Fresh Air filter cleaning frequency increased from Quarterly to Monthly basis with the help of recommended chemical as per standard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Indoor Air quality checking frequency  increased from Quarterly basis to monthly basis.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90000"/>
              </a:lnSpc>
              <a:spcBef>
                <a:spcPts val="60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err="1">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58126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15379" y="3596640"/>
            <a:ext cx="2876976" cy="2831582"/>
          </a:xfrm>
          <a:prstGeom prst="rect">
            <a:avLst/>
          </a:prstGeom>
        </p:spPr>
      </p:pic>
      <p:sp>
        <p:nvSpPr>
          <p:cNvPr id="2" name="Title 1"/>
          <p:cNvSpPr>
            <a:spLocks noGrp="1"/>
          </p:cNvSpPr>
          <p:nvPr>
            <p:ph type="title"/>
          </p:nvPr>
        </p:nvSpPr>
        <p:spPr>
          <a:xfrm>
            <a:off x="380998" y="129850"/>
            <a:ext cx="11365993" cy="366254"/>
          </a:xfrm>
        </p:spPr>
        <p:txBody>
          <a:bodyPr/>
          <a:lstStyle/>
          <a:p>
            <a:r>
              <a:rPr lang="en-US" dirty="0"/>
              <a:t>Entry Process</a:t>
            </a:r>
          </a:p>
        </p:txBody>
      </p:sp>
      <p:sp>
        <p:nvSpPr>
          <p:cNvPr id="3" name="Rectangle 2"/>
          <p:cNvSpPr/>
          <p:nvPr/>
        </p:nvSpPr>
        <p:spPr>
          <a:xfrm>
            <a:off x="158495" y="990600"/>
            <a:ext cx="11811000" cy="2590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742950" lvl="1" indent="-285750">
              <a:buFont typeface="Wingdings" panose="05000000000000000000" pitchFamily="2" charset="2"/>
              <a:buChar char="§"/>
            </a:pPr>
            <a:endParaRPr lang="en-US" dirty="0"/>
          </a:p>
        </p:txBody>
      </p:sp>
      <p:sp>
        <p:nvSpPr>
          <p:cNvPr id="4" name="Rectangle 3"/>
          <p:cNvSpPr/>
          <p:nvPr/>
        </p:nvSpPr>
        <p:spPr>
          <a:xfrm>
            <a:off x="158495" y="685800"/>
            <a:ext cx="11277600" cy="2286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342900" indent="-342900">
              <a:spcBef>
                <a:spcPts val="600"/>
              </a:spcBef>
              <a:buFont typeface="Wingdings" panose="05000000000000000000" pitchFamily="2" charset="2"/>
              <a:buChar char="Ø"/>
            </a:pPr>
            <a:r>
              <a:rPr lang="en-US" sz="1200" dirty="0"/>
              <a:t>Temperature screening of people entering the office.</a:t>
            </a:r>
          </a:p>
          <a:p>
            <a:pPr marL="342900" lvl="0" indent="-342900">
              <a:spcBef>
                <a:spcPts val="600"/>
              </a:spcBef>
              <a:buFont typeface="Wingdings" panose="05000000000000000000" pitchFamily="2" charset="2"/>
              <a:buChar char="Ø"/>
              <a:defRPr/>
            </a:pPr>
            <a:r>
              <a:rPr lang="en-US" sz="1200" dirty="0">
                <a:solidFill>
                  <a:prstClr val="black"/>
                </a:solidFill>
              </a:rPr>
              <a:t>Thermal Screening Monitor has been placed at Reception which will be monitored 24X7.</a:t>
            </a:r>
          </a:p>
          <a:p>
            <a:pPr marL="342900" indent="-342900">
              <a:spcBef>
                <a:spcPts val="600"/>
              </a:spcBef>
              <a:buFont typeface="Wingdings" panose="05000000000000000000" pitchFamily="2" charset="2"/>
              <a:buChar char="Ø"/>
              <a:defRPr/>
            </a:pPr>
            <a:r>
              <a:rPr lang="en-US" sz="1200" dirty="0">
                <a:solidFill>
                  <a:prstClr val="black"/>
                </a:solidFill>
              </a:rPr>
              <a:t>With built-in audio  module , Temperature Screening Thermographic camera triggers alarm immediately if high temperature person pass by.</a:t>
            </a:r>
          </a:p>
          <a:p>
            <a:pPr marL="342900" indent="-342900">
              <a:spcBef>
                <a:spcPts val="600"/>
              </a:spcBef>
              <a:buFont typeface="Wingdings" panose="05000000000000000000" pitchFamily="2" charset="2"/>
              <a:buChar char="Ø"/>
            </a:pPr>
            <a:r>
              <a:rPr lang="en-US" sz="1200" dirty="0"/>
              <a:t>Maintain safe distance during the screening.</a:t>
            </a:r>
          </a:p>
          <a:p>
            <a:pPr marL="342900" indent="-342900">
              <a:spcBef>
                <a:spcPts val="600"/>
              </a:spcBef>
              <a:buFont typeface="Wingdings" panose="05000000000000000000" pitchFamily="2" charset="2"/>
              <a:buChar char="Ø"/>
            </a:pPr>
            <a:r>
              <a:rPr lang="en-US" sz="1200" dirty="0"/>
              <a:t>Isolation room created at every floor for people showing symptoms for further check &amp; action.</a:t>
            </a:r>
          </a:p>
          <a:p>
            <a:pPr marL="342900" indent="-342900">
              <a:spcBef>
                <a:spcPts val="600"/>
              </a:spcBef>
              <a:buFont typeface="Wingdings" panose="05000000000000000000" pitchFamily="2" charset="2"/>
              <a:buChar char="Ø"/>
            </a:pPr>
            <a:r>
              <a:rPr lang="en-US" sz="1200" dirty="0"/>
              <a:t>Declaration provided by HR to be filled in by employees.</a:t>
            </a:r>
          </a:p>
          <a:p>
            <a:pPr marL="342900" indent="-342900">
              <a:spcBef>
                <a:spcPts val="600"/>
              </a:spcBef>
              <a:buFont typeface="Wingdings" panose="05000000000000000000" pitchFamily="2" charset="2"/>
              <a:buChar char="Ø"/>
            </a:pPr>
            <a:r>
              <a:rPr lang="en-US" sz="1200" dirty="0"/>
              <a:t>A set of mask, Sterile hand glove placed for employees at entrance.</a:t>
            </a:r>
          </a:p>
          <a:p>
            <a:pPr marL="342900" indent="-342900">
              <a:spcBef>
                <a:spcPts val="600"/>
              </a:spcBef>
              <a:buFont typeface="Wingdings" panose="05000000000000000000" pitchFamily="2" charset="2"/>
              <a:buChar char="Ø"/>
            </a:pPr>
            <a:r>
              <a:rPr lang="en-US" sz="1200" dirty="0"/>
              <a:t>Wall mounted touch free sanitizer dispenser placed outside &amp; inside of every access door for Employees to sanitize hands</a:t>
            </a:r>
          </a:p>
        </p:txBody>
      </p:sp>
      <p:pic>
        <p:nvPicPr>
          <p:cNvPr id="10" name="Picture 9"/>
          <p:cNvPicPr>
            <a:picLocks noChangeAspect="1"/>
          </p:cNvPicPr>
          <p:nvPr/>
        </p:nvPicPr>
        <p:blipFill>
          <a:blip r:embed="rId3"/>
          <a:stretch>
            <a:fillRect/>
          </a:stretch>
        </p:blipFill>
        <p:spPr>
          <a:xfrm>
            <a:off x="3346790" y="3584567"/>
            <a:ext cx="2717204" cy="2870968"/>
          </a:xfrm>
          <a:prstGeom prst="rect">
            <a:avLst/>
          </a:prstGeom>
        </p:spPr>
      </p:pic>
      <p:pic>
        <p:nvPicPr>
          <p:cNvPr id="11" name="Picture 10"/>
          <p:cNvPicPr>
            <a:picLocks noChangeAspect="1"/>
          </p:cNvPicPr>
          <p:nvPr/>
        </p:nvPicPr>
        <p:blipFill>
          <a:blip r:embed="rId4"/>
          <a:stretch>
            <a:fillRect/>
          </a:stretch>
        </p:blipFill>
        <p:spPr>
          <a:xfrm>
            <a:off x="6212717" y="3581400"/>
            <a:ext cx="2850251" cy="2846822"/>
          </a:xfrm>
          <a:prstGeom prst="rect">
            <a:avLst/>
          </a:prstGeom>
        </p:spPr>
      </p:pic>
      <p:sp>
        <p:nvSpPr>
          <p:cNvPr id="13" name="Rounded Rectangle 12"/>
          <p:cNvSpPr/>
          <p:nvPr/>
        </p:nvSpPr>
        <p:spPr>
          <a:xfrm>
            <a:off x="3347711" y="5863795"/>
            <a:ext cx="1854954" cy="59849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US" sz="800" b="1" dirty="0">
                <a:solidFill>
                  <a:schemeClr val="bg1"/>
                </a:solidFill>
              </a:rPr>
              <a:t>Thermal Camera</a:t>
            </a:r>
            <a:r>
              <a:rPr lang="en-US" sz="2000" b="1" dirty="0">
                <a:solidFill>
                  <a:schemeClr val="bg1"/>
                </a:solidFill>
              </a:rPr>
              <a:t> </a:t>
            </a:r>
            <a:r>
              <a:rPr lang="en-US" sz="800" b="1" dirty="0">
                <a:solidFill>
                  <a:schemeClr val="bg1"/>
                </a:solidFill>
              </a:rPr>
              <a:t>Placed on retractable wall mounted stand</a:t>
            </a:r>
          </a:p>
        </p:txBody>
      </p:sp>
      <p:sp>
        <p:nvSpPr>
          <p:cNvPr id="14" name="Rounded Rectangle 13"/>
          <p:cNvSpPr/>
          <p:nvPr/>
        </p:nvSpPr>
        <p:spPr>
          <a:xfrm>
            <a:off x="6208758" y="5839649"/>
            <a:ext cx="1828961" cy="5885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US" sz="800" b="1" dirty="0">
                <a:solidFill>
                  <a:schemeClr val="bg1"/>
                </a:solidFill>
              </a:rPr>
              <a:t>Dashboard view , system announcement is clearly audible </a:t>
            </a:r>
            <a:r>
              <a:rPr lang="en-US" sz="800" b="1" dirty="0" err="1">
                <a:solidFill>
                  <a:schemeClr val="bg1"/>
                </a:solidFill>
              </a:rPr>
              <a:t>wrt</a:t>
            </a:r>
            <a:r>
              <a:rPr lang="en-US" sz="800" b="1" dirty="0">
                <a:solidFill>
                  <a:schemeClr val="bg1"/>
                </a:solidFill>
              </a:rPr>
              <a:t> to normal /abnormal temperatures &amp; in case mask not worn</a:t>
            </a:r>
          </a:p>
        </p:txBody>
      </p:sp>
      <p:sp>
        <p:nvSpPr>
          <p:cNvPr id="15" name="Rounded Rectangle 14"/>
          <p:cNvSpPr/>
          <p:nvPr/>
        </p:nvSpPr>
        <p:spPr>
          <a:xfrm>
            <a:off x="9220200" y="5863795"/>
            <a:ext cx="1828961" cy="5885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US" sz="800" b="1" dirty="0">
                <a:solidFill>
                  <a:schemeClr val="bg1"/>
                </a:solidFill>
              </a:rPr>
              <a:t>Entry Kit for Employees with masks / gloves , declaration. </a:t>
            </a:r>
          </a:p>
        </p:txBody>
      </p:sp>
      <p:pic>
        <p:nvPicPr>
          <p:cNvPr id="7" name="Picture 6"/>
          <p:cNvPicPr>
            <a:picLocks noChangeAspect="1"/>
          </p:cNvPicPr>
          <p:nvPr/>
        </p:nvPicPr>
        <p:blipFill>
          <a:blip r:embed="rId5"/>
          <a:stretch>
            <a:fillRect/>
          </a:stretch>
        </p:blipFill>
        <p:spPr>
          <a:xfrm>
            <a:off x="228307" y="3596640"/>
            <a:ext cx="3048672" cy="2831582"/>
          </a:xfrm>
          <a:prstGeom prst="rect">
            <a:avLst/>
          </a:prstGeom>
        </p:spPr>
      </p:pic>
      <p:sp>
        <p:nvSpPr>
          <p:cNvPr id="16" name="Rounded Rectangle 15"/>
          <p:cNvSpPr/>
          <p:nvPr/>
        </p:nvSpPr>
        <p:spPr>
          <a:xfrm>
            <a:off x="213067" y="5839649"/>
            <a:ext cx="1854954" cy="59849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US" sz="800" b="1" dirty="0">
                <a:solidFill>
                  <a:schemeClr val="bg1"/>
                </a:solidFill>
              </a:rPr>
              <a:t>Entry Passage with social distancing demarcation</a:t>
            </a:r>
          </a:p>
        </p:txBody>
      </p:sp>
    </p:spTree>
    <p:extLst>
      <p:ext uri="{BB962C8B-B14F-4D97-AF65-F5344CB8AC3E}">
        <p14:creationId xmlns:p14="http://schemas.microsoft.com/office/powerpoint/2010/main" val="946407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1365993" cy="366254"/>
          </a:xfrm>
        </p:spPr>
        <p:txBody>
          <a:bodyPr/>
          <a:lstStyle/>
          <a:p>
            <a:r>
              <a:rPr lang="en-US" dirty="0"/>
              <a:t>Transport Management readiness</a:t>
            </a:r>
          </a:p>
        </p:txBody>
      </p:sp>
      <p:sp>
        <p:nvSpPr>
          <p:cNvPr id="3" name="Rectangle 2"/>
          <p:cNvSpPr/>
          <p:nvPr/>
        </p:nvSpPr>
        <p:spPr>
          <a:xfrm>
            <a:off x="228600" y="838200"/>
            <a:ext cx="9372600" cy="5715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marL="342900" indent="-342900">
              <a:spcBef>
                <a:spcPts val="600"/>
              </a:spcBef>
              <a:buFont typeface="Wingdings" panose="05000000000000000000" pitchFamily="2" charset="2"/>
              <a:buChar char="Ø"/>
            </a:pPr>
            <a:r>
              <a:rPr lang="en-US" sz="1400" dirty="0"/>
              <a:t>Fogging in buses interiors and exteriors with </a:t>
            </a:r>
            <a:r>
              <a:rPr lang="en-US" sz="1400" dirty="0" err="1"/>
              <a:t>Virex</a:t>
            </a:r>
            <a:r>
              <a:rPr lang="en-US" sz="1400" dirty="0"/>
              <a:t> II 256 and leave the bus for 30minutes to dry on or before a day of Post lockdown, Ideally, will ensure on first day the vehicle deployment will be happened post fogging of the buses by the vendor at their end. Service providers are in line with our proposal  </a:t>
            </a:r>
          </a:p>
          <a:p>
            <a:pPr marL="342900" indent="-342900">
              <a:spcBef>
                <a:spcPts val="600"/>
              </a:spcBef>
              <a:buFont typeface="Wingdings" panose="05000000000000000000" pitchFamily="2" charset="2"/>
              <a:buChar char="Ø"/>
            </a:pPr>
            <a:r>
              <a:rPr lang="en-US" sz="1400" dirty="0"/>
              <a:t>Spray &amp; wipe on door handles, grab bars, glasses, seats etc., on daily basis in our Campus (Cabs: for Every Trip Completion, Buses: One time in a day)</a:t>
            </a:r>
          </a:p>
          <a:p>
            <a:pPr marL="342900" indent="-342900">
              <a:spcBef>
                <a:spcPts val="600"/>
              </a:spcBef>
              <a:buFont typeface="Wingdings" panose="05000000000000000000" pitchFamily="2" charset="2"/>
              <a:buChar char="Ø"/>
            </a:pPr>
            <a:r>
              <a:rPr lang="en-US" sz="1400" dirty="0"/>
              <a:t>Bus shuttle Driver window and adjacent windows are open to get in maximum fresh air for circulation.</a:t>
            </a:r>
          </a:p>
          <a:p>
            <a:pPr marL="342900" indent="-342900">
              <a:spcBef>
                <a:spcPts val="600"/>
              </a:spcBef>
              <a:buFont typeface="Wingdings" panose="05000000000000000000" pitchFamily="2" charset="2"/>
              <a:buChar char="Ø"/>
            </a:pPr>
            <a:r>
              <a:rPr lang="en-US" sz="1400" dirty="0"/>
              <a:t>Driver isolation cabins created in both Bus and Cabs.</a:t>
            </a:r>
          </a:p>
          <a:p>
            <a:pPr marL="342900" indent="-342900">
              <a:spcBef>
                <a:spcPts val="600"/>
              </a:spcBef>
              <a:buFont typeface="Wingdings" panose="05000000000000000000" pitchFamily="2" charset="2"/>
              <a:buChar char="Ø"/>
            </a:pPr>
            <a:r>
              <a:rPr lang="en-US" sz="1400" dirty="0"/>
              <a:t>Practicing Social Distance while in buses / Cabs for Employees </a:t>
            </a:r>
          </a:p>
          <a:p>
            <a:pPr marL="342900" indent="-342900">
              <a:spcBef>
                <a:spcPts val="600"/>
              </a:spcBef>
              <a:buFont typeface="Wingdings" panose="05000000000000000000" pitchFamily="2" charset="2"/>
              <a:buChar char="Ø"/>
            </a:pPr>
            <a:r>
              <a:rPr lang="en-US" sz="1400" dirty="0"/>
              <a:t>Drivers are briefed to maintain Social Distance while in Campus without fail</a:t>
            </a:r>
          </a:p>
          <a:p>
            <a:pPr marL="342900" indent="-342900">
              <a:spcBef>
                <a:spcPts val="600"/>
              </a:spcBef>
              <a:buFont typeface="Wingdings" panose="05000000000000000000" pitchFamily="2" charset="2"/>
              <a:buChar char="Ø"/>
            </a:pPr>
            <a:r>
              <a:rPr lang="en-US" sz="1400" dirty="0"/>
              <a:t>Placing Hand sanitizer in all buses / Cabs</a:t>
            </a:r>
          </a:p>
          <a:p>
            <a:pPr marL="342900" indent="-342900">
              <a:spcBef>
                <a:spcPts val="600"/>
              </a:spcBef>
              <a:buFont typeface="Wingdings" panose="05000000000000000000" pitchFamily="2" charset="2"/>
              <a:buChar char="Ø"/>
            </a:pPr>
            <a:r>
              <a:rPr lang="en-US" sz="1400" dirty="0"/>
              <a:t>Ensure Employees / Drivers use face masks at all the times</a:t>
            </a:r>
          </a:p>
          <a:p>
            <a:pPr marL="342900" indent="-342900">
              <a:spcBef>
                <a:spcPts val="600"/>
              </a:spcBef>
              <a:buFont typeface="Wingdings" panose="05000000000000000000" pitchFamily="2" charset="2"/>
              <a:buChar char="Ø"/>
            </a:pPr>
            <a:r>
              <a:rPr lang="en-US" sz="1400" dirty="0"/>
              <a:t>Temperature checks for Drivers and Supervisors every day before entering to premises</a:t>
            </a:r>
          </a:p>
          <a:p>
            <a:pPr marL="342900" indent="-342900">
              <a:spcBef>
                <a:spcPts val="600"/>
              </a:spcBef>
              <a:buFont typeface="Wingdings" panose="05000000000000000000" pitchFamily="2" charset="2"/>
              <a:buChar char="Ø"/>
            </a:pPr>
            <a:r>
              <a:rPr lang="en-US" sz="1400" dirty="0"/>
              <a:t>Daily compliance checks are updated with additional check points</a:t>
            </a:r>
          </a:p>
          <a:p>
            <a:pPr marL="342900" indent="-342900">
              <a:spcBef>
                <a:spcPts val="600"/>
              </a:spcBef>
              <a:buFont typeface="Wingdings" panose="05000000000000000000" pitchFamily="2" charset="2"/>
              <a:buChar char="Ø"/>
            </a:pPr>
            <a:r>
              <a:rPr lang="en-US" sz="1400" dirty="0"/>
              <a:t>Coordinating with Moveinsync vendor on automation of Transport Tool on Red Zones / Containment zones.</a:t>
            </a:r>
          </a:p>
          <a:p>
            <a:pPr>
              <a:spcBef>
                <a:spcPts val="600"/>
              </a:spcBef>
            </a:pPr>
            <a:endParaRPr lang="en-US" sz="2000" dirty="0"/>
          </a:p>
          <a:p>
            <a:pPr marL="342900" indent="-342900">
              <a:spcBef>
                <a:spcPts val="600"/>
              </a:spcBef>
              <a:buFont typeface="Wingdings" panose="05000000000000000000" pitchFamily="2" charset="2"/>
              <a:buChar char="Ø"/>
            </a:pPr>
            <a:endParaRPr lang="en-US" sz="2000" dirty="0"/>
          </a:p>
        </p:txBody>
      </p:sp>
      <p:pic>
        <p:nvPicPr>
          <p:cNvPr id="4" name="Picture 3"/>
          <p:cNvPicPr>
            <a:picLocks noChangeAspect="1"/>
          </p:cNvPicPr>
          <p:nvPr/>
        </p:nvPicPr>
        <p:blipFill>
          <a:blip r:embed="rId2"/>
          <a:stretch>
            <a:fillRect/>
          </a:stretch>
        </p:blipFill>
        <p:spPr>
          <a:xfrm>
            <a:off x="2514004" y="4953000"/>
            <a:ext cx="900112" cy="913545"/>
          </a:xfrm>
          <a:prstGeom prst="rect">
            <a:avLst/>
          </a:prstGeom>
        </p:spPr>
      </p:pic>
      <p:sp>
        <p:nvSpPr>
          <p:cNvPr id="5" name="TextBox 4"/>
          <p:cNvSpPr txBox="1"/>
          <p:nvPr/>
        </p:nvSpPr>
        <p:spPr>
          <a:xfrm>
            <a:off x="2622112" y="6109891"/>
            <a:ext cx="838200" cy="138499"/>
          </a:xfrm>
          <a:prstGeom prst="rect">
            <a:avLst/>
          </a:prstGeom>
          <a:noFill/>
        </p:spPr>
        <p:txBody>
          <a:bodyPr wrap="square" lIns="0" tIns="0" rIns="0" bIns="0" rtlCol="0" anchor="t">
            <a:spAutoFit/>
          </a:bodyPr>
          <a:lstStyle/>
          <a:p>
            <a:pPr>
              <a:lnSpc>
                <a:spcPct val="90000"/>
              </a:lnSpc>
              <a:spcBef>
                <a:spcPts val="600"/>
              </a:spcBef>
            </a:pPr>
            <a:r>
              <a:rPr lang="en-US" sz="1000" dirty="0"/>
              <a:t>Cleaning Kits</a:t>
            </a:r>
          </a:p>
        </p:txBody>
      </p:sp>
      <p:pic>
        <p:nvPicPr>
          <p:cNvPr id="9" name="Picture 8"/>
          <p:cNvPicPr>
            <a:picLocks noChangeAspect="1"/>
          </p:cNvPicPr>
          <p:nvPr/>
        </p:nvPicPr>
        <p:blipFill>
          <a:blip r:embed="rId3"/>
          <a:stretch>
            <a:fillRect/>
          </a:stretch>
        </p:blipFill>
        <p:spPr>
          <a:xfrm>
            <a:off x="9753600" y="838200"/>
            <a:ext cx="2276869" cy="5595463"/>
          </a:xfrm>
          <a:prstGeom prst="rect">
            <a:avLst/>
          </a:prstGeom>
        </p:spPr>
      </p:pic>
      <p:pic>
        <p:nvPicPr>
          <p:cNvPr id="11" name="Picture 10"/>
          <p:cNvPicPr>
            <a:picLocks noChangeAspect="1"/>
          </p:cNvPicPr>
          <p:nvPr/>
        </p:nvPicPr>
        <p:blipFill>
          <a:blip r:embed="rId4"/>
          <a:stretch>
            <a:fillRect/>
          </a:stretch>
        </p:blipFill>
        <p:spPr>
          <a:xfrm>
            <a:off x="3947992" y="4789111"/>
            <a:ext cx="5797988" cy="1629312"/>
          </a:xfrm>
          <a:prstGeom prst="rect">
            <a:avLst/>
          </a:prstGeom>
        </p:spPr>
      </p:pic>
    </p:spTree>
    <p:extLst>
      <p:ext uri="{BB962C8B-B14F-4D97-AF65-F5344CB8AC3E}">
        <p14:creationId xmlns:p14="http://schemas.microsoft.com/office/powerpoint/2010/main" val="1586956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948539"/>
            <a:ext cx="6172200" cy="863313"/>
          </a:xfrm>
        </p:spPr>
        <p:txBody>
          <a:bodyPr/>
          <a:lstStyle/>
          <a:p>
            <a:r>
              <a:rPr lang="en-US" sz="6600" dirty="0"/>
              <a:t>THANK YOU</a:t>
            </a:r>
          </a:p>
        </p:txBody>
      </p:sp>
    </p:spTree>
    <p:extLst>
      <p:ext uri="{BB962C8B-B14F-4D97-AF65-F5344CB8AC3E}">
        <p14:creationId xmlns:p14="http://schemas.microsoft.com/office/powerpoint/2010/main" val="3274989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Text Box 74"/>
          <p:cNvSpPr txBox="1">
            <a:spLocks noChangeArrowheads="1"/>
          </p:cNvSpPr>
          <p:nvPr/>
        </p:nvSpPr>
        <p:spPr bwMode="auto">
          <a:xfrm>
            <a:off x="381000" y="381000"/>
            <a:ext cx="2530475"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Futura Hv BT" charset="0"/>
                <a:ea typeface="+mn-ea"/>
                <a:cs typeface="Arial" pitchFamily="34" charset="0"/>
              </a:rPr>
              <a:t>WELCOME</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65" name="Text Box 75"/>
          <p:cNvSpPr txBox="1">
            <a:spLocks noChangeArrowheads="1"/>
          </p:cNvSpPr>
          <p:nvPr/>
        </p:nvSpPr>
        <p:spPr bwMode="auto">
          <a:xfrm>
            <a:off x="-533400" y="120407"/>
            <a:ext cx="12172950" cy="46702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Important Guidelines To Employees</a:t>
            </a:r>
            <a:endParaRPr kumimoji="0" lang="en-US" sz="500" b="1" i="0" u="none" strike="noStrike" kern="1200" cap="none" spc="0" normalizeH="0" baseline="0" noProof="0" dirty="0">
              <a:ln>
                <a:noFill/>
              </a:ln>
              <a:solidFill>
                <a:srgbClr val="FF0000"/>
              </a:solidFill>
              <a:effectLst/>
              <a:uLnTx/>
              <a:uFillTx/>
              <a:latin typeface="Arial"/>
              <a:ea typeface="+mn-ea"/>
              <a:cs typeface="+mn-cs"/>
            </a:endParaRPr>
          </a:p>
        </p:txBody>
      </p:sp>
      <p:sp>
        <p:nvSpPr>
          <p:cNvPr id="1066" name="Text Box 76"/>
          <p:cNvSpPr txBox="1">
            <a:spLocks noChangeArrowheads="1"/>
          </p:cNvSpPr>
          <p:nvPr/>
        </p:nvSpPr>
        <p:spPr bwMode="auto">
          <a:xfrm>
            <a:off x="25400" y="488674"/>
            <a:ext cx="6985000" cy="18215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ts val="300"/>
              </a:spcBef>
              <a:spcAft>
                <a:spcPct val="0"/>
              </a:spcAft>
              <a:buClrTx/>
              <a:buSzPts val="1200"/>
              <a:buFont typeface="Wingdings" pitchFamily="2" charset="2"/>
              <a:buChar char=""/>
              <a:tabLst/>
              <a:defRPr/>
            </a:pPr>
            <a:endParaRPr kumimoji="0" lang="en-US" alt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ts val="300"/>
              </a:spcBef>
              <a:spcAft>
                <a:spcPct val="0"/>
              </a:spcAft>
              <a:buClrTx/>
              <a:buSzPts val="1200"/>
              <a:buFont typeface="Wingdings" pitchFamily="2" charset="2"/>
              <a:buChar char=""/>
              <a:tabLst/>
              <a:defRPr/>
            </a:pPr>
            <a:endParaRPr kumimoji="0" lang="en-US" alt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3" name="TextBox 32"/>
          <p:cNvSpPr txBox="1"/>
          <p:nvPr/>
        </p:nvSpPr>
        <p:spPr>
          <a:xfrm>
            <a:off x="152400" y="3046504"/>
            <a:ext cx="5765800" cy="29783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en-US" sz="900" b="0" i="0" u="none" strike="noStrike" kern="14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19000"/>
              </a:lnSpc>
              <a:spcBef>
                <a:spcPts val="0"/>
              </a:spcBef>
              <a:spcAft>
                <a:spcPts val="0"/>
              </a:spcAft>
              <a:buClrTx/>
              <a:buSzTx/>
              <a:buFontTx/>
              <a:buNone/>
              <a:tabLst/>
              <a:defRPr/>
            </a:pPr>
            <a:r>
              <a:rPr kumimoji="0" lang="en-US" sz="800" b="1" i="0" u="none" strike="noStrike" kern="1400" cap="none" spc="0" normalizeH="0" baseline="0" noProof="0" dirty="0">
                <a:ln>
                  <a:noFill/>
                </a:ln>
                <a:solidFill>
                  <a:srgbClr val="000000"/>
                </a:solidFill>
                <a:effectLst/>
                <a:uLnTx/>
                <a:uFillTx/>
                <a:latin typeface="Arial"/>
                <a:ea typeface="+mn-ea"/>
                <a:cs typeface="+mn-cs"/>
              </a:rPr>
              <a:t> </a:t>
            </a:r>
          </a:p>
        </p:txBody>
      </p:sp>
      <p:sp>
        <p:nvSpPr>
          <p:cNvPr id="36" name="TextBox 35"/>
          <p:cNvSpPr txBox="1"/>
          <p:nvPr/>
        </p:nvSpPr>
        <p:spPr>
          <a:xfrm>
            <a:off x="6114415" y="5435765"/>
            <a:ext cx="5765800" cy="79028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en-US" sz="900" b="0" i="0" u="none" strike="noStrike" kern="14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a:ea typeface="+mn-ea"/>
              <a:cs typeface="+mn-cs"/>
            </a:endParaRPr>
          </a:p>
          <a:p>
            <a:pPr marL="171450" marR="0" lvl="1" indent="-171450" algn="l" defTabSz="914400" rtl="0" eaLnBrk="1" fontAlgn="auto" latinLnBrk="0" hangingPunct="1">
              <a:lnSpc>
                <a:spcPct val="100000"/>
              </a:lnSpc>
              <a:spcBef>
                <a:spcPts val="100"/>
              </a:spcBef>
              <a:spcAft>
                <a:spcPts val="100"/>
              </a:spcAft>
              <a:buClrTx/>
              <a:buSzTx/>
              <a:buFont typeface="Wingdings" panose="05000000000000000000" pitchFamily="2" charset="2"/>
              <a:buChar char="v"/>
              <a:tabLst/>
              <a:defRPr/>
            </a:pPr>
            <a:endParaRPr kumimoji="0" lang="en-US" sz="9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en-US" sz="900" b="0" i="0" u="none" strike="noStrike" kern="14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19000"/>
              </a:lnSpc>
              <a:spcBef>
                <a:spcPts val="0"/>
              </a:spcBef>
              <a:spcAft>
                <a:spcPts val="0"/>
              </a:spcAft>
              <a:buClrTx/>
              <a:buSzTx/>
              <a:buFontTx/>
              <a:buNone/>
              <a:tabLst/>
              <a:defRPr/>
            </a:pPr>
            <a:r>
              <a:rPr kumimoji="0" lang="en-US" sz="800" b="1" i="0" u="none" strike="noStrike" kern="1400" cap="none" spc="0" normalizeH="0" baseline="0" noProof="0" dirty="0">
                <a:ln>
                  <a:noFill/>
                </a:ln>
                <a:solidFill>
                  <a:srgbClr val="000000"/>
                </a:solidFill>
                <a:effectLst/>
                <a:uLnTx/>
                <a:uFillTx/>
                <a:latin typeface="Arial"/>
                <a:ea typeface="+mn-ea"/>
                <a:cs typeface="+mn-cs"/>
              </a:rPr>
              <a:t> </a:t>
            </a:r>
          </a:p>
        </p:txBody>
      </p:sp>
      <p:sp>
        <p:nvSpPr>
          <p:cNvPr id="14" name="Text Box 76"/>
          <p:cNvSpPr txBox="1">
            <a:spLocks noChangeArrowheads="1"/>
          </p:cNvSpPr>
          <p:nvPr/>
        </p:nvSpPr>
        <p:spPr bwMode="auto">
          <a:xfrm>
            <a:off x="152400" y="679517"/>
            <a:ext cx="10820400" cy="5797483"/>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All employees are advised to wear face masks at office.</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Request you to please visit the ground floor Broadcom main entry on daily basis for body temperature check.</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While you visit the office the first day, request you to please collect the declaration form from Ground floor Broadcom main entrance and take it along with you at your desk. Please fill in duly and submit the same at Broadcom Reception.</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Employees can collect masks and gloves for their personal use from the main entrance.</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Employees are advised to maintain social distancing at – Workplace, Cafeteria, Lifts, Restrooms, Reception/Security Entrance, Pantries, Mailroom, Reprographics and Parking.</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Employees are advised to wash hands with soap and water at least for 20 seconds frequently. </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Employees are advised to dispose used hand gloves, tissues in designated biohazardous Bin only placed at washroom passage area.</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Employees are advised to consume home carried food at their Work Stations to avoid congestion in the cafeteria.</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Digital transactions</a:t>
            </a:r>
            <a:r>
              <a:rPr kumimoji="0" lang="en-US" sz="1200" b="0" i="0" u="none" strike="noStrike" kern="1200" cap="none" spc="0" normalizeH="0" noProof="0" dirty="0">
                <a:ln>
                  <a:noFill/>
                </a:ln>
                <a:solidFill>
                  <a:prstClr val="black"/>
                </a:solidFill>
                <a:effectLst/>
                <a:uLnTx/>
                <a:uFillTx/>
                <a:latin typeface="Arial"/>
                <a:ea typeface="+mn-ea"/>
                <a:cs typeface="+mn-cs"/>
              </a:rPr>
              <a:t> are</a:t>
            </a:r>
            <a:r>
              <a:rPr kumimoji="0" lang="en-US" sz="1200" b="0" i="0" u="none" strike="noStrike" kern="1200" cap="none" spc="0" normalizeH="0" baseline="0" noProof="0" dirty="0">
                <a:ln>
                  <a:noFill/>
                </a:ln>
                <a:solidFill>
                  <a:prstClr val="black"/>
                </a:solidFill>
                <a:effectLst/>
                <a:uLnTx/>
                <a:uFillTx/>
                <a:latin typeface="Arial"/>
                <a:ea typeface="+mn-ea"/>
                <a:cs typeface="+mn-cs"/>
              </a:rPr>
              <a:t> encouraged in cafeteria by EON for</a:t>
            </a:r>
            <a:r>
              <a:rPr kumimoji="0" lang="en-US" sz="1200" b="0" i="0" u="none" strike="noStrike" kern="1200" cap="none" spc="0" normalizeH="0" noProof="0" dirty="0">
                <a:ln>
                  <a:noFill/>
                </a:ln>
                <a:solidFill>
                  <a:prstClr val="black"/>
                </a:solidFill>
                <a:effectLst/>
                <a:uLnTx/>
                <a:uFillTx/>
                <a:latin typeface="Arial"/>
                <a:ea typeface="+mn-ea"/>
                <a:cs typeface="+mn-cs"/>
              </a:rPr>
              <a:t> takeaway food.</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Avoid overcrowding at Pantry, Restroom and Lifts.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Use videoconferencing for meeting when possible.</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Office Air Conditioning has been set up as per ASHRAE &amp; WHO guidelines.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Air conditioning temperature is set up in the range 24 Degree to </a:t>
            </a:r>
            <a:r>
              <a:rPr lang="en-US" sz="1200" noProof="0" dirty="0">
                <a:solidFill>
                  <a:prstClr val="black"/>
                </a:solidFill>
                <a:latin typeface="Arial"/>
              </a:rPr>
              <a:t>30</a:t>
            </a:r>
            <a:r>
              <a:rPr kumimoji="0" lang="en-US" sz="1200" b="0" i="0" u="none" strike="noStrike" kern="1200" cap="none" spc="0" normalizeH="0" baseline="0" noProof="0" dirty="0">
                <a:ln>
                  <a:noFill/>
                </a:ln>
                <a:solidFill>
                  <a:prstClr val="black"/>
                </a:solidFill>
                <a:effectLst/>
                <a:uLnTx/>
                <a:uFillTx/>
                <a:latin typeface="Arial"/>
                <a:ea typeface="+mn-ea"/>
                <a:cs typeface="+mn-cs"/>
              </a:rPr>
              <a:t> Degree, maintaining relative Humidity &amp; 24X7 Fresh Air supply at both Office space and washroom area.</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Indoor Air Quality check frequency increased to Monthly to ensure the quality of Air.</a:t>
            </a:r>
          </a:p>
          <a:p>
            <a:pPr marL="285750" marR="0" lvl="0" indent="-285750" algn="l" defTabSz="914400" rtl="0" eaLnBrk="1" fontAlgn="base" latinLnBrk="0" hangingPunct="1">
              <a:lnSpc>
                <a:spcPct val="100000"/>
              </a:lnSpc>
              <a:spcBef>
                <a:spcPts val="300"/>
              </a:spcBef>
              <a:spcAft>
                <a:spcPct val="0"/>
              </a:spcAft>
              <a:buClrTx/>
              <a:buSzPts val="1200"/>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Arial"/>
                <a:ea typeface="+mn-ea"/>
                <a:cs typeface="+mn-cs"/>
              </a:rPr>
              <a:t>Please follow process of notifying your respective mangers , HRBP and WPS team in case of any COVID symptoms.</a:t>
            </a:r>
          </a:p>
          <a:p>
            <a:pPr marL="285750" marR="0" lvl="0" indent="-285750" algn="l" defTabSz="914400" rtl="0" eaLnBrk="1" fontAlgn="base" latinLnBrk="0" hangingPunct="1">
              <a:lnSpc>
                <a:spcPct val="100000"/>
              </a:lnSpc>
              <a:spcBef>
                <a:spcPts val="300"/>
              </a:spcBef>
              <a:spcAft>
                <a:spcPct val="0"/>
              </a:spcAft>
              <a:buClrTx/>
              <a:buSzPts val="1200"/>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 And Comply with </a:t>
            </a:r>
            <a:r>
              <a:rPr kumimoji="0" lang="en-US" sz="1200" b="0" i="0" u="none" strike="noStrike" kern="1200" cap="none" spc="0" normalizeH="0" baseline="0" noProof="0" dirty="0">
                <a:ln>
                  <a:noFill/>
                </a:ln>
                <a:solidFill>
                  <a:prstClr val="black"/>
                </a:solidFill>
                <a:effectLst/>
                <a:uLnTx/>
                <a:uFillTx/>
                <a:latin typeface="Arial"/>
                <a:ea typeface="+mn-ea"/>
                <a:cs typeface="+mn-cs"/>
                <a:hlinkClick r:id="rId3"/>
              </a:rPr>
              <a:t>COVID-19_Mitigation_Policy</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p>
          <a:p>
            <a:pPr marL="285750" marR="0" lvl="0" indent="-285750" algn="l" defTabSz="914400" rtl="0" eaLnBrk="1" fontAlgn="base" latinLnBrk="0" hangingPunct="1">
              <a:lnSpc>
                <a:spcPct val="100000"/>
              </a:lnSpc>
              <a:spcBef>
                <a:spcPts val="300"/>
              </a:spcBef>
              <a:spcAft>
                <a:spcPct val="0"/>
              </a:spcAft>
              <a:buClrTx/>
              <a:buSzPts val="1200"/>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 Kindly download Aarogya Setu App on mobile phones, as per the guidance from Government of INDIA.</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No Visitors are allowed.</a:t>
            </a:r>
          </a:p>
          <a:p>
            <a:pPr marL="285750" marR="0" lvl="0" indent="-285750" algn="l" defTabSz="914400" rtl="0" eaLnBrk="1" fontAlgn="base" latinLnBrk="0" hangingPunct="1">
              <a:lnSpc>
                <a:spcPct val="100000"/>
              </a:lnSpc>
              <a:spcBef>
                <a:spcPts val="300"/>
              </a:spcBef>
              <a:spcAft>
                <a:spcPct val="0"/>
              </a:spcAft>
              <a:buClrTx/>
              <a:buSzPts val="1200"/>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All the facility related issues to be reported through CBRE portal only.</a:t>
            </a:r>
          </a:p>
        </p:txBody>
      </p:sp>
    </p:spTree>
    <p:extLst>
      <p:ext uri="{BB962C8B-B14F-4D97-AF65-F5344CB8AC3E}">
        <p14:creationId xmlns:p14="http://schemas.microsoft.com/office/powerpoint/2010/main" val="191049798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79" y="319229"/>
            <a:ext cx="11365993" cy="366254"/>
          </a:xfrm>
        </p:spPr>
        <p:txBody>
          <a:bodyPr/>
          <a:lstStyle/>
          <a:p>
            <a:r>
              <a:rPr lang="en-US" dirty="0"/>
              <a:t>Plan &amp; Process For Soft Service Operation</a:t>
            </a:r>
          </a:p>
        </p:txBody>
      </p:sp>
      <p:sp>
        <p:nvSpPr>
          <p:cNvPr id="10" name="Rectangle 4"/>
          <p:cNvSpPr>
            <a:spLocks noChangeArrowheads="1"/>
          </p:cNvSpPr>
          <p:nvPr/>
        </p:nvSpPr>
        <p:spPr bwMode="auto">
          <a:xfrm>
            <a:off x="315310" y="914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5"/>
          <p:cNvSpPr>
            <a:spLocks noChangeArrowheads="1"/>
          </p:cNvSpPr>
          <p:nvPr/>
        </p:nvSpPr>
        <p:spPr bwMode="auto">
          <a:xfrm>
            <a:off x="331076" y="365823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1F497D"/>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p:cNvSpPr/>
          <p:nvPr/>
        </p:nvSpPr>
        <p:spPr>
          <a:xfrm>
            <a:off x="216513" y="838200"/>
            <a:ext cx="11277600" cy="48291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marL="342900" lvl="0" indent="-342900">
              <a:lnSpc>
                <a:spcPct val="150000"/>
              </a:lnSpc>
              <a:spcBef>
                <a:spcPts val="600"/>
              </a:spcBef>
              <a:buFont typeface="Wingdings" panose="05000000000000000000" pitchFamily="2" charset="2"/>
              <a:buChar char="Ø"/>
            </a:pPr>
            <a:r>
              <a:rPr lang="en-US" dirty="0"/>
              <a:t>T</a:t>
            </a:r>
            <a:r>
              <a:rPr lang="en-US" sz="2000" dirty="0"/>
              <a:t>he frequency of disinfectant cleaning (Restrooms, Meeting rooms, Common areas, Lifts, Receptions, &amp; All high touch points’ areas) has been increased.</a:t>
            </a:r>
          </a:p>
          <a:p>
            <a:pPr marL="342900" lvl="0" indent="-342900">
              <a:lnSpc>
                <a:spcPct val="150000"/>
              </a:lnSpc>
              <a:spcBef>
                <a:spcPts val="600"/>
              </a:spcBef>
              <a:buFont typeface="Wingdings" panose="05000000000000000000" pitchFamily="2" charset="2"/>
              <a:buChar char="Ø"/>
            </a:pPr>
            <a:r>
              <a:rPr lang="en-US" sz="2000" dirty="0"/>
              <a:t>Alcohol based sanitizers kept near all touch points and entry points to the building.</a:t>
            </a:r>
          </a:p>
          <a:p>
            <a:pPr marL="342900" lvl="0" indent="-342900">
              <a:lnSpc>
                <a:spcPct val="150000"/>
              </a:lnSpc>
              <a:spcBef>
                <a:spcPts val="600"/>
              </a:spcBef>
              <a:buFont typeface="Wingdings" panose="05000000000000000000" pitchFamily="2" charset="2"/>
              <a:buChar char="Ø"/>
            </a:pPr>
            <a:r>
              <a:rPr lang="en-US" sz="2000" dirty="0"/>
              <a:t>Mist disinfectant fumigation (VIREX II 256) through professional services has been carried out on all floors .</a:t>
            </a:r>
          </a:p>
          <a:p>
            <a:pPr marL="342900" lvl="0" indent="-342900">
              <a:lnSpc>
                <a:spcPct val="150000"/>
              </a:lnSpc>
              <a:spcBef>
                <a:spcPts val="600"/>
              </a:spcBef>
              <a:buFont typeface="Wingdings" panose="05000000000000000000" pitchFamily="2" charset="2"/>
              <a:buChar char="Ø"/>
            </a:pPr>
            <a:r>
              <a:rPr lang="en-US" sz="2000" dirty="0"/>
              <a:t>Frequency of pest control increased.</a:t>
            </a:r>
          </a:p>
          <a:p>
            <a:pPr marL="342900" lvl="0" indent="-342900">
              <a:lnSpc>
                <a:spcPct val="150000"/>
              </a:lnSpc>
              <a:spcBef>
                <a:spcPts val="600"/>
              </a:spcBef>
              <a:buFont typeface="Wingdings" panose="05000000000000000000" pitchFamily="2" charset="2"/>
              <a:buChar char="Ø"/>
            </a:pPr>
            <a:r>
              <a:rPr lang="en-US" sz="2000" dirty="0"/>
              <a:t>Covid-19 awareness posters received from Broadcom, for hand cleaning from WHO &amp; CDC placed at all places for employee’s information.</a:t>
            </a:r>
          </a:p>
          <a:p>
            <a:pPr marL="342900" lvl="0" indent="-342900">
              <a:lnSpc>
                <a:spcPct val="150000"/>
              </a:lnSpc>
              <a:spcBef>
                <a:spcPts val="600"/>
              </a:spcBef>
              <a:buFont typeface="Wingdings" panose="05000000000000000000" pitchFamily="2" charset="2"/>
              <a:buChar char="Ø"/>
            </a:pPr>
            <a:r>
              <a:rPr lang="en-US" sz="2000" dirty="0"/>
              <a:t>Daily Deep cleaning in work station, labs &amp; common areas.</a:t>
            </a:r>
          </a:p>
          <a:p>
            <a:pPr marL="342900" lvl="0" indent="-342900">
              <a:lnSpc>
                <a:spcPct val="150000"/>
              </a:lnSpc>
              <a:spcBef>
                <a:spcPts val="600"/>
              </a:spcBef>
              <a:buFont typeface="Wingdings" panose="05000000000000000000" pitchFamily="2" charset="2"/>
              <a:buChar char="Ø"/>
            </a:pPr>
            <a:endParaRPr lang="en-US" sz="2000" dirty="0"/>
          </a:p>
          <a:p>
            <a:pPr>
              <a:lnSpc>
                <a:spcPct val="90000"/>
              </a:lnSpc>
              <a:spcBef>
                <a:spcPts val="600"/>
              </a:spcBef>
            </a:pPr>
            <a:endParaRPr lang="en-US" sz="2000" dirty="0"/>
          </a:p>
          <a:p>
            <a:pPr marL="342900" indent="-342900">
              <a:lnSpc>
                <a:spcPct val="90000"/>
              </a:lnSpc>
              <a:spcBef>
                <a:spcPts val="600"/>
              </a:spcBef>
              <a:buFont typeface="Wingdings" panose="05000000000000000000" pitchFamily="2" charset="2"/>
              <a:buChar char="Ø"/>
            </a:pPr>
            <a:endParaRPr lang="en-US" sz="2000" dirty="0" err="1"/>
          </a:p>
        </p:txBody>
      </p:sp>
    </p:spTree>
    <p:extLst>
      <p:ext uri="{BB962C8B-B14F-4D97-AF65-F5344CB8AC3E}">
        <p14:creationId xmlns:p14="http://schemas.microsoft.com/office/powerpoint/2010/main" val="1711796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79" y="319229"/>
            <a:ext cx="11365993" cy="366254"/>
          </a:xfrm>
        </p:spPr>
        <p:txBody>
          <a:bodyPr/>
          <a:lstStyle/>
          <a:p>
            <a:r>
              <a:rPr lang="en-US" dirty="0"/>
              <a:t>Frequency of cleaning</a:t>
            </a:r>
          </a:p>
        </p:txBody>
      </p:sp>
      <p:sp>
        <p:nvSpPr>
          <p:cNvPr id="10" name="Rectangle 4"/>
          <p:cNvSpPr>
            <a:spLocks noChangeArrowheads="1"/>
          </p:cNvSpPr>
          <p:nvPr/>
        </p:nvSpPr>
        <p:spPr bwMode="auto">
          <a:xfrm>
            <a:off x="315310" y="914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5"/>
          <p:cNvSpPr>
            <a:spLocks noChangeArrowheads="1"/>
          </p:cNvSpPr>
          <p:nvPr/>
        </p:nvSpPr>
        <p:spPr bwMode="auto">
          <a:xfrm>
            <a:off x="331076" y="365823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1F497D"/>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p:cNvSpPr/>
          <p:nvPr/>
        </p:nvSpPr>
        <p:spPr>
          <a:xfrm>
            <a:off x="250672" y="4419600"/>
            <a:ext cx="11484128" cy="1295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marL="342900" lvl="0" indent="-342900">
              <a:lnSpc>
                <a:spcPct val="150000"/>
              </a:lnSpc>
              <a:spcBef>
                <a:spcPts val="600"/>
              </a:spcBef>
              <a:buFont typeface="Wingdings" panose="05000000000000000000" pitchFamily="2" charset="2"/>
              <a:buChar char="Ø"/>
            </a:pPr>
            <a:endParaRPr lang="en-US" sz="2000" dirty="0"/>
          </a:p>
          <a:p>
            <a:pPr>
              <a:lnSpc>
                <a:spcPct val="90000"/>
              </a:lnSpc>
              <a:spcBef>
                <a:spcPts val="600"/>
              </a:spcBef>
            </a:pPr>
            <a:endParaRPr lang="en-US" sz="2000" dirty="0"/>
          </a:p>
          <a:p>
            <a:pPr marL="342900" indent="-342900">
              <a:lnSpc>
                <a:spcPct val="90000"/>
              </a:lnSpc>
              <a:spcBef>
                <a:spcPts val="600"/>
              </a:spcBef>
              <a:buFont typeface="Wingdings" panose="05000000000000000000" pitchFamily="2" charset="2"/>
              <a:buChar char="Ø"/>
            </a:pPr>
            <a:r>
              <a:rPr lang="en-US" sz="1400" dirty="0"/>
              <a:t>Additional Cleaning Kits have been placed on the floor in case if any employees wish to ascertain sanitization or need to clean the desk after meals, he /she can use the cleaning kits.</a:t>
            </a:r>
          </a:p>
          <a:p>
            <a:pPr marL="342900" indent="-342900">
              <a:lnSpc>
                <a:spcPct val="90000"/>
              </a:lnSpc>
              <a:spcBef>
                <a:spcPts val="600"/>
              </a:spcBef>
              <a:buFont typeface="Wingdings" panose="05000000000000000000" pitchFamily="2" charset="2"/>
              <a:buChar char="Ø"/>
            </a:pPr>
            <a:r>
              <a:rPr lang="en-US" sz="1400" dirty="0"/>
              <a:t>Alcohol wipes are placed in all the cleaning kits which can be used by employees to sanitize their laptops  / mobile phones, or can be used while opening doors or using lift buttons to avoid touch at any surface. </a:t>
            </a:r>
          </a:p>
        </p:txBody>
      </p:sp>
      <p:graphicFrame>
        <p:nvGraphicFramePr>
          <p:cNvPr id="3" name="Object 2"/>
          <p:cNvGraphicFramePr>
            <a:graphicFrameLocks noChangeAspect="1"/>
          </p:cNvGraphicFramePr>
          <p:nvPr>
            <p:extLst>
              <p:ext uri="{D42A27DB-BD31-4B8C-83A1-F6EECF244321}">
                <p14:modId xmlns:p14="http://schemas.microsoft.com/office/powerpoint/2010/main" val="841905563"/>
              </p:ext>
            </p:extLst>
          </p:nvPr>
        </p:nvGraphicFramePr>
        <p:xfrm>
          <a:off x="161925" y="1270000"/>
          <a:ext cx="11790363" cy="3378200"/>
        </p:xfrm>
        <a:graphic>
          <a:graphicData uri="http://schemas.openxmlformats.org/presentationml/2006/ole">
            <mc:AlternateContent xmlns:mc="http://schemas.openxmlformats.org/markup-compatibility/2006">
              <mc:Choice xmlns:v="urn:schemas-microsoft-com:vml" Requires="v">
                <p:oleObj spid="_x0000_s1041" name="Worksheet" r:id="rId3" imgW="7708974" imgH="2209931" progId="Excel.Sheet.12">
                  <p:embed/>
                </p:oleObj>
              </mc:Choice>
              <mc:Fallback>
                <p:oleObj name="Worksheet" r:id="rId3" imgW="7708974" imgH="2209931" progId="Excel.Sheet.12">
                  <p:embed/>
                  <p:pic>
                    <p:nvPicPr>
                      <p:cNvPr id="0" name=""/>
                      <p:cNvPicPr/>
                      <p:nvPr/>
                    </p:nvPicPr>
                    <p:blipFill>
                      <a:blip r:embed="rId4"/>
                      <a:stretch>
                        <a:fillRect/>
                      </a:stretch>
                    </p:blipFill>
                    <p:spPr>
                      <a:xfrm>
                        <a:off x="161925" y="1270000"/>
                        <a:ext cx="11790363" cy="3378200"/>
                      </a:xfrm>
                      <a:prstGeom prst="rect">
                        <a:avLst/>
                      </a:prstGeom>
                    </p:spPr>
                  </p:pic>
                </p:oleObj>
              </mc:Fallback>
            </mc:AlternateContent>
          </a:graphicData>
        </a:graphic>
      </p:graphicFrame>
    </p:spTree>
    <p:extLst>
      <p:ext uri="{BB962C8B-B14F-4D97-AF65-F5344CB8AC3E}">
        <p14:creationId xmlns:p14="http://schemas.microsoft.com/office/powerpoint/2010/main" val="3057366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1365993" cy="366254"/>
          </a:xfrm>
        </p:spPr>
        <p:txBody>
          <a:bodyPr/>
          <a:lstStyle/>
          <a:p>
            <a:r>
              <a:rPr lang="en-US" dirty="0"/>
              <a:t>Sanitization Process</a:t>
            </a:r>
          </a:p>
        </p:txBody>
      </p:sp>
      <p:sp>
        <p:nvSpPr>
          <p:cNvPr id="3" name="Rectangle 2"/>
          <p:cNvSpPr/>
          <p:nvPr/>
        </p:nvSpPr>
        <p:spPr>
          <a:xfrm>
            <a:off x="228600" y="685800"/>
            <a:ext cx="11811000" cy="6096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742950" lvl="1" indent="-285750">
              <a:buFont typeface="Wingdings" panose="05000000000000000000" pitchFamily="2" charset="2"/>
              <a:buChar char="§"/>
            </a:pPr>
            <a:r>
              <a:rPr lang="en-IN" dirty="0"/>
              <a:t>Sanitization norms are in place.</a:t>
            </a:r>
            <a:endParaRPr lang="en-US" dirty="0"/>
          </a:p>
          <a:p>
            <a:pPr marL="742950" lvl="1" indent="-285750">
              <a:buFont typeface="Wingdings" panose="05000000000000000000" pitchFamily="2" charset="2"/>
              <a:buChar char="§"/>
            </a:pPr>
            <a:r>
              <a:rPr lang="en-IN" dirty="0"/>
              <a:t>Virus control measures like special Mist fumigation and spot cleaning undertaken.</a:t>
            </a:r>
            <a:endParaRPr lang="en-US" dirty="0"/>
          </a:p>
        </p:txBody>
      </p:sp>
      <p:pic>
        <p:nvPicPr>
          <p:cNvPr id="9" name="Picture 8"/>
          <p:cNvPicPr>
            <a:picLocks noChangeAspect="1"/>
          </p:cNvPicPr>
          <p:nvPr/>
        </p:nvPicPr>
        <p:blipFill>
          <a:blip r:embed="rId2"/>
          <a:stretch>
            <a:fillRect/>
          </a:stretch>
        </p:blipFill>
        <p:spPr>
          <a:xfrm>
            <a:off x="838200" y="1524000"/>
            <a:ext cx="2895600" cy="4038600"/>
          </a:xfrm>
          <a:prstGeom prst="rect">
            <a:avLst/>
          </a:prstGeom>
        </p:spPr>
      </p:pic>
      <p:pic>
        <p:nvPicPr>
          <p:cNvPr id="10" name="Picture 9"/>
          <p:cNvPicPr>
            <a:picLocks noChangeAspect="1"/>
          </p:cNvPicPr>
          <p:nvPr/>
        </p:nvPicPr>
        <p:blipFill>
          <a:blip r:embed="rId3"/>
          <a:stretch>
            <a:fillRect/>
          </a:stretch>
        </p:blipFill>
        <p:spPr>
          <a:xfrm>
            <a:off x="4419600" y="1546860"/>
            <a:ext cx="2819400" cy="3962401"/>
          </a:xfrm>
          <a:prstGeom prst="rect">
            <a:avLst/>
          </a:prstGeom>
        </p:spPr>
      </p:pic>
      <p:pic>
        <p:nvPicPr>
          <p:cNvPr id="11" name="Picture 10"/>
          <p:cNvPicPr>
            <a:picLocks noChangeAspect="1"/>
          </p:cNvPicPr>
          <p:nvPr/>
        </p:nvPicPr>
        <p:blipFill>
          <a:blip r:embed="rId4"/>
          <a:stretch>
            <a:fillRect/>
          </a:stretch>
        </p:blipFill>
        <p:spPr>
          <a:xfrm>
            <a:off x="7620000" y="1546860"/>
            <a:ext cx="2514600" cy="3943350"/>
          </a:xfrm>
          <a:prstGeom prst="rect">
            <a:avLst/>
          </a:prstGeom>
        </p:spPr>
      </p:pic>
    </p:spTree>
    <p:extLst>
      <p:ext uri="{BB962C8B-B14F-4D97-AF65-F5344CB8AC3E}">
        <p14:creationId xmlns:p14="http://schemas.microsoft.com/office/powerpoint/2010/main" val="3059204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1365993" cy="366254"/>
          </a:xfrm>
        </p:spPr>
        <p:txBody>
          <a:bodyPr/>
          <a:lstStyle/>
          <a:p>
            <a:r>
              <a:rPr lang="en-US" dirty="0"/>
              <a:t>Sanitization Process</a:t>
            </a:r>
          </a:p>
        </p:txBody>
      </p:sp>
      <p:sp>
        <p:nvSpPr>
          <p:cNvPr id="3" name="Rectangle 2"/>
          <p:cNvSpPr/>
          <p:nvPr/>
        </p:nvSpPr>
        <p:spPr>
          <a:xfrm>
            <a:off x="228600" y="594854"/>
            <a:ext cx="11811000" cy="7005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742950" lvl="1" indent="-285750">
              <a:buFont typeface="Wingdings" panose="05000000000000000000" pitchFamily="2" charset="2"/>
              <a:buChar char="§"/>
            </a:pPr>
            <a:r>
              <a:rPr lang="en-IN" sz="1600" dirty="0"/>
              <a:t>Sanitization norms are in place. PPE in stock and in use.</a:t>
            </a:r>
            <a:endParaRPr lang="en-US" sz="1600" dirty="0"/>
          </a:p>
          <a:p>
            <a:pPr marL="742950" lvl="1" indent="-285750">
              <a:buFont typeface="Wingdings" panose="05000000000000000000" pitchFamily="2" charset="2"/>
              <a:buChar char="§"/>
            </a:pPr>
            <a:r>
              <a:rPr lang="en-IN" sz="1600" dirty="0"/>
              <a:t>Virus control measures like special Mist fumigation vendor PO raised, servicing will be scheduled before sight opening.</a:t>
            </a:r>
          </a:p>
          <a:p>
            <a:pPr marL="742950" lvl="1" indent="-285750">
              <a:buFont typeface="Wingdings" panose="05000000000000000000" pitchFamily="2" charset="2"/>
              <a:buChar char="§"/>
            </a:pPr>
            <a:r>
              <a:rPr lang="en-IN" sz="1600" dirty="0" err="1"/>
              <a:t>BioHazard</a:t>
            </a:r>
            <a:r>
              <a:rPr lang="en-IN" sz="1600" dirty="0"/>
              <a:t> Waste Bins placed on All floors.</a:t>
            </a:r>
            <a:endParaRPr lang="en-US" sz="1600" dirty="0"/>
          </a:p>
        </p:txBody>
      </p:sp>
      <p:pic>
        <p:nvPicPr>
          <p:cNvPr id="4" name="Picture 3"/>
          <p:cNvPicPr>
            <a:picLocks noChangeAspect="1"/>
          </p:cNvPicPr>
          <p:nvPr/>
        </p:nvPicPr>
        <p:blipFill>
          <a:blip r:embed="rId2"/>
          <a:stretch>
            <a:fillRect/>
          </a:stretch>
        </p:blipFill>
        <p:spPr>
          <a:xfrm>
            <a:off x="609600" y="1371600"/>
            <a:ext cx="11334750" cy="5099722"/>
          </a:xfrm>
          <a:prstGeom prst="rect">
            <a:avLst/>
          </a:prstGeom>
        </p:spPr>
      </p:pic>
      <p:pic>
        <p:nvPicPr>
          <p:cNvPr id="5" name="Picture 4"/>
          <p:cNvPicPr>
            <a:picLocks noChangeAspect="1"/>
          </p:cNvPicPr>
          <p:nvPr/>
        </p:nvPicPr>
        <p:blipFill>
          <a:blip r:embed="rId3"/>
          <a:stretch>
            <a:fillRect/>
          </a:stretch>
        </p:blipFill>
        <p:spPr>
          <a:xfrm>
            <a:off x="624840" y="4038601"/>
            <a:ext cx="3185160" cy="2508922"/>
          </a:xfrm>
          <a:prstGeom prst="rect">
            <a:avLst/>
          </a:prstGeom>
        </p:spPr>
      </p:pic>
    </p:spTree>
    <p:extLst>
      <p:ext uri="{BB962C8B-B14F-4D97-AF65-F5344CB8AC3E}">
        <p14:creationId xmlns:p14="http://schemas.microsoft.com/office/powerpoint/2010/main" val="761751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11365993" cy="366254"/>
          </a:xfrm>
        </p:spPr>
        <p:txBody>
          <a:bodyPr/>
          <a:lstStyle/>
          <a:p>
            <a:r>
              <a:rPr lang="en-US" dirty="0"/>
              <a:t>Social Distancing Demarcation &amp; Posters</a:t>
            </a:r>
          </a:p>
        </p:txBody>
      </p:sp>
      <p:sp>
        <p:nvSpPr>
          <p:cNvPr id="3" name="Rectangle 2"/>
          <p:cNvSpPr/>
          <p:nvPr/>
        </p:nvSpPr>
        <p:spPr>
          <a:xfrm>
            <a:off x="152400" y="1143000"/>
            <a:ext cx="11277600" cy="3886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marL="342900" indent="-342900">
              <a:lnSpc>
                <a:spcPct val="150000"/>
              </a:lnSpc>
              <a:spcBef>
                <a:spcPts val="600"/>
              </a:spcBef>
              <a:buFont typeface="Wingdings" panose="05000000000000000000" pitchFamily="2" charset="2"/>
              <a:buChar char="Ø"/>
            </a:pPr>
            <a:r>
              <a:rPr lang="en-US" dirty="0"/>
              <a:t>Reduced seating capacity to maintain social distancing in Conference rooms. Small Meeting rooms are closed for use.</a:t>
            </a:r>
          </a:p>
          <a:p>
            <a:pPr marL="342900" lvl="0" indent="-342900">
              <a:lnSpc>
                <a:spcPct val="150000"/>
              </a:lnSpc>
              <a:spcBef>
                <a:spcPts val="600"/>
              </a:spcBef>
              <a:buFont typeface="Wingdings" panose="05000000000000000000" pitchFamily="2" charset="2"/>
              <a:buChar char="Ø"/>
            </a:pPr>
            <a:r>
              <a:rPr lang="en-US" dirty="0"/>
              <a:t>Covid-19 awareness Posters are placed in all areas to guide employees.</a:t>
            </a:r>
          </a:p>
          <a:p>
            <a:pPr marL="342900" lvl="0" indent="-342900">
              <a:lnSpc>
                <a:spcPct val="150000"/>
              </a:lnSpc>
              <a:spcBef>
                <a:spcPts val="600"/>
              </a:spcBef>
              <a:buFont typeface="Wingdings" panose="05000000000000000000" pitchFamily="2" charset="2"/>
              <a:buChar char="Ø"/>
            </a:pPr>
            <a:r>
              <a:rPr lang="en-US" dirty="0"/>
              <a:t>Social distancing at Pantries &amp; Copier rooms marked.</a:t>
            </a:r>
          </a:p>
          <a:p>
            <a:pPr marL="342900" lvl="0" indent="-342900">
              <a:lnSpc>
                <a:spcPct val="150000"/>
              </a:lnSpc>
              <a:spcBef>
                <a:spcPts val="600"/>
              </a:spcBef>
              <a:buFont typeface="Wingdings" panose="05000000000000000000" pitchFamily="2" charset="2"/>
              <a:buChar char="Ø"/>
            </a:pPr>
            <a:r>
              <a:rPr lang="en-US" dirty="0"/>
              <a:t>2 Wheeler Parking has has been marked in alternative parking slot. Vehicle not to be parked in CROSS symbol parking lot.</a:t>
            </a:r>
          </a:p>
          <a:p>
            <a:pPr marL="342900" lvl="0" indent="-342900">
              <a:lnSpc>
                <a:spcPct val="150000"/>
              </a:lnSpc>
              <a:spcBef>
                <a:spcPts val="600"/>
              </a:spcBef>
              <a:buFont typeface="Wingdings" panose="05000000000000000000" pitchFamily="2" charset="2"/>
              <a:buChar char="Ø"/>
            </a:pPr>
            <a:endParaRPr lang="en-US" dirty="0"/>
          </a:p>
          <a:p>
            <a:pPr marL="342900" lvl="0" indent="-342900">
              <a:lnSpc>
                <a:spcPct val="150000"/>
              </a:lnSpc>
              <a:spcBef>
                <a:spcPts val="600"/>
              </a:spcBef>
              <a:buFont typeface="Wingdings" panose="05000000000000000000" pitchFamily="2" charset="2"/>
              <a:buChar char="Ø"/>
            </a:pPr>
            <a:endParaRPr lang="en-US" dirty="0"/>
          </a:p>
          <a:p>
            <a:pPr marL="342900" indent="-342900">
              <a:lnSpc>
                <a:spcPct val="150000"/>
              </a:lnSpc>
              <a:spcBef>
                <a:spcPts val="600"/>
              </a:spcBef>
              <a:buFont typeface="Wingdings" panose="05000000000000000000" pitchFamily="2" charset="2"/>
              <a:buChar char="Ø"/>
            </a:pPr>
            <a:endParaRPr lang="en-US" dirty="0"/>
          </a:p>
          <a:p>
            <a:pPr marL="342900" indent="-342900">
              <a:lnSpc>
                <a:spcPct val="90000"/>
              </a:lnSpc>
              <a:spcBef>
                <a:spcPts val="600"/>
              </a:spcBef>
              <a:buFont typeface="Wingdings" panose="05000000000000000000" pitchFamily="2" charset="2"/>
              <a:buChar char="Ø"/>
            </a:pPr>
            <a:endParaRPr lang="en-US" sz="2000" dirty="0" err="1"/>
          </a:p>
        </p:txBody>
      </p:sp>
    </p:spTree>
    <p:extLst>
      <p:ext uri="{BB962C8B-B14F-4D97-AF65-F5344CB8AC3E}">
        <p14:creationId xmlns:p14="http://schemas.microsoft.com/office/powerpoint/2010/main" val="56226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11594593" cy="313932"/>
          </a:xfrm>
        </p:spPr>
        <p:txBody>
          <a:bodyPr/>
          <a:lstStyle/>
          <a:p>
            <a:r>
              <a:rPr lang="en-IN" sz="2400" dirty="0"/>
              <a:t>Social Distancing (SD)</a:t>
            </a:r>
            <a:endParaRPr lang="en-US" sz="2400" dirty="0"/>
          </a:p>
        </p:txBody>
      </p:sp>
      <p:sp>
        <p:nvSpPr>
          <p:cNvPr id="3" name="Rectangle 2"/>
          <p:cNvSpPr/>
          <p:nvPr/>
        </p:nvSpPr>
        <p:spPr>
          <a:xfrm>
            <a:off x="228600" y="685800"/>
            <a:ext cx="11811000" cy="5195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742950" lvl="1" indent="-285750">
              <a:buFont typeface="Wingdings" panose="05000000000000000000" pitchFamily="2" charset="2"/>
              <a:buChar char="§"/>
            </a:pPr>
            <a:r>
              <a:rPr lang="en-US" dirty="0"/>
              <a:t>Demarcation by tape carried out at meeting rooms, reception, cafeteria, lifts, restrooms, parking &amp; common areas.</a:t>
            </a:r>
          </a:p>
        </p:txBody>
      </p:sp>
      <p:pic>
        <p:nvPicPr>
          <p:cNvPr id="9" name="Picture 8"/>
          <p:cNvPicPr>
            <a:picLocks noChangeAspect="1"/>
          </p:cNvPicPr>
          <p:nvPr/>
        </p:nvPicPr>
        <p:blipFill>
          <a:blip r:embed="rId3"/>
          <a:stretch>
            <a:fillRect/>
          </a:stretch>
        </p:blipFill>
        <p:spPr>
          <a:xfrm>
            <a:off x="228600" y="1447800"/>
            <a:ext cx="11594593" cy="5029200"/>
          </a:xfrm>
          <a:prstGeom prst="rect">
            <a:avLst/>
          </a:prstGeom>
        </p:spPr>
      </p:pic>
    </p:spTree>
    <p:extLst>
      <p:ext uri="{BB962C8B-B14F-4D97-AF65-F5344CB8AC3E}">
        <p14:creationId xmlns:p14="http://schemas.microsoft.com/office/powerpoint/2010/main" val="1304950399"/>
      </p:ext>
    </p:extLst>
  </p:cSld>
  <p:clrMapOvr>
    <a:masterClrMapping/>
  </p:clrMapOvr>
</p:sld>
</file>

<file path=ppt/theme/theme1.xml><?xml version="1.0" encoding="utf-8"?>
<a:theme xmlns:a="http://schemas.openxmlformats.org/drawingml/2006/main" name="BroadcomLTD_16x9">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roadcom_Font">
      <a:majorFont>
        <a:latin typeface="Arial"/>
        <a:ea typeface=""/>
        <a:cs typeface=""/>
      </a:majorFont>
      <a:minorFont>
        <a:latin typeface="Arial"/>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lnSpc>
            <a:spcPct val="90000"/>
          </a:lnSpc>
          <a:spcBef>
            <a:spcPts val="600"/>
          </a:spcBef>
          <a:defRPr sz="2000" b="1"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chor="t">
        <a:spAutoFit/>
      </a:bodyPr>
      <a:lstStyle>
        <a:defPPr>
          <a:lnSpc>
            <a:spcPct val="90000"/>
          </a:lnSpc>
          <a:spcBef>
            <a:spcPts val="600"/>
          </a:spcBef>
          <a:defRPr sz="2000" dirty="0" err="1" smtClean="0"/>
        </a:defPPr>
      </a:lstStyle>
    </a:txDef>
  </a:objectDefaults>
  <a:extraClrSchemeLst>
    <a:extraClrScheme>
      <a:clrScheme name="Broadcom_Ltd">
        <a:dk1>
          <a:sysClr val="windowText" lastClr="000000"/>
        </a:dk1>
        <a:lt1>
          <a:sysClr val="window" lastClr="FFFFFF"/>
        </a:lt1>
        <a:dk2>
          <a:srgbClr val="CC092F"/>
        </a:dk2>
        <a:lt2>
          <a:srgbClr val="5A5A5A"/>
        </a:lt2>
        <a:accent1>
          <a:srgbClr val="008FBF"/>
        </a:accent1>
        <a:accent2>
          <a:srgbClr val="007167"/>
        </a:accent2>
        <a:accent3>
          <a:srgbClr val="F6CF3F"/>
        </a:accent3>
        <a:accent4>
          <a:srgbClr val="622D50"/>
        </a:accent4>
        <a:accent5>
          <a:srgbClr val="9E9E9F"/>
        </a:accent5>
        <a:accent6>
          <a:srgbClr val="244C5A"/>
        </a:accent6>
        <a:hlink>
          <a:srgbClr val="008FBF"/>
        </a:hlink>
        <a:folHlink>
          <a:srgbClr val="622D50"/>
        </a:folHlink>
      </a:clrScheme>
    </a:extraClrScheme>
  </a:extraClrSchemeLst>
  <a:custClrLst>
    <a:custClr name="Secondary Red 187">
      <a:srgbClr val="AB192D"/>
    </a:custClr>
    <a:custClr name="Secondary Red 188">
      <a:srgbClr val="79242F"/>
    </a:custClr>
    <a:custClr name="Secondary Gray 6">
      <a:srgbClr val="C8C8C8"/>
    </a:custClr>
    <a:custClr name="Secondary Gray 2">
      <a:srgbClr val="E6E6E6"/>
    </a:custClr>
    <a:custClr name="Tertiary Blue 655">
      <a:srgbClr val="002554"/>
    </a:custClr>
    <a:custClr name="Tertiary Purple 7448">
      <a:srgbClr val="382246"/>
    </a:custClr>
    <a:custClr name="Tertiary Gold 138">
      <a:srgbClr val="E17D00"/>
    </a:custClr>
  </a:custClr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BroadcomLTD_16x9</Template>
  <TotalTime>5812</TotalTime>
  <Words>1971</Words>
  <Application>Microsoft Office PowerPoint</Application>
  <PresentationFormat>Widescreen</PresentationFormat>
  <Paragraphs>177</Paragraphs>
  <Slides>21</Slides>
  <Notes>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28" baseType="lpstr">
      <vt:lpstr>Arial</vt:lpstr>
      <vt:lpstr>Calibri</vt:lpstr>
      <vt:lpstr>Futura Hv BT</vt:lpstr>
      <vt:lpstr>Wingdings</vt:lpstr>
      <vt:lpstr>BroadcomLTD_16x9</vt:lpstr>
      <vt:lpstr>Custom Design</vt:lpstr>
      <vt:lpstr>Worksheet</vt:lpstr>
      <vt:lpstr>PowerPoint Presentation</vt:lpstr>
      <vt:lpstr>Entry Process</vt:lpstr>
      <vt:lpstr>PowerPoint Presentation</vt:lpstr>
      <vt:lpstr>Plan &amp; Process For Soft Service Operation</vt:lpstr>
      <vt:lpstr>Frequency of cleaning</vt:lpstr>
      <vt:lpstr>Sanitization Process</vt:lpstr>
      <vt:lpstr>Sanitization Process</vt:lpstr>
      <vt:lpstr>Social Distancing Demarcation &amp; Posters</vt:lpstr>
      <vt:lpstr>Social Distancing (SD)</vt:lpstr>
      <vt:lpstr>Social Distancing (SD) at washrooms</vt:lpstr>
      <vt:lpstr>Dormitory is kept Closed currently!</vt:lpstr>
      <vt:lpstr>Practice Good Hygiene In Labs</vt:lpstr>
      <vt:lpstr>Emergency Isolation /Quarantine  Room</vt:lpstr>
      <vt:lpstr>Seating Allocation</vt:lpstr>
      <vt:lpstr>Glass Partition in Conference Room </vt:lpstr>
      <vt:lpstr>Technology Adopted for Touchless Operation</vt:lpstr>
      <vt:lpstr>Material Receiving process during COVID</vt:lpstr>
      <vt:lpstr>Courier Receiving process during COVID</vt:lpstr>
      <vt:lpstr>Resuming Utility Operation – Electrical, HVAC &amp; Plumbing System</vt:lpstr>
      <vt:lpstr>Transport Management readiness</vt:lpstr>
      <vt:lpstr>THANK YOU</vt:lpstr>
    </vt:vector>
  </TitlesOfParts>
  <Company>Broadcom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Red 16x9</dc:subject>
  <dc:creator>janew</dc:creator>
  <cp:lastModifiedBy>Chris Leake</cp:lastModifiedBy>
  <cp:revision>405</cp:revision>
  <dcterms:created xsi:type="dcterms:W3CDTF">2016-02-17T08:54:05Z</dcterms:created>
  <dcterms:modified xsi:type="dcterms:W3CDTF">2020-09-29T17:45:19Z</dcterms:modified>
</cp:coreProperties>
</file>