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2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1" r:id="rId35"/>
    <p:sldId id="288" r:id="rId36"/>
    <p:sldId id="289" r:id="rId37"/>
    <p:sldId id="290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elvetica Neue" panose="020B0604020202020204" charset="0"/>
      <p:regular r:id="rId44"/>
      <p:bold r:id="rId45"/>
      <p:italic r:id="rId46"/>
      <p:boldItalic r:id="rId47"/>
    </p:embeddedFont>
    <p:embeddedFont>
      <p:font typeface="Lato" panose="020B0604020202020204" charset="0"/>
      <p:regular r:id="rId48"/>
      <p:bold r:id="rId49"/>
      <p:italic r:id="rId50"/>
      <p:boldItalic r:id="rId51"/>
    </p:embeddedFont>
    <p:embeddedFont>
      <p:font typeface="Open Sans" panose="020B0604020202020204" charset="0"/>
      <p:regular r:id="rId52"/>
      <p:bold r:id="rId53"/>
      <p:italic r:id="rId54"/>
      <p:boldItalic r:id="rId55"/>
    </p:embeddedFont>
    <p:embeddedFont>
      <p:font typeface="Open Sans Light" panose="020B0604020202020204" charset="0"/>
      <p:regular r:id="rId56"/>
      <p:bold r:id="rId57"/>
      <p:italic r:id="rId58"/>
      <p:boldItalic r:id="rId59"/>
    </p:embeddedFont>
    <p:embeddedFont>
      <p:font typeface="Open Sans SemiBold" panose="020B0604020202020204" charset="0"/>
      <p:regular r:id="rId60"/>
      <p:bold r:id="rId61"/>
      <p:italic r:id="rId62"/>
      <p:boldItalic r:id="rId63"/>
    </p:embeddedFont>
    <p:embeddedFont>
      <p:font typeface="Open Sans SemiBold" panose="020B0604020202020204" charset="0"/>
      <p:regular r:id="rId60"/>
      <p:bold r:id="rId61"/>
      <p:italic r:id="rId62"/>
      <p:boldItalic r:id="rId63"/>
    </p:embeddedFont>
    <p:embeddedFont>
      <p:font typeface="Roboto" panose="020B0604020202020204" charset="0"/>
      <p:regular r:id="rId64"/>
      <p:bold r:id="rId65"/>
      <p:italic r:id="rId66"/>
      <p:boldItalic r:id="rId67"/>
    </p:embeddedFont>
    <p:embeddedFont>
      <p:font typeface="Roboto Medium" panose="020B060402020202020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8dd0bd04a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b8dd0bd04a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8dd0bd04a_7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b8dd0bd04a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8dd0bd04a_7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b8dd0bd04a_7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b8dd0bd04a_7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b8dd0bd04a_7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b8dd0bd04a_7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b8dd0bd04a_7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8dd0bd04a_7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b8dd0bd04a_7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8dd0bd04a_7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b8dd0bd04a_7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b8dd0bd04a_7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8dd0bd04a_7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b8dd0bd04a_7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b8dd0bd04a_7_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b8dd0bd04a_7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b8dd0bd04a_7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b8dd0bd04a_7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b8dd0bd04a_7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b8dd0bd04a_7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b8dd0bd04a_7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b8dd0bd04a_7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b8dd0bd04a_7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b8dd0bd04a_7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b8dd0bd04a_7_2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8dd0bd04a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b8dd0bd04a_7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b8dd0bd04a_7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b8dd0bd04a_7_2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b8dd0bd04a_7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b8dd0bd04a_7_2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b8dd0bd04a_7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SLIDES_API70256128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SLIDES_API70256128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📣 This is Slido interaction slide, please don't delete it.</a:t>
            </a:r>
            <a:br>
              <a:rPr lang="en"/>
            </a:br>
            <a:r>
              <a:rPr lang="en"/>
              <a:t>✅ Click on 'Present with Slido' and the poll will launch automatically when you get to this slide.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b8dd0bd04a_7_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b8dd0bd04a_7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b8dd0bd04a_7_4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gb8dd0bd04a_7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b8dd0bd04a_7_4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b8dd0bd04a_7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b8dd0bd04a_7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gb8dd0bd04a_7_4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gb8dd0bd04a_7_4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b8dd0bd04a_7_4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gb8dd0bd04a_7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b8dd0bd04a_7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gb8dd0bd04a_7_4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gb8dd0bd04a_7_4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b8dd0bd04a_7_5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gb8dd0bd04a_7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dd0bd04a_7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dd0bd04a_7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b8dd0bd04a_7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b8dd0bd04a_7_5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gb8dd0bd04a_7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b8dd0bd04a_7_5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gb8dd0bd04a_7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SLIDES_API68544291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SLIDES_API68544291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📣 This is Slido interaction slide, please don't delete it.</a:t>
            </a:r>
            <a:br>
              <a:rPr lang="en"/>
            </a:br>
            <a:r>
              <a:rPr lang="en"/>
              <a:t>✅ Click on 'Present with Slido' and the poll will launch automatically when you get to this slide.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b8dd0bd04a_7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gb8dd0bd04a_7_5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b8dd0bd04a_7_5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b8dd0bd04a_7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b8dd0bd04a_7_5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gb8dd0bd04a_7_5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b8dd0bd04a_7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gb8dd0bd04a_7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8dd0bd04a_7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b8dd0bd04a_7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b8dd0bd04a_7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8dd0bd04a_7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b8dd0bd04a_7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b8dd0bd04a_7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8dd0bd04a_7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b8dd0bd04a_7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8dd0bd04a_7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b8dd0bd04a_7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8dd0bd04a_7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b8dd0bd04a_7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b8dd0bd04a_7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8dd0bd04a_7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b8dd0bd04a_7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2800"/>
              <a:buNone/>
              <a:defRPr sz="2800">
                <a:solidFill>
                  <a:srgbClr val="4F8FB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4546"/>
              </a:buClr>
              <a:buSzPts val="12000"/>
              <a:buNone/>
              <a:defRPr sz="12000">
                <a:solidFill>
                  <a:srgbClr val="FF454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Char char="○"/>
              <a:defRPr sz="11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■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○"/>
              <a:defRPr sz="11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1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1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1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Open Sans"/>
              <a:buChar char="■"/>
              <a:defRPr sz="11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/>
          <p:nvPr/>
        </p:nvSpPr>
        <p:spPr>
          <a:xfrm>
            <a:off x="-31925" y="-87775"/>
            <a:ext cx="9271800" cy="5354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5" name="Google Shape;4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 amt="28000"/>
          </a:blip>
          <a:stretch>
            <a:fillRect/>
          </a:stretch>
        </p:blipFill>
        <p:spPr>
          <a:xfrm>
            <a:off x="-117750" y="0"/>
            <a:ext cx="93009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E3345"/>
              </a:buClr>
              <a:buSzPts val="3000"/>
              <a:buFont typeface="Roboto"/>
              <a:buNone/>
              <a:defRPr sz="30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3345"/>
              </a:buClr>
              <a:buSzPts val="1800"/>
              <a:buFont typeface="Open Sans"/>
              <a:buChar char="●"/>
              <a:defRPr sz="1800">
                <a:solidFill>
                  <a:srgbClr val="0E334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3345"/>
              </a:buClr>
              <a:buSzPts val="1400"/>
              <a:buChar char="○"/>
              <a:defRPr>
                <a:solidFill>
                  <a:srgbClr val="0E3345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Char char="■"/>
              <a:defRPr>
                <a:solidFill>
                  <a:srgbClr val="4F8FB0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Char char="●"/>
              <a:defRPr>
                <a:solidFill>
                  <a:srgbClr val="4F8FB0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Char char="○"/>
              <a:defRPr>
                <a:solidFill>
                  <a:srgbClr val="4F8FB0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Char char="■"/>
              <a:defRPr>
                <a:solidFill>
                  <a:srgbClr val="4F8FB0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Char char="●"/>
              <a:defRPr>
                <a:solidFill>
                  <a:srgbClr val="4F8FB0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Char char="○"/>
              <a:defRPr>
                <a:solidFill>
                  <a:srgbClr val="4F8FB0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Char char="■"/>
              <a:defRPr>
                <a:solidFill>
                  <a:srgbClr val="4F8FB0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576630" y="186075"/>
            <a:ext cx="1255671" cy="3935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11" Type="http://schemas.openxmlformats.org/officeDocument/2006/relationships/image" Target="../media/image3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3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who.int/publications/m/item/draft-landscape-of-covid-19-candidate-vaccines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reuters.com/article/health-coronavirus-usa/fauci-says-herd-immunity-could-require-nearly-90-to-get-coronavirus-vaccine-idUSL1N2J411V" TargetMode="External"/><Relationship Id="rId5" Type="http://schemas.openxmlformats.org/officeDocument/2006/relationships/hyperlink" Target="https://ourworldindata.org/covid-vaccinations" TargetMode="External"/><Relationship Id="rId4" Type="http://schemas.openxmlformats.org/officeDocument/2006/relationships/hyperlink" Target="https://www.nytimes.com/interactive/2020/science/coronavirus-vaccine-tracke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ctrTitle"/>
          </p:nvPr>
        </p:nvSpPr>
        <p:spPr>
          <a:xfrm>
            <a:off x="233781" y="558431"/>
            <a:ext cx="6390450" cy="153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" sz="1100"/>
              <a:t>The Experts’ Assessment</a:t>
            </a:r>
            <a:endParaRPr sz="1100">
              <a:solidFill>
                <a:schemeClr val="accent5"/>
              </a:solidFill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1"/>
          </p:nvPr>
        </p:nvSpPr>
        <p:spPr>
          <a:xfrm>
            <a:off x="233775" y="2125594"/>
            <a:ext cx="6390450" cy="59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</a:pPr>
            <a:endParaRPr sz="1100"/>
          </a:p>
        </p:txBody>
      </p:sp>
      <p:pic>
        <p:nvPicPr>
          <p:cNvPr id="87" name="Google Shape;87;p18" descr="Two people standing in a room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-2" b="-18"/>
          <a:stretch/>
        </p:blipFill>
        <p:spPr>
          <a:xfrm>
            <a:off x="-5953" y="1652588"/>
            <a:ext cx="9149954" cy="29932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8" name="Google Shape;88;p18"/>
          <p:cNvSpPr/>
          <p:nvPr/>
        </p:nvSpPr>
        <p:spPr>
          <a:xfrm>
            <a:off x="-5953" y="1127849"/>
            <a:ext cx="7661189" cy="766064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lin ang="5400012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124291" y="1334438"/>
            <a:ext cx="7326229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Facilities in Demand — 2021 and the Return to the New Normal</a:t>
            </a:r>
            <a:endParaRPr sz="1100"/>
          </a:p>
        </p:txBody>
      </p:sp>
      <p:sp>
        <p:nvSpPr>
          <p:cNvPr id="90" name="Google Shape;90;p18"/>
          <p:cNvSpPr/>
          <p:nvPr/>
        </p:nvSpPr>
        <p:spPr>
          <a:xfrm>
            <a:off x="6882713" y="4018981"/>
            <a:ext cx="2316892" cy="911365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lin ang="5400012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7173047" y="4180350"/>
            <a:ext cx="18270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D5E6ED"/>
                </a:solidFill>
                <a:latin typeface="Open Sans"/>
                <a:ea typeface="Open Sans"/>
                <a:cs typeface="Open Sans"/>
                <a:sym typeface="Open Sans"/>
              </a:rPr>
              <a:t>EPISODE #4</a:t>
            </a:r>
            <a:endParaRPr sz="11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D5E6ED"/>
                </a:solidFill>
                <a:latin typeface="Open Sans"/>
                <a:ea typeface="Open Sans"/>
                <a:cs typeface="Open Sans"/>
                <a:sym typeface="Open Sans"/>
              </a:rPr>
              <a:t>27 JANUARY 2021</a:t>
            </a:r>
            <a:endParaRPr sz="1100"/>
          </a:p>
        </p:txBody>
      </p:sp>
      <p:sp>
        <p:nvSpPr>
          <p:cNvPr id="92" name="Google Shape;92;p18"/>
          <p:cNvSpPr txBox="1"/>
          <p:nvPr/>
        </p:nvSpPr>
        <p:spPr>
          <a:xfrm>
            <a:off x="460125" y="298900"/>
            <a:ext cx="7661100" cy="60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300" b="1" u="none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The Experts’ Assessment</a:t>
            </a:r>
            <a:endParaRPr sz="3300" b="1" u="none">
              <a:solidFill>
                <a:srgbClr val="0E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454275" y="252850"/>
            <a:ext cx="80610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000"/>
              <a:t>THE JOURNEY TO THE NEXT NORMAL</a:t>
            </a:r>
            <a:endParaRPr sz="3000"/>
          </a:p>
        </p:txBody>
      </p:sp>
      <p:pic>
        <p:nvPicPr>
          <p:cNvPr id="211" name="Google Shape;211;p27" descr="A screenshot of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1104498"/>
            <a:ext cx="7886700" cy="364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2303182" y="4869917"/>
            <a:ext cx="436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Sources: JLL, 2020</a:t>
            </a:r>
            <a:endParaRPr sz="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title"/>
          </p:nvPr>
        </p:nvSpPr>
        <p:spPr>
          <a:xfrm>
            <a:off x="454275" y="253325"/>
            <a:ext cx="80610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000"/>
              <a:t>REMOTE WORK REVOLUTION</a:t>
            </a:r>
            <a:endParaRPr sz="3000"/>
          </a:p>
        </p:txBody>
      </p:sp>
      <p:pic>
        <p:nvPicPr>
          <p:cNvPr id="219" name="Google Shape;219;p28" descr="woman in white shirt holding black and silver laptop computer"/>
          <p:cNvPicPr preferRelativeResize="0"/>
          <p:nvPr/>
        </p:nvPicPr>
        <p:blipFill rotWithShape="1">
          <a:blip r:embed="rId3">
            <a:alphaModFix/>
          </a:blip>
          <a:srcRect l="3982" t="2717" r="-311" b="3280"/>
          <a:stretch/>
        </p:blipFill>
        <p:spPr>
          <a:xfrm>
            <a:off x="2888179" y="1186090"/>
            <a:ext cx="5378100" cy="35004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999999">
                <a:alpha val="42745"/>
              </a:srgbClr>
            </a:outerShdw>
          </a:effectLst>
        </p:spPr>
      </p:pic>
      <p:sp>
        <p:nvSpPr>
          <p:cNvPr id="220" name="Google Shape;220;p28"/>
          <p:cNvSpPr/>
          <p:nvPr/>
        </p:nvSpPr>
        <p:spPr>
          <a:xfrm>
            <a:off x="628650" y="1647806"/>
            <a:ext cx="2904300" cy="257700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path path="circle">
              <a:fillToRect l="50000" t="50000" r="50000" b="50000"/>
            </a:path>
            <a:tileRect/>
          </a:gradFill>
          <a:ln w="63500" cap="flat" cmpd="sng">
            <a:solidFill>
              <a:srgbClr val="0E334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8"/>
          <p:cNvSpPr txBox="1"/>
          <p:nvPr/>
        </p:nvSpPr>
        <p:spPr>
          <a:xfrm>
            <a:off x="933048" y="2163019"/>
            <a:ext cx="2295627" cy="1546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81% </a:t>
            </a: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expect at least 26% of workers will work remotely most of the time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454275" y="253075"/>
            <a:ext cx="77157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ACTIVITIES WITH HIGHEST</a:t>
            </a:r>
            <a:br>
              <a:rPr lang="en" sz="3000">
                <a:latin typeface="Roboto"/>
                <a:ea typeface="Roboto"/>
                <a:cs typeface="Roboto"/>
                <a:sym typeface="Roboto"/>
              </a:rPr>
            </a:br>
            <a:r>
              <a:rPr lang="en" sz="3000">
                <a:latin typeface="Roboto"/>
                <a:ea typeface="Roboto"/>
                <a:cs typeface="Roboto"/>
                <a:sym typeface="Roboto"/>
              </a:rPr>
              <a:t>POTENTIAL FOR REMOTE WORK</a:t>
            </a:r>
            <a:endParaRPr sz="1100"/>
          </a:p>
        </p:txBody>
      </p:sp>
      <p:sp>
        <p:nvSpPr>
          <p:cNvPr id="228" name="Google Shape;228;p29"/>
          <p:cNvSpPr/>
          <p:nvPr/>
        </p:nvSpPr>
        <p:spPr>
          <a:xfrm>
            <a:off x="756556" y="2012038"/>
            <a:ext cx="1058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Updating knowledge and learning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29" name="Google Shape;229;p29"/>
          <p:cNvSpPr/>
          <p:nvPr/>
        </p:nvSpPr>
        <p:spPr>
          <a:xfrm>
            <a:off x="2414316" y="2012038"/>
            <a:ext cx="944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Interacting with computers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30" name="Google Shape;230;p29"/>
          <p:cNvSpPr/>
          <p:nvPr/>
        </p:nvSpPr>
        <p:spPr>
          <a:xfrm>
            <a:off x="3975620" y="2012038"/>
            <a:ext cx="9441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Thinking creatively</a:t>
            </a:r>
            <a:endParaRPr sz="1100">
              <a:solidFill>
                <a:srgbClr val="4F8FB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 b="1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31" name="Google Shape;231;p29"/>
          <p:cNvSpPr/>
          <p:nvPr/>
        </p:nvSpPr>
        <p:spPr>
          <a:xfrm>
            <a:off x="5395887" y="2032788"/>
            <a:ext cx="16014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Communicating with and guiding colleagues or clients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7059900" y="2012038"/>
            <a:ext cx="1663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Processing, analyzing, and interpreting information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599474" y="3699500"/>
            <a:ext cx="13725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Communicating and establishing interpersonal relationships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2129600" y="3713188"/>
            <a:ext cx="14724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Performing administrative and organizational activities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35" name="Google Shape;235;p29"/>
          <p:cNvSpPr/>
          <p:nvPr/>
        </p:nvSpPr>
        <p:spPr>
          <a:xfrm>
            <a:off x="3592575" y="3737250"/>
            <a:ext cx="1597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Training, teaching, coaching, and developing others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36" name="Google Shape;236;p29"/>
          <p:cNvSpPr/>
          <p:nvPr/>
        </p:nvSpPr>
        <p:spPr>
          <a:xfrm>
            <a:off x="5460375" y="3743550"/>
            <a:ext cx="14724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Monitoring processes, surroundings, or use of resources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37" name="Google Shape;237;p29"/>
          <p:cNvSpPr/>
          <p:nvPr/>
        </p:nvSpPr>
        <p:spPr>
          <a:xfrm>
            <a:off x="7347499" y="3772250"/>
            <a:ext cx="1088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Selling to or influencing others</a:t>
            </a:r>
            <a:endParaRPr sz="1100">
              <a:solidFill>
                <a:srgbClr val="4F8FB0"/>
              </a:solidFill>
            </a:endParaRPr>
          </a:p>
        </p:txBody>
      </p:sp>
      <p:pic>
        <p:nvPicPr>
          <p:cNvPr id="238" name="Google Shape;238;p29" descr="Work from home des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4304" y="1297136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39" name="Google Shape;239;p29" descr="Lightbulb and pencil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5752" y="1297136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40" name="Google Shape;240;p29" descr="Head with gears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856" y="1297136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41" name="Google Shape;241;p29" descr="Comment Like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7201" y="1297136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42" name="Google Shape;242;p29" descr="Research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48649" y="1297136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43" name="Google Shape;243;p29" descr="Group success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2814" y="3024450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44" name="Google Shape;244;p29" descr="Inbox with solid fil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24750" y="3026349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45" name="Google Shape;245;p29" descr="Teacher with solid fill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48275" y="3060499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46" name="Google Shape;246;p29" descr="Clipboard with solid fill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53674" y="3026338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247" name="Google Shape;247;p29" descr="Handshake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48649" y="3099462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248" name="Google Shape;248;p29"/>
          <p:cNvSpPr/>
          <p:nvPr/>
        </p:nvSpPr>
        <p:spPr>
          <a:xfrm>
            <a:off x="2651975" y="4874450"/>
            <a:ext cx="3673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McKinsey Global Institute, “What’s next for remote work”, 23 November 2020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9" name="Google Shape;249;p29"/>
          <p:cNvSpPr/>
          <p:nvPr/>
        </p:nvSpPr>
        <p:spPr>
          <a:xfrm>
            <a:off x="1007314" y="2653253"/>
            <a:ext cx="556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82-91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2607924" y="2595013"/>
            <a:ext cx="556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70-75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29"/>
          <p:cNvSpPr/>
          <p:nvPr/>
        </p:nvSpPr>
        <p:spPr>
          <a:xfrm>
            <a:off x="4169270" y="2653253"/>
            <a:ext cx="556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43-68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29"/>
          <p:cNvSpPr/>
          <p:nvPr/>
        </p:nvSpPr>
        <p:spPr>
          <a:xfrm>
            <a:off x="5961695" y="2653253"/>
            <a:ext cx="556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43-63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7613108" y="2653253"/>
            <a:ext cx="556884" cy="23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54-61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29"/>
          <p:cNvSpPr/>
          <p:nvPr/>
        </p:nvSpPr>
        <p:spPr>
          <a:xfrm>
            <a:off x="1007272" y="4429448"/>
            <a:ext cx="556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29-57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29"/>
          <p:cNvSpPr/>
          <p:nvPr/>
        </p:nvSpPr>
        <p:spPr>
          <a:xfrm>
            <a:off x="2589208" y="4443135"/>
            <a:ext cx="556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39-52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29"/>
          <p:cNvSpPr/>
          <p:nvPr/>
        </p:nvSpPr>
        <p:spPr>
          <a:xfrm>
            <a:off x="4157175" y="4467198"/>
            <a:ext cx="4680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6-47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57" name="Google Shape;257;p29"/>
          <p:cNvSpPr/>
          <p:nvPr/>
        </p:nvSpPr>
        <p:spPr>
          <a:xfrm>
            <a:off x="5879332" y="4435348"/>
            <a:ext cx="556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34-46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p29"/>
          <p:cNvSpPr/>
          <p:nvPr/>
        </p:nvSpPr>
        <p:spPr>
          <a:xfrm>
            <a:off x="7613108" y="4435348"/>
            <a:ext cx="556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24-41</a:t>
            </a:r>
            <a:endParaRPr sz="12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6ED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>
            <a:spLocks noGrp="1"/>
          </p:cNvSpPr>
          <p:nvPr>
            <p:ph type="title"/>
          </p:nvPr>
        </p:nvSpPr>
        <p:spPr>
          <a:xfrm>
            <a:off x="455388" y="1267654"/>
            <a:ext cx="7886700" cy="213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" sz="5400"/>
              <a:t>Facilities in Demand</a:t>
            </a:r>
            <a:endParaRPr sz="5400"/>
          </a:p>
        </p:txBody>
      </p:sp>
      <p:pic>
        <p:nvPicPr>
          <p:cNvPr id="264" name="Google Shape;2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 descr="person sitting beside tab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3" y="0"/>
            <a:ext cx="91356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/>
          <p:nvPr/>
        </p:nvSpPr>
        <p:spPr>
          <a:xfrm>
            <a:off x="-122722" y="180474"/>
            <a:ext cx="7820603" cy="1227220"/>
          </a:xfrm>
          <a:prstGeom prst="rect">
            <a:avLst/>
          </a:prstGeom>
          <a:solidFill>
            <a:srgbClr val="0E3345">
              <a:alpha val="6648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1"/>
          <p:cNvSpPr txBox="1">
            <a:spLocks noGrp="1"/>
          </p:cNvSpPr>
          <p:nvPr>
            <p:ph type="title"/>
          </p:nvPr>
        </p:nvSpPr>
        <p:spPr>
          <a:xfrm>
            <a:off x="457532" y="296988"/>
            <a:ext cx="78867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"/>
              <a:buNone/>
            </a:pPr>
            <a:r>
              <a:rPr lang="en" sz="3000">
                <a:solidFill>
                  <a:schemeClr val="lt1"/>
                </a:solidFill>
              </a:rPr>
              <a:t>ORGANIZATIONS IMPLEMENT NEW </a:t>
            </a:r>
            <a:br>
              <a:rPr lang="en" sz="3000">
                <a:solidFill>
                  <a:schemeClr val="lt1"/>
                </a:solidFill>
              </a:rPr>
            </a:br>
            <a:r>
              <a:rPr lang="en" sz="3000">
                <a:solidFill>
                  <a:schemeClr val="lt1"/>
                </a:solidFill>
              </a:rPr>
              <a:t>TYPES OF WORKING ENVIRONMENTS</a:t>
            </a:r>
            <a:endParaRPr sz="1100"/>
          </a:p>
        </p:txBody>
      </p:sp>
      <p:sp>
        <p:nvSpPr>
          <p:cNvPr id="274" name="Google Shape;274;p31"/>
          <p:cNvSpPr/>
          <p:nvPr/>
        </p:nvSpPr>
        <p:spPr>
          <a:xfrm>
            <a:off x="523457" y="1998232"/>
            <a:ext cx="3991500" cy="2125200"/>
          </a:xfrm>
          <a:prstGeom prst="rect">
            <a:avLst/>
          </a:prstGeom>
          <a:solidFill>
            <a:srgbClr val="196C93">
              <a:alpha val="791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1"/>
          <p:cNvSpPr txBox="1"/>
          <p:nvPr/>
        </p:nvSpPr>
        <p:spPr>
          <a:xfrm>
            <a:off x="717350" y="2366932"/>
            <a:ext cx="3603600" cy="1387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63% </a:t>
            </a:r>
            <a:r>
              <a:rPr lang="en"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believe </a:t>
            </a:r>
            <a:r>
              <a:rPr lang="en" sz="1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organizations will make greater use of co-working sites, satellite offices or new type of spaces</a:t>
            </a:r>
            <a:endParaRPr sz="1200"/>
          </a:p>
        </p:txBody>
      </p:sp>
      <p:pic>
        <p:nvPicPr>
          <p:cNvPr id="276" name="Google Shape;276;p3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7791" y="273844"/>
            <a:ext cx="1100032" cy="34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>
            <a:spLocks noGrp="1"/>
          </p:cNvSpPr>
          <p:nvPr>
            <p:ph type="body" idx="2"/>
          </p:nvPr>
        </p:nvSpPr>
        <p:spPr>
          <a:xfrm>
            <a:off x="4782380" y="1343311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Char char="•"/>
            </a:pPr>
            <a:r>
              <a:rPr lang="en" sz="1500" b="1">
                <a:solidFill>
                  <a:srgbClr val="4F8FB0"/>
                </a:solidFill>
              </a:rPr>
              <a:t>Home services for remote workers</a:t>
            </a:r>
            <a:endParaRPr sz="1100" b="1">
              <a:solidFill>
                <a:srgbClr val="4F8FB0"/>
              </a:solidFill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400"/>
              <a:buChar char="•"/>
            </a:pPr>
            <a:r>
              <a:rPr lang="en" sz="1500" b="1">
                <a:solidFill>
                  <a:srgbClr val="4F8FB0"/>
                </a:solidFill>
              </a:rPr>
              <a:t>Working near home options</a:t>
            </a:r>
            <a:endParaRPr sz="1100" b="1">
              <a:solidFill>
                <a:srgbClr val="4F8FB0"/>
              </a:solidFill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400"/>
              <a:buChar char="•"/>
            </a:pPr>
            <a:r>
              <a:rPr lang="en" sz="1500" b="1">
                <a:solidFill>
                  <a:srgbClr val="4F8FB0"/>
                </a:solidFill>
              </a:rPr>
              <a:t>Collaborative headquarters or hubs</a:t>
            </a:r>
            <a:endParaRPr sz="1100" b="1">
              <a:solidFill>
                <a:srgbClr val="4F8FB0"/>
              </a:solidFill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400"/>
              <a:buChar char="•"/>
            </a:pPr>
            <a:r>
              <a:rPr lang="en" sz="1500" b="1">
                <a:solidFill>
                  <a:srgbClr val="4F8FB0"/>
                </a:solidFill>
              </a:rPr>
              <a:t>Event spaces</a:t>
            </a:r>
            <a:endParaRPr sz="1100" b="1">
              <a:solidFill>
                <a:srgbClr val="4F8FB0"/>
              </a:solidFill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rgbClr val="4F8FB0"/>
              </a:buClr>
              <a:buSzPts val="1400"/>
              <a:buChar char="•"/>
            </a:pPr>
            <a:r>
              <a:rPr lang="en" sz="1500" b="1">
                <a:solidFill>
                  <a:srgbClr val="4F8FB0"/>
                </a:solidFill>
              </a:rPr>
              <a:t>Technology platforms – integrating the above</a:t>
            </a:r>
            <a:endParaRPr sz="1100" b="1">
              <a:solidFill>
                <a:srgbClr val="4F8FB0"/>
              </a:solidFill>
            </a:endParaRPr>
          </a:p>
        </p:txBody>
      </p:sp>
      <p:sp>
        <p:nvSpPr>
          <p:cNvPr id="285" name="Google Shape;285;p32"/>
          <p:cNvSpPr txBox="1">
            <a:spLocks noGrp="1"/>
          </p:cNvSpPr>
          <p:nvPr>
            <p:ph type="title"/>
          </p:nvPr>
        </p:nvSpPr>
        <p:spPr>
          <a:xfrm>
            <a:off x="454275" y="257650"/>
            <a:ext cx="78507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</a:pPr>
            <a:r>
              <a:rPr lang="en" sz="2300"/>
              <a:t>ORGANIZATIONS WILL HAVE TO INTEGRATE MANY </a:t>
            </a:r>
            <a:br>
              <a:rPr lang="en" sz="2300"/>
            </a:br>
            <a:r>
              <a:rPr lang="en" sz="2300"/>
              <a:t>ELEMENTS INTO THEIR HYBRID WORKING STRATEGIES</a:t>
            </a:r>
            <a:endParaRPr sz="1300"/>
          </a:p>
        </p:txBody>
      </p:sp>
      <p:pic>
        <p:nvPicPr>
          <p:cNvPr id="286" name="Google Shape;2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2047232"/>
            <a:ext cx="3886200" cy="18556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287" name="Google Shape;287;p32"/>
          <p:cNvSpPr txBox="1"/>
          <p:nvPr/>
        </p:nvSpPr>
        <p:spPr>
          <a:xfrm>
            <a:off x="628646" y="1439063"/>
            <a:ext cx="396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Different elements of hybrid </a:t>
            </a:r>
            <a:br>
              <a:rPr lang="en" sz="15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5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working environments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1712456" y="3928283"/>
            <a:ext cx="133593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Cushman Wakefield, 2020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9" name="Google Shape;289;p32"/>
          <p:cNvSpPr txBox="1"/>
          <p:nvPr/>
        </p:nvSpPr>
        <p:spPr>
          <a:xfrm>
            <a:off x="5961683" y="3928283"/>
            <a:ext cx="15275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Saunders and Rømer, 2021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>
            <a:spLocks noGrp="1"/>
          </p:cNvSpPr>
          <p:nvPr>
            <p:ph type="title"/>
          </p:nvPr>
        </p:nvSpPr>
        <p:spPr>
          <a:xfrm>
            <a:off x="454275" y="227625"/>
            <a:ext cx="77601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000"/>
              <a:t>DEMAND FOR REAL ESTATE SHIFTS</a:t>
            </a:r>
            <a:endParaRPr sz="3000"/>
          </a:p>
        </p:txBody>
      </p:sp>
      <p:pic>
        <p:nvPicPr>
          <p:cNvPr id="295" name="Google Shape;295;p33" descr="brown wooden chairs beside black wooden table"/>
          <p:cNvPicPr preferRelativeResize="0"/>
          <p:nvPr/>
        </p:nvPicPr>
        <p:blipFill rotWithShape="1">
          <a:blip r:embed="rId3">
            <a:alphaModFix/>
          </a:blip>
          <a:srcRect r="-3"/>
          <a:stretch/>
        </p:blipFill>
        <p:spPr>
          <a:xfrm>
            <a:off x="0" y="1365128"/>
            <a:ext cx="2948925" cy="300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3" descr="person standing on building roof top"/>
          <p:cNvPicPr preferRelativeResize="0"/>
          <p:nvPr/>
        </p:nvPicPr>
        <p:blipFill rotWithShape="1">
          <a:blip r:embed="rId4">
            <a:alphaModFix/>
          </a:blip>
          <a:srcRect r="-2"/>
          <a:stretch/>
        </p:blipFill>
        <p:spPr>
          <a:xfrm>
            <a:off x="3097515" y="1365133"/>
            <a:ext cx="2948940" cy="3003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 descr="white concrete building"/>
          <p:cNvPicPr preferRelativeResize="0"/>
          <p:nvPr/>
        </p:nvPicPr>
        <p:blipFill rotWithShape="1">
          <a:blip r:embed="rId5">
            <a:alphaModFix/>
          </a:blip>
          <a:srcRect r="-2"/>
          <a:stretch/>
        </p:blipFill>
        <p:spPr>
          <a:xfrm>
            <a:off x="6195045" y="1365127"/>
            <a:ext cx="2948940" cy="300380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/>
          <p:nvPr/>
        </p:nvSpPr>
        <p:spPr>
          <a:xfrm flipH="1">
            <a:off x="491989" y="4085418"/>
            <a:ext cx="8375585" cy="567027"/>
          </a:xfrm>
          <a:prstGeom prst="rightArrow">
            <a:avLst>
              <a:gd name="adj1" fmla="val 100000"/>
              <a:gd name="adj2" fmla="val 52826"/>
            </a:avLst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Google Shape;299;p33"/>
          <p:cNvSpPr txBox="1"/>
          <p:nvPr/>
        </p:nvSpPr>
        <p:spPr>
          <a:xfrm>
            <a:off x="6687019" y="4228752"/>
            <a:ext cx="1950554" cy="28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 C</a:t>
            </a:r>
            <a:endParaRPr sz="1100"/>
          </a:p>
        </p:txBody>
      </p:sp>
      <p:sp>
        <p:nvSpPr>
          <p:cNvPr id="300" name="Google Shape;300;p33"/>
          <p:cNvSpPr txBox="1"/>
          <p:nvPr/>
        </p:nvSpPr>
        <p:spPr>
          <a:xfrm>
            <a:off x="3761082" y="4228752"/>
            <a:ext cx="1950554" cy="28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 B</a:t>
            </a:r>
            <a:endParaRPr sz="1100"/>
          </a:p>
        </p:txBody>
      </p:sp>
      <p:sp>
        <p:nvSpPr>
          <p:cNvPr id="301" name="Google Shape;301;p33"/>
          <p:cNvSpPr txBox="1"/>
          <p:nvPr/>
        </p:nvSpPr>
        <p:spPr>
          <a:xfrm>
            <a:off x="672153" y="4126558"/>
            <a:ext cx="211354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Hybrid Solutions, Co-working, Class A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/>
          <p:nvPr/>
        </p:nvSpPr>
        <p:spPr>
          <a:xfrm>
            <a:off x="-36625" y="-73275"/>
            <a:ext cx="9312600" cy="526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4"/>
          <p:cNvSpPr txBox="1">
            <a:spLocks noGrp="1"/>
          </p:cNvSpPr>
          <p:nvPr>
            <p:ph type="title"/>
          </p:nvPr>
        </p:nvSpPr>
        <p:spPr>
          <a:xfrm>
            <a:off x="454275" y="333775"/>
            <a:ext cx="6169800" cy="42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CBRE - The Office of the Future</a:t>
            </a:r>
            <a:endParaRPr>
              <a:solidFill>
                <a:srgbClr val="0E3345"/>
              </a:solidFill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2760680" y="4869656"/>
            <a:ext cx="362264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Luis Vina, The Future of the Workplace in a digital era (deck prepared for RE:Connect</a:t>
            </a:r>
            <a:r>
              <a:rPr lang="en" sz="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)</a:t>
            </a:r>
            <a:r>
              <a:rPr lang="en" sz="60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2021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0" name="Google Shape;310;p34"/>
          <p:cNvSpPr txBox="1"/>
          <p:nvPr/>
        </p:nvSpPr>
        <p:spPr>
          <a:xfrm>
            <a:off x="490987" y="1040080"/>
            <a:ext cx="3066587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It’s All About</a:t>
            </a:r>
            <a:endParaRPr sz="1100">
              <a:solidFill>
                <a:srgbClr val="0E334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Culture &amp; Strategy</a:t>
            </a:r>
            <a:endParaRPr sz="1100">
              <a:solidFill>
                <a:srgbClr val="0E3345"/>
              </a:solidFill>
            </a:endParaRPr>
          </a:p>
        </p:txBody>
      </p:sp>
      <p:grpSp>
        <p:nvGrpSpPr>
          <p:cNvPr id="311" name="Google Shape;311;p34"/>
          <p:cNvGrpSpPr/>
          <p:nvPr/>
        </p:nvGrpSpPr>
        <p:grpSpPr>
          <a:xfrm>
            <a:off x="239643" y="1767442"/>
            <a:ext cx="3569278" cy="2395142"/>
            <a:chOff x="0" y="0"/>
            <a:chExt cx="4759037" cy="3193522"/>
          </a:xfrm>
        </p:grpSpPr>
        <p:sp>
          <p:nvSpPr>
            <p:cNvPr id="312" name="Google Shape;312;p34"/>
            <p:cNvSpPr/>
            <p:nvPr/>
          </p:nvSpPr>
          <p:spPr>
            <a:xfrm rot="10800000">
              <a:off x="0" y="0"/>
              <a:ext cx="4759037" cy="1064507"/>
            </a:xfrm>
            <a:prstGeom prst="trapezoid">
              <a:avLst>
                <a:gd name="adj" fmla="val 74511"/>
              </a:avLst>
            </a:prstGeom>
            <a:gradFill>
              <a:gsLst>
                <a:gs pos="0">
                  <a:srgbClr val="008200"/>
                </a:gs>
                <a:gs pos="100000">
                  <a:srgbClr val="4F8FB0"/>
                </a:gs>
                <a:gs pos="100000">
                  <a:srgbClr val="8EA7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 txBox="1"/>
            <p:nvPr/>
          </p:nvSpPr>
          <p:spPr>
            <a:xfrm>
              <a:off x="832831" y="0"/>
              <a:ext cx="3093374" cy="1064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Open Sans"/>
                <a:buNone/>
              </a:pPr>
              <a:r>
                <a:rPr lang="en" sz="1800" b="0" i="0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Workplace Strategy</a:t>
              </a:r>
              <a:endParaRPr sz="1100"/>
            </a:p>
          </p:txBody>
        </p:sp>
        <p:sp>
          <p:nvSpPr>
            <p:cNvPr id="314" name="Google Shape;314;p34"/>
            <p:cNvSpPr/>
            <p:nvPr/>
          </p:nvSpPr>
          <p:spPr>
            <a:xfrm rot="10800000">
              <a:off x="793172" y="1064507"/>
              <a:ext cx="3172691" cy="1064507"/>
            </a:xfrm>
            <a:prstGeom prst="trapezoid">
              <a:avLst>
                <a:gd name="adj" fmla="val 74511"/>
              </a:avLst>
            </a:prstGeom>
            <a:gradFill>
              <a:gsLst>
                <a:gs pos="0">
                  <a:srgbClr val="008200"/>
                </a:gs>
                <a:gs pos="100000">
                  <a:srgbClr val="4F8FB0"/>
                </a:gs>
                <a:gs pos="100000">
                  <a:srgbClr val="8EA7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 txBox="1"/>
            <p:nvPr/>
          </p:nvSpPr>
          <p:spPr>
            <a:xfrm>
              <a:off x="1348393" y="1064507"/>
              <a:ext cx="2062249" cy="1064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Open Sans"/>
                <a:buNone/>
              </a:pPr>
              <a:r>
                <a:rPr lang="en" sz="1800" b="0" i="0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Portfolio Strategy</a:t>
              </a:r>
              <a:endParaRPr sz="1100"/>
            </a:p>
          </p:txBody>
        </p:sp>
        <p:sp>
          <p:nvSpPr>
            <p:cNvPr id="316" name="Google Shape;316;p34"/>
            <p:cNvSpPr/>
            <p:nvPr/>
          </p:nvSpPr>
          <p:spPr>
            <a:xfrm rot="10800000">
              <a:off x="1586345" y="2129015"/>
              <a:ext cx="1586345" cy="1064507"/>
            </a:xfrm>
            <a:prstGeom prst="trapezoid">
              <a:avLst>
                <a:gd name="adj" fmla="val 74511"/>
              </a:avLst>
            </a:prstGeom>
            <a:gradFill>
              <a:gsLst>
                <a:gs pos="0">
                  <a:srgbClr val="008200"/>
                </a:gs>
                <a:gs pos="99000">
                  <a:schemeClr val="accent3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34"/>
          <p:cNvSpPr txBox="1"/>
          <p:nvPr/>
        </p:nvSpPr>
        <p:spPr>
          <a:xfrm>
            <a:off x="3127126" y="2651577"/>
            <a:ext cx="2753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E334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Club and Hub Concept</a:t>
            </a:r>
            <a:endParaRPr sz="1500">
              <a:solidFill>
                <a:srgbClr val="0E334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18" name="Google Shape;318;p34"/>
          <p:cNvSpPr txBox="1"/>
          <p:nvPr/>
        </p:nvSpPr>
        <p:spPr>
          <a:xfrm>
            <a:off x="2535190" y="3436803"/>
            <a:ext cx="2571752" cy="314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Technology Enhanced</a:t>
            </a:r>
            <a:endParaRPr sz="15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19" name="Google Shape;319;p34"/>
          <p:cNvSpPr txBox="1"/>
          <p:nvPr/>
        </p:nvSpPr>
        <p:spPr>
          <a:xfrm>
            <a:off x="4355743" y="3704910"/>
            <a:ext cx="2152706" cy="42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marR="0" lvl="1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CMMS &amp; BMS </a:t>
            </a:r>
            <a:endParaRPr sz="1100">
              <a:solidFill>
                <a:srgbClr val="4F8FB0"/>
              </a:solidFill>
            </a:endParaRPr>
          </a:p>
          <a:p>
            <a:pPr marL="520700" marR="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Const. &amp; Design</a:t>
            </a:r>
            <a:endParaRPr sz="1100">
              <a:solidFill>
                <a:srgbClr val="4F8FB0"/>
              </a:solidFill>
            </a:endParaRPr>
          </a:p>
        </p:txBody>
      </p:sp>
      <p:cxnSp>
        <p:nvCxnSpPr>
          <p:cNvPr id="320" name="Google Shape;320;p34"/>
          <p:cNvCxnSpPr/>
          <p:nvPr/>
        </p:nvCxnSpPr>
        <p:spPr>
          <a:xfrm>
            <a:off x="3808921" y="1767442"/>
            <a:ext cx="2723817" cy="0"/>
          </a:xfrm>
          <a:prstGeom prst="straightConnector1">
            <a:avLst/>
          </a:prstGeom>
          <a:noFill/>
          <a:ln w="9525" cap="flat" cmpd="sng">
            <a:solidFill>
              <a:srgbClr val="0082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34"/>
          <p:cNvCxnSpPr/>
          <p:nvPr/>
        </p:nvCxnSpPr>
        <p:spPr>
          <a:xfrm>
            <a:off x="3217435" y="2565280"/>
            <a:ext cx="3315303" cy="0"/>
          </a:xfrm>
          <a:prstGeom prst="straightConnector1">
            <a:avLst/>
          </a:prstGeom>
          <a:noFill/>
          <a:ln w="9525" cap="flat" cmpd="sng">
            <a:solidFill>
              <a:srgbClr val="0082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p34"/>
          <p:cNvCxnSpPr/>
          <p:nvPr/>
        </p:nvCxnSpPr>
        <p:spPr>
          <a:xfrm rot="10800000" flipH="1">
            <a:off x="2587990" y="3357489"/>
            <a:ext cx="3944748" cy="8104"/>
          </a:xfrm>
          <a:prstGeom prst="straightConnector1">
            <a:avLst/>
          </a:prstGeom>
          <a:noFill/>
          <a:ln w="9525" cap="flat" cmpd="sng">
            <a:solidFill>
              <a:srgbClr val="0082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3" name="Google Shape;323;p34"/>
          <p:cNvCxnSpPr/>
          <p:nvPr/>
        </p:nvCxnSpPr>
        <p:spPr>
          <a:xfrm>
            <a:off x="2024281" y="4162584"/>
            <a:ext cx="4508457" cy="0"/>
          </a:xfrm>
          <a:prstGeom prst="straightConnector1">
            <a:avLst/>
          </a:prstGeom>
          <a:noFill/>
          <a:ln w="9525" cap="flat" cmpd="sng">
            <a:solidFill>
              <a:srgbClr val="0082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p34"/>
          <p:cNvSpPr txBox="1"/>
          <p:nvPr/>
        </p:nvSpPr>
        <p:spPr>
          <a:xfrm>
            <a:off x="3270324" y="3698519"/>
            <a:ext cx="1971474" cy="42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marR="0" lvl="1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Sustainability</a:t>
            </a:r>
            <a:endParaRPr sz="1100">
              <a:solidFill>
                <a:srgbClr val="4F8FB0"/>
              </a:solidFill>
            </a:endParaRPr>
          </a:p>
          <a:p>
            <a:pPr marL="520700" marR="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Hosting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325" name="Google Shape;325;p34"/>
          <p:cNvSpPr txBox="1"/>
          <p:nvPr/>
        </p:nvSpPr>
        <p:spPr>
          <a:xfrm>
            <a:off x="2800723" y="2924654"/>
            <a:ext cx="2154699" cy="4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marR="0" lvl="1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Club in City Centers</a:t>
            </a:r>
            <a:endParaRPr sz="1100">
              <a:solidFill>
                <a:srgbClr val="4F8FB0"/>
              </a:solidFill>
            </a:endParaRPr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F8FB0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Hubs in Suburban Areas</a:t>
            </a:r>
            <a:endParaRPr sz="800" b="0" i="0" u="none" strike="noStrike" cap="none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34"/>
          <p:cNvSpPr txBox="1"/>
          <p:nvPr/>
        </p:nvSpPr>
        <p:spPr>
          <a:xfrm>
            <a:off x="3430358" y="2189394"/>
            <a:ext cx="1598791" cy="31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520700" marR="0" lvl="1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Agile</a:t>
            </a:r>
            <a:endParaRPr sz="1100">
              <a:solidFill>
                <a:srgbClr val="4F8FB0"/>
              </a:solidFill>
            </a:endParaRPr>
          </a:p>
          <a:p>
            <a:pPr marL="520700" marR="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Fluid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327" name="Google Shape;327;p34"/>
          <p:cNvSpPr txBox="1"/>
          <p:nvPr/>
        </p:nvSpPr>
        <p:spPr>
          <a:xfrm>
            <a:off x="2206998" y="3692128"/>
            <a:ext cx="1681458" cy="45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marR="0" lvl="1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AI (5G)</a:t>
            </a:r>
            <a:endParaRPr sz="1100">
              <a:solidFill>
                <a:srgbClr val="4F8FB0"/>
              </a:solidFill>
            </a:endParaRPr>
          </a:p>
          <a:p>
            <a:pPr marL="520700" marR="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Collaboration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328" name="Google Shape;328;p34"/>
          <p:cNvSpPr txBox="1"/>
          <p:nvPr/>
        </p:nvSpPr>
        <p:spPr>
          <a:xfrm>
            <a:off x="5623191" y="3723983"/>
            <a:ext cx="1005913" cy="20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marR="0" lvl="1" indent="-184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1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OP</a:t>
            </a:r>
            <a:endParaRPr sz="1100">
              <a:solidFill>
                <a:srgbClr val="4F8FB0"/>
              </a:solidFill>
            </a:endParaRPr>
          </a:p>
        </p:txBody>
      </p:sp>
      <p:pic>
        <p:nvPicPr>
          <p:cNvPr id="329" name="Google Shape;32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15665" y="1785633"/>
            <a:ext cx="3391267" cy="173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6200" y="4347211"/>
            <a:ext cx="901043" cy="37629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4"/>
          <p:cNvSpPr txBox="1"/>
          <p:nvPr/>
        </p:nvSpPr>
        <p:spPr>
          <a:xfrm>
            <a:off x="1441580" y="3452912"/>
            <a:ext cx="114641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Tech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4"/>
          <p:cNvSpPr txBox="1"/>
          <p:nvPr/>
        </p:nvSpPr>
        <p:spPr>
          <a:xfrm>
            <a:off x="3638825" y="1805700"/>
            <a:ext cx="2241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E334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Activity Based</a:t>
            </a:r>
            <a:endParaRPr sz="1500">
              <a:solidFill>
                <a:srgbClr val="0E334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333" name="Google Shape;33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6630" y="186075"/>
            <a:ext cx="1255671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/>
          <p:nvPr/>
        </p:nvSpPr>
        <p:spPr>
          <a:xfrm>
            <a:off x="-36625" y="-73275"/>
            <a:ext cx="9312600" cy="526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5"/>
          <p:cNvSpPr/>
          <p:nvPr/>
        </p:nvSpPr>
        <p:spPr>
          <a:xfrm>
            <a:off x="248307" y="1194535"/>
            <a:ext cx="4197569" cy="32961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5"/>
          <p:cNvSpPr txBox="1">
            <a:spLocks noGrp="1"/>
          </p:cNvSpPr>
          <p:nvPr>
            <p:ph type="title"/>
          </p:nvPr>
        </p:nvSpPr>
        <p:spPr>
          <a:xfrm>
            <a:off x="454275" y="333775"/>
            <a:ext cx="7224300" cy="42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/>
              <a:t>HOK - The Workplace as an Ecosystem</a:t>
            </a:r>
            <a:endParaRPr/>
          </a:p>
        </p:txBody>
      </p:sp>
      <p:pic>
        <p:nvPicPr>
          <p:cNvPr id="343" name="Google Shape;343;p3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1155" y="1268016"/>
            <a:ext cx="2120503" cy="209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48307" y="3419014"/>
            <a:ext cx="3886200" cy="94892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5"/>
          <p:cNvSpPr txBox="1"/>
          <p:nvPr/>
        </p:nvSpPr>
        <p:spPr>
          <a:xfrm>
            <a:off x="4629150" y="129573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1500" b="1">
                <a:solidFill>
                  <a:srgbClr val="0E3345"/>
                </a:solidFill>
                <a:latin typeface="Open Sans"/>
                <a:ea typeface="Open Sans"/>
                <a:cs typeface="Open Sans"/>
                <a:sym typeface="Open Sans"/>
              </a:rPr>
              <a:t>Business advantages</a:t>
            </a:r>
            <a:endParaRPr sz="1100">
              <a:solidFill>
                <a:srgbClr val="0E3345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Reduced city center footprint</a:t>
            </a:r>
            <a:endParaRPr sz="1100">
              <a:solidFill>
                <a:srgbClr val="4F8FB0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Assess to a greater talent pool</a:t>
            </a:r>
            <a:endParaRPr sz="1100">
              <a:solidFill>
                <a:srgbClr val="4F8FB0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Potential for more employees per sf/sm of real estate</a:t>
            </a:r>
            <a:endParaRPr sz="1100">
              <a:solidFill>
                <a:srgbClr val="4F8FB0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More tailored real estate</a:t>
            </a:r>
            <a:endParaRPr sz="1100">
              <a:solidFill>
                <a:srgbClr val="4F8FB0"/>
              </a:solidFill>
            </a:endParaRPr>
          </a:p>
          <a:p>
            <a:pPr marL="177800" marR="0" lvl="0" indent="-7620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>
              <a:solidFill>
                <a:srgbClr val="0E33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1500" b="1">
                <a:solidFill>
                  <a:srgbClr val="0E3345"/>
                </a:solidFill>
                <a:latin typeface="Open Sans"/>
                <a:ea typeface="Open Sans"/>
                <a:cs typeface="Open Sans"/>
                <a:sym typeface="Open Sans"/>
              </a:rPr>
              <a:t>Human advantages</a:t>
            </a:r>
            <a:endParaRPr sz="1100">
              <a:solidFill>
                <a:srgbClr val="0E3345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Greater work-life balance</a:t>
            </a:r>
            <a:endParaRPr sz="1100">
              <a:solidFill>
                <a:srgbClr val="4F8FB0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Reduced transportation time</a:t>
            </a:r>
            <a:endParaRPr sz="1100">
              <a:solidFill>
                <a:srgbClr val="4F8FB0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Greater environmental variation</a:t>
            </a:r>
            <a:endParaRPr sz="1100">
              <a:solidFill>
                <a:srgbClr val="4F8FB0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Better quality connections</a:t>
            </a:r>
            <a:endParaRPr sz="1100">
              <a:solidFill>
                <a:srgbClr val="4F8FB0"/>
              </a:solidFill>
            </a:endParaRPr>
          </a:p>
          <a:p>
            <a:pPr marL="177800" marR="0" lvl="0" indent="-1714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Better quality of life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346" name="Google Shape;346;p35"/>
          <p:cNvSpPr/>
          <p:nvPr/>
        </p:nvSpPr>
        <p:spPr>
          <a:xfrm>
            <a:off x="2915100" y="4869650"/>
            <a:ext cx="3313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Hub-Home-Spoke: HOK and Steelcase Explore the Future of Work</a:t>
            </a:r>
            <a:endParaRPr sz="600" i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47" name="Google Shape;34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6630" y="186075"/>
            <a:ext cx="1255671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6"/>
          <p:cNvSpPr/>
          <p:nvPr/>
        </p:nvSpPr>
        <p:spPr>
          <a:xfrm>
            <a:off x="-36625" y="-73275"/>
            <a:ext cx="9312600" cy="526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6" name="Google Shape;35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2344" y="1519736"/>
            <a:ext cx="4237348" cy="1792936"/>
          </a:xfrm>
          <a:prstGeom prst="rect">
            <a:avLst/>
          </a:prstGeom>
          <a:solidFill>
            <a:srgbClr val="616368"/>
          </a:solidFill>
          <a:ln>
            <a:noFill/>
          </a:ln>
        </p:spPr>
      </p:pic>
      <p:pic>
        <p:nvPicPr>
          <p:cNvPr id="357" name="Google Shape;35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31" y="1387955"/>
            <a:ext cx="2287444" cy="234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6" descr="Une image contenant texte, carte de visit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8403" y="1282765"/>
            <a:ext cx="2115078" cy="211507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6"/>
          <p:cNvSpPr txBox="1"/>
          <p:nvPr/>
        </p:nvSpPr>
        <p:spPr>
          <a:xfrm>
            <a:off x="397801" y="480421"/>
            <a:ext cx="7102475" cy="40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None/>
            </a:pPr>
            <a:br>
              <a:rPr lang="en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6"/>
          <p:cNvSpPr txBox="1">
            <a:spLocks noGrp="1"/>
          </p:cNvSpPr>
          <p:nvPr>
            <p:ph type="title"/>
          </p:nvPr>
        </p:nvSpPr>
        <p:spPr>
          <a:xfrm>
            <a:off x="455250" y="333775"/>
            <a:ext cx="6168900" cy="42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>
                <a:solidFill>
                  <a:srgbClr val="0E3345"/>
                </a:solidFill>
              </a:rPr>
              <a:t>JLL - The Hybrid Continuum</a:t>
            </a:r>
            <a:endParaRPr>
              <a:solidFill>
                <a:srgbClr val="0E3345"/>
              </a:solidFill>
            </a:endParaRPr>
          </a:p>
        </p:txBody>
      </p:sp>
      <p:sp>
        <p:nvSpPr>
          <p:cNvPr id="361" name="Google Shape;361;p36"/>
          <p:cNvSpPr/>
          <p:nvPr/>
        </p:nvSpPr>
        <p:spPr>
          <a:xfrm>
            <a:off x="7117813" y="4015625"/>
            <a:ext cx="1663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468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100" b="1">
                <a:solidFill>
                  <a:srgbClr val="616468"/>
                </a:solidFill>
              </a:rPr>
              <a:t>W</a:t>
            </a:r>
            <a:r>
              <a:rPr lang="en" sz="1100" b="1" i="0" u="none" strike="noStrike" cap="none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orker </a:t>
            </a:r>
            <a:r>
              <a:rPr lang="en" sz="1100" b="1">
                <a:solidFill>
                  <a:srgbClr val="616468"/>
                </a:solidFill>
              </a:rPr>
              <a:t>C</a:t>
            </a:r>
            <a:r>
              <a:rPr lang="en" sz="1100" b="1" i="0" u="none" strike="noStrike" cap="none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entric </a:t>
            </a:r>
            <a:r>
              <a:rPr lang="en" sz="1100" b="1">
                <a:solidFill>
                  <a:srgbClr val="616468"/>
                </a:solidFill>
              </a:rPr>
              <a:t>W</a:t>
            </a:r>
            <a:r>
              <a:rPr lang="en" sz="1100" b="1" i="0" u="none" strike="noStrike" cap="none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orld</a:t>
            </a:r>
            <a:endParaRPr sz="1100"/>
          </a:p>
        </p:txBody>
      </p:sp>
      <p:sp>
        <p:nvSpPr>
          <p:cNvPr id="362" name="Google Shape;362;p36"/>
          <p:cNvSpPr/>
          <p:nvPr/>
        </p:nvSpPr>
        <p:spPr>
          <a:xfrm>
            <a:off x="455257" y="4046910"/>
            <a:ext cx="1442472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468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Work </a:t>
            </a:r>
            <a:r>
              <a:rPr lang="en" sz="1100" b="1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lang="en" sz="1100" b="1" i="0" u="none" strike="noStrike" cap="none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Anywhere</a:t>
            </a:r>
            <a:endParaRPr sz="1100" b="1" i="0" u="none" strike="noStrike" cap="none">
              <a:solidFill>
                <a:srgbClr val="6164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6"/>
          <p:cNvSpPr/>
          <p:nvPr/>
        </p:nvSpPr>
        <p:spPr>
          <a:xfrm>
            <a:off x="3939963" y="4015613"/>
            <a:ext cx="120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468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Reimagine the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468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16468"/>
                </a:solidFill>
                <a:latin typeface="Arial"/>
                <a:ea typeface="Arial"/>
                <a:cs typeface="Arial"/>
                <a:sym typeface="Arial"/>
              </a:rPr>
              <a:t>Future of Work</a:t>
            </a:r>
            <a:endParaRPr sz="1100" b="1" i="0" u="none" strike="noStrike" cap="none">
              <a:solidFill>
                <a:srgbClr val="6164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36"/>
          <p:cNvCxnSpPr/>
          <p:nvPr/>
        </p:nvCxnSpPr>
        <p:spPr>
          <a:xfrm>
            <a:off x="1237025" y="3811037"/>
            <a:ext cx="6669950" cy="16567"/>
          </a:xfrm>
          <a:prstGeom prst="straightConnector1">
            <a:avLst/>
          </a:prstGeom>
          <a:noFill/>
          <a:ln w="28575" cap="flat" cmpd="sng">
            <a:solidFill>
              <a:srgbClr val="B1B2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5" name="Google Shape;365;p36"/>
          <p:cNvSpPr/>
          <p:nvPr/>
        </p:nvSpPr>
        <p:spPr>
          <a:xfrm>
            <a:off x="1104076" y="3749725"/>
            <a:ext cx="144832" cy="144832"/>
          </a:xfrm>
          <a:prstGeom prst="ellipse">
            <a:avLst/>
          </a:prstGeom>
          <a:solidFill>
            <a:schemeClr val="lt1"/>
          </a:solidFill>
          <a:ln w="53975" cap="flat" cmpd="sng">
            <a:solidFill>
              <a:srgbClr val="413B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6"/>
          <p:cNvSpPr/>
          <p:nvPr/>
        </p:nvSpPr>
        <p:spPr>
          <a:xfrm>
            <a:off x="7877303" y="3761948"/>
            <a:ext cx="144832" cy="144832"/>
          </a:xfrm>
          <a:prstGeom prst="ellipse">
            <a:avLst/>
          </a:prstGeom>
          <a:solidFill>
            <a:schemeClr val="lt1"/>
          </a:solidFill>
          <a:ln w="53975" cap="flat" cmpd="sng">
            <a:solidFill>
              <a:srgbClr val="413B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6"/>
          <p:cNvSpPr/>
          <p:nvPr/>
        </p:nvSpPr>
        <p:spPr>
          <a:xfrm>
            <a:off x="4468601" y="3755188"/>
            <a:ext cx="144832" cy="144832"/>
          </a:xfrm>
          <a:prstGeom prst="ellipse">
            <a:avLst/>
          </a:prstGeom>
          <a:solidFill>
            <a:schemeClr val="lt1"/>
          </a:solidFill>
          <a:ln w="53975" cap="flat" cmpd="sng">
            <a:solidFill>
              <a:srgbClr val="413B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8" name="Google Shape;368;p36"/>
          <p:cNvCxnSpPr/>
          <p:nvPr/>
        </p:nvCxnSpPr>
        <p:spPr>
          <a:xfrm>
            <a:off x="2422344" y="1282765"/>
            <a:ext cx="0" cy="2231072"/>
          </a:xfrm>
          <a:prstGeom prst="straightConnector1">
            <a:avLst/>
          </a:prstGeom>
          <a:noFill/>
          <a:ln w="9525" cap="flat" cmpd="sng">
            <a:solidFill>
              <a:srgbClr val="9D929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36"/>
          <p:cNvCxnSpPr/>
          <p:nvPr/>
        </p:nvCxnSpPr>
        <p:spPr>
          <a:xfrm>
            <a:off x="6729215" y="1300668"/>
            <a:ext cx="0" cy="2231072"/>
          </a:xfrm>
          <a:prstGeom prst="straightConnector1">
            <a:avLst/>
          </a:prstGeom>
          <a:noFill/>
          <a:ln w="9525" cap="flat" cmpd="sng">
            <a:solidFill>
              <a:srgbClr val="9D9290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70" name="Google Shape;370;p36"/>
          <p:cNvSpPr txBox="1"/>
          <p:nvPr/>
        </p:nvSpPr>
        <p:spPr>
          <a:xfrm>
            <a:off x="571949" y="1003063"/>
            <a:ext cx="127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Hybridization</a:t>
            </a:r>
            <a:endParaRPr sz="1300" b="1">
              <a:solidFill>
                <a:srgbClr val="0E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6"/>
          <p:cNvSpPr txBox="1"/>
          <p:nvPr/>
        </p:nvSpPr>
        <p:spPr>
          <a:xfrm>
            <a:off x="4023297" y="1003063"/>
            <a:ext cx="1097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Reimagine</a:t>
            </a:r>
            <a:endParaRPr sz="1300" b="1">
              <a:solidFill>
                <a:srgbClr val="0E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7420439" y="1003063"/>
            <a:ext cx="89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Purpose</a:t>
            </a:r>
            <a:endParaRPr sz="1300" b="1">
              <a:solidFill>
                <a:srgbClr val="0E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3709864" y="4869656"/>
            <a:ext cx="1724270" cy="190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JLL Reimagine Framework 2021</a:t>
            </a:r>
            <a:endParaRPr sz="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74" name="Google Shape;37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6630" y="186075"/>
            <a:ext cx="1255671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/>
          <p:nvPr/>
        </p:nvSpPr>
        <p:spPr>
          <a:xfrm>
            <a:off x="-5953" y="1127849"/>
            <a:ext cx="7661189" cy="766064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lin ang="5400012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62526" y="1712879"/>
            <a:ext cx="9206526" cy="24841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0" name="Google Shape;100;p19"/>
          <p:cNvSpPr txBox="1"/>
          <p:nvPr/>
        </p:nvSpPr>
        <p:spPr>
          <a:xfrm>
            <a:off x="628650" y="1286352"/>
            <a:ext cx="3459892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D5E6ED"/>
                </a:solidFill>
                <a:latin typeface="Open Sans"/>
                <a:ea typeface="Open Sans"/>
                <a:cs typeface="Open Sans"/>
                <a:sym typeface="Open Sans"/>
              </a:rPr>
              <a:t>MODERATOR &amp; PANELISTS </a:t>
            </a:r>
            <a:endParaRPr sz="1500" b="1">
              <a:solidFill>
                <a:srgbClr val="D5E6E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460125" y="298900"/>
            <a:ext cx="7661100" cy="60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300" b="1" u="none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The Experts’ Assessment</a:t>
            </a:r>
            <a:endParaRPr sz="3300" b="1" u="none">
              <a:solidFill>
                <a:srgbClr val="0E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7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360" y="1424940"/>
            <a:ext cx="5920740" cy="3322320"/>
          </a:xfrm>
          <a:prstGeom prst="rect">
            <a:avLst/>
          </a:prstGeom>
          <a:noFill/>
          <a:ln w="603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82" name="Google Shape;382;p37"/>
          <p:cNvSpPr txBox="1"/>
          <p:nvPr/>
        </p:nvSpPr>
        <p:spPr>
          <a:xfrm>
            <a:off x="498912" y="671387"/>
            <a:ext cx="6389568" cy="61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25" rIns="0" bIns="0" anchor="t" anchorCtr="0">
            <a:noAutofit/>
          </a:bodyPr>
          <a:lstStyle/>
          <a:p>
            <a:pPr marL="0" marR="0" lvl="0" indent="0" algn="l" rtl="0">
              <a:lnSpc>
                <a:spcPct val="1221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4545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83" name="Google Shape;383;p37"/>
          <p:cNvSpPr txBox="1"/>
          <p:nvPr/>
        </p:nvSpPr>
        <p:spPr>
          <a:xfrm>
            <a:off x="498912" y="732347"/>
            <a:ext cx="7886700" cy="9941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3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Download the Executive Summary</a:t>
            </a:r>
            <a:endParaRPr sz="1100">
              <a:solidFill>
                <a:srgbClr val="0E3345"/>
              </a:solidFill>
            </a:endParaRPr>
          </a:p>
        </p:txBody>
      </p:sp>
      <p:sp>
        <p:nvSpPr>
          <p:cNvPr id="384" name="Google Shape;384;p37"/>
          <p:cNvSpPr/>
          <p:nvPr/>
        </p:nvSpPr>
        <p:spPr>
          <a:xfrm rot="5400000">
            <a:off x="-807841" y="662239"/>
            <a:ext cx="1985831" cy="142752"/>
          </a:xfrm>
          <a:custGeom>
            <a:avLst/>
            <a:gdLst/>
            <a:ahLst/>
            <a:cxnLst/>
            <a:rect l="l" t="t" r="r" b="b"/>
            <a:pathLst>
              <a:path w="304809" h="12201" extrusionOk="0">
                <a:moveTo>
                  <a:pt x="2076" y="12201"/>
                </a:moveTo>
                <a:cubicBezTo>
                  <a:pt x="1581" y="12201"/>
                  <a:pt x="1076" y="12020"/>
                  <a:pt x="676" y="11658"/>
                </a:cubicBezTo>
                <a:cubicBezTo>
                  <a:pt x="-172" y="10887"/>
                  <a:pt x="-229" y="9572"/>
                  <a:pt x="543" y="8734"/>
                </a:cubicBezTo>
                <a:lnTo>
                  <a:pt x="7915" y="676"/>
                </a:lnTo>
                <a:cubicBezTo>
                  <a:pt x="8687" y="-172"/>
                  <a:pt x="10001" y="-229"/>
                  <a:pt x="10839" y="543"/>
                </a:cubicBezTo>
                <a:cubicBezTo>
                  <a:pt x="11687" y="1314"/>
                  <a:pt x="11744" y="2629"/>
                  <a:pt x="10973" y="3467"/>
                </a:cubicBezTo>
                <a:lnTo>
                  <a:pt x="3610" y="11525"/>
                </a:lnTo>
                <a:cubicBezTo>
                  <a:pt x="3200" y="11973"/>
                  <a:pt x="2638" y="12201"/>
                  <a:pt x="2076" y="12201"/>
                </a:cubicBezTo>
                <a:close/>
                <a:moveTo>
                  <a:pt x="15344" y="11525"/>
                </a:moveTo>
                <a:lnTo>
                  <a:pt x="22717" y="3467"/>
                </a:lnTo>
                <a:cubicBezTo>
                  <a:pt x="23488" y="2619"/>
                  <a:pt x="23431" y="1314"/>
                  <a:pt x="22583" y="543"/>
                </a:cubicBezTo>
                <a:cubicBezTo>
                  <a:pt x="21736" y="-229"/>
                  <a:pt x="20431" y="-172"/>
                  <a:pt x="19659" y="676"/>
                </a:cubicBezTo>
                <a:lnTo>
                  <a:pt x="12287" y="8734"/>
                </a:lnTo>
                <a:cubicBezTo>
                  <a:pt x="11515" y="9582"/>
                  <a:pt x="11573" y="10887"/>
                  <a:pt x="12420" y="11658"/>
                </a:cubicBezTo>
                <a:cubicBezTo>
                  <a:pt x="12820" y="12020"/>
                  <a:pt x="13316" y="12201"/>
                  <a:pt x="13820" y="12201"/>
                </a:cubicBezTo>
                <a:cubicBezTo>
                  <a:pt x="14373" y="12201"/>
                  <a:pt x="14935" y="11973"/>
                  <a:pt x="15344" y="11525"/>
                </a:cubicBezTo>
                <a:close/>
                <a:moveTo>
                  <a:pt x="27070" y="11525"/>
                </a:moveTo>
                <a:lnTo>
                  <a:pt x="34442" y="3467"/>
                </a:lnTo>
                <a:cubicBezTo>
                  <a:pt x="35214" y="2619"/>
                  <a:pt x="35156" y="1314"/>
                  <a:pt x="34309" y="543"/>
                </a:cubicBezTo>
                <a:cubicBezTo>
                  <a:pt x="33461" y="-229"/>
                  <a:pt x="32156" y="-172"/>
                  <a:pt x="31385" y="676"/>
                </a:cubicBezTo>
                <a:lnTo>
                  <a:pt x="24012" y="8725"/>
                </a:lnTo>
                <a:cubicBezTo>
                  <a:pt x="23241" y="9572"/>
                  <a:pt x="23298" y="10877"/>
                  <a:pt x="24146" y="11649"/>
                </a:cubicBezTo>
                <a:cubicBezTo>
                  <a:pt x="24546" y="12011"/>
                  <a:pt x="25041" y="12192"/>
                  <a:pt x="25546" y="12192"/>
                </a:cubicBezTo>
                <a:cubicBezTo>
                  <a:pt x="26108" y="12201"/>
                  <a:pt x="26660" y="11973"/>
                  <a:pt x="27070" y="11525"/>
                </a:cubicBezTo>
                <a:close/>
                <a:moveTo>
                  <a:pt x="38805" y="11525"/>
                </a:moveTo>
                <a:lnTo>
                  <a:pt x="46177" y="3467"/>
                </a:lnTo>
                <a:cubicBezTo>
                  <a:pt x="46948" y="2619"/>
                  <a:pt x="46891" y="1314"/>
                  <a:pt x="46044" y="543"/>
                </a:cubicBezTo>
                <a:cubicBezTo>
                  <a:pt x="45196" y="-229"/>
                  <a:pt x="43891" y="-172"/>
                  <a:pt x="43119" y="676"/>
                </a:cubicBezTo>
                <a:lnTo>
                  <a:pt x="35747" y="8734"/>
                </a:lnTo>
                <a:cubicBezTo>
                  <a:pt x="34976" y="9582"/>
                  <a:pt x="35033" y="10887"/>
                  <a:pt x="35880" y="11658"/>
                </a:cubicBezTo>
                <a:cubicBezTo>
                  <a:pt x="36280" y="12020"/>
                  <a:pt x="36776" y="12201"/>
                  <a:pt x="37281" y="12201"/>
                </a:cubicBezTo>
                <a:cubicBezTo>
                  <a:pt x="37833" y="12201"/>
                  <a:pt x="38395" y="11973"/>
                  <a:pt x="38805" y="11525"/>
                </a:cubicBezTo>
                <a:close/>
                <a:moveTo>
                  <a:pt x="50539" y="11525"/>
                </a:moveTo>
                <a:lnTo>
                  <a:pt x="57912" y="3467"/>
                </a:lnTo>
                <a:cubicBezTo>
                  <a:pt x="58683" y="2619"/>
                  <a:pt x="58626" y="1314"/>
                  <a:pt x="57778" y="543"/>
                </a:cubicBezTo>
                <a:cubicBezTo>
                  <a:pt x="56931" y="-229"/>
                  <a:pt x="55626" y="-172"/>
                  <a:pt x="54854" y="676"/>
                </a:cubicBezTo>
                <a:lnTo>
                  <a:pt x="47482" y="8734"/>
                </a:lnTo>
                <a:cubicBezTo>
                  <a:pt x="46710" y="9582"/>
                  <a:pt x="46767" y="10887"/>
                  <a:pt x="47615" y="11658"/>
                </a:cubicBezTo>
                <a:cubicBezTo>
                  <a:pt x="48015" y="12020"/>
                  <a:pt x="48511" y="12201"/>
                  <a:pt x="49015" y="12201"/>
                </a:cubicBezTo>
                <a:cubicBezTo>
                  <a:pt x="49568" y="12201"/>
                  <a:pt x="50130" y="11973"/>
                  <a:pt x="50539" y="11525"/>
                </a:cubicBezTo>
                <a:close/>
                <a:moveTo>
                  <a:pt x="62265" y="11525"/>
                </a:moveTo>
                <a:lnTo>
                  <a:pt x="69637" y="3467"/>
                </a:lnTo>
                <a:cubicBezTo>
                  <a:pt x="70409" y="2619"/>
                  <a:pt x="70351" y="1314"/>
                  <a:pt x="69504" y="543"/>
                </a:cubicBezTo>
                <a:cubicBezTo>
                  <a:pt x="68656" y="-229"/>
                  <a:pt x="67351" y="-172"/>
                  <a:pt x="66579" y="676"/>
                </a:cubicBezTo>
                <a:lnTo>
                  <a:pt x="59207" y="8734"/>
                </a:lnTo>
                <a:cubicBezTo>
                  <a:pt x="58436" y="9582"/>
                  <a:pt x="58493" y="10887"/>
                  <a:pt x="59340" y="11658"/>
                </a:cubicBezTo>
                <a:cubicBezTo>
                  <a:pt x="59741" y="12020"/>
                  <a:pt x="60236" y="12201"/>
                  <a:pt x="60741" y="12201"/>
                </a:cubicBezTo>
                <a:cubicBezTo>
                  <a:pt x="61303" y="12201"/>
                  <a:pt x="61855" y="11973"/>
                  <a:pt x="62265" y="11525"/>
                </a:cubicBezTo>
                <a:close/>
                <a:moveTo>
                  <a:pt x="73999" y="11525"/>
                </a:moveTo>
                <a:lnTo>
                  <a:pt x="81372" y="3467"/>
                </a:lnTo>
                <a:cubicBezTo>
                  <a:pt x="82143" y="2619"/>
                  <a:pt x="82086" y="1314"/>
                  <a:pt x="81238" y="543"/>
                </a:cubicBezTo>
                <a:cubicBezTo>
                  <a:pt x="80391" y="-229"/>
                  <a:pt x="79086" y="-172"/>
                  <a:pt x="78314" y="676"/>
                </a:cubicBezTo>
                <a:lnTo>
                  <a:pt x="70942" y="8734"/>
                </a:lnTo>
                <a:cubicBezTo>
                  <a:pt x="70170" y="9582"/>
                  <a:pt x="70228" y="10887"/>
                  <a:pt x="71075" y="11658"/>
                </a:cubicBezTo>
                <a:cubicBezTo>
                  <a:pt x="71475" y="12020"/>
                  <a:pt x="71971" y="12201"/>
                  <a:pt x="72475" y="12201"/>
                </a:cubicBezTo>
                <a:cubicBezTo>
                  <a:pt x="73028" y="12201"/>
                  <a:pt x="73590" y="11973"/>
                  <a:pt x="73999" y="11525"/>
                </a:cubicBezTo>
                <a:close/>
                <a:moveTo>
                  <a:pt x="85734" y="11525"/>
                </a:moveTo>
                <a:lnTo>
                  <a:pt x="93107" y="3467"/>
                </a:lnTo>
                <a:cubicBezTo>
                  <a:pt x="93878" y="2619"/>
                  <a:pt x="93821" y="1314"/>
                  <a:pt x="92973" y="543"/>
                </a:cubicBezTo>
                <a:cubicBezTo>
                  <a:pt x="92126" y="-229"/>
                  <a:pt x="90821" y="-172"/>
                  <a:pt x="90049" y="676"/>
                </a:cubicBezTo>
                <a:lnTo>
                  <a:pt x="82677" y="8734"/>
                </a:lnTo>
                <a:cubicBezTo>
                  <a:pt x="81905" y="9582"/>
                  <a:pt x="81962" y="10887"/>
                  <a:pt x="82810" y="11658"/>
                </a:cubicBezTo>
                <a:cubicBezTo>
                  <a:pt x="83210" y="12020"/>
                  <a:pt x="83705" y="12201"/>
                  <a:pt x="84210" y="12201"/>
                </a:cubicBezTo>
                <a:cubicBezTo>
                  <a:pt x="84763" y="12201"/>
                  <a:pt x="85325" y="11973"/>
                  <a:pt x="85734" y="11525"/>
                </a:cubicBezTo>
                <a:close/>
                <a:moveTo>
                  <a:pt x="97460" y="11525"/>
                </a:moveTo>
                <a:lnTo>
                  <a:pt x="104832" y="3467"/>
                </a:lnTo>
                <a:cubicBezTo>
                  <a:pt x="105603" y="2619"/>
                  <a:pt x="105546" y="1314"/>
                  <a:pt x="104699" y="543"/>
                </a:cubicBezTo>
                <a:cubicBezTo>
                  <a:pt x="103851" y="-229"/>
                  <a:pt x="102546" y="-172"/>
                  <a:pt x="101774" y="676"/>
                </a:cubicBezTo>
                <a:lnTo>
                  <a:pt x="94402" y="8725"/>
                </a:lnTo>
                <a:cubicBezTo>
                  <a:pt x="93630" y="9572"/>
                  <a:pt x="93688" y="10877"/>
                  <a:pt x="94535" y="11649"/>
                </a:cubicBezTo>
                <a:cubicBezTo>
                  <a:pt x="94935" y="12011"/>
                  <a:pt x="95431" y="12192"/>
                  <a:pt x="95936" y="12192"/>
                </a:cubicBezTo>
                <a:cubicBezTo>
                  <a:pt x="96497" y="12201"/>
                  <a:pt x="97050" y="11973"/>
                  <a:pt x="97460" y="11525"/>
                </a:cubicBezTo>
                <a:close/>
                <a:moveTo>
                  <a:pt x="109194" y="11525"/>
                </a:moveTo>
                <a:lnTo>
                  <a:pt x="116567" y="3467"/>
                </a:lnTo>
                <a:cubicBezTo>
                  <a:pt x="117338" y="2619"/>
                  <a:pt x="117281" y="1314"/>
                  <a:pt x="116433" y="543"/>
                </a:cubicBezTo>
                <a:cubicBezTo>
                  <a:pt x="115586" y="-229"/>
                  <a:pt x="114281" y="-172"/>
                  <a:pt x="113509" y="676"/>
                </a:cubicBezTo>
                <a:lnTo>
                  <a:pt x="106137" y="8734"/>
                </a:lnTo>
                <a:cubicBezTo>
                  <a:pt x="105365" y="9582"/>
                  <a:pt x="105422" y="10887"/>
                  <a:pt x="106270" y="11658"/>
                </a:cubicBezTo>
                <a:cubicBezTo>
                  <a:pt x="106670" y="12020"/>
                  <a:pt x="107165" y="12201"/>
                  <a:pt x="107670" y="12201"/>
                </a:cubicBezTo>
                <a:cubicBezTo>
                  <a:pt x="108223" y="12201"/>
                  <a:pt x="108785" y="11973"/>
                  <a:pt x="109194" y="11525"/>
                </a:cubicBezTo>
                <a:close/>
                <a:moveTo>
                  <a:pt x="120920" y="11525"/>
                </a:moveTo>
                <a:lnTo>
                  <a:pt x="128292" y="3467"/>
                </a:lnTo>
                <a:cubicBezTo>
                  <a:pt x="129063" y="2619"/>
                  <a:pt x="129006" y="1314"/>
                  <a:pt x="128159" y="543"/>
                </a:cubicBezTo>
                <a:cubicBezTo>
                  <a:pt x="127311" y="-229"/>
                  <a:pt x="126006" y="-172"/>
                  <a:pt x="125234" y="676"/>
                </a:cubicBezTo>
                <a:lnTo>
                  <a:pt x="117862" y="8734"/>
                </a:lnTo>
                <a:cubicBezTo>
                  <a:pt x="117091" y="9582"/>
                  <a:pt x="117148" y="10887"/>
                  <a:pt x="117995" y="11658"/>
                </a:cubicBezTo>
                <a:cubicBezTo>
                  <a:pt x="118395" y="12020"/>
                  <a:pt x="118891" y="12201"/>
                  <a:pt x="119396" y="12201"/>
                </a:cubicBezTo>
                <a:cubicBezTo>
                  <a:pt x="119958" y="12201"/>
                  <a:pt x="120520" y="11973"/>
                  <a:pt x="120920" y="11525"/>
                </a:cubicBezTo>
                <a:close/>
                <a:moveTo>
                  <a:pt x="132654" y="11525"/>
                </a:moveTo>
                <a:lnTo>
                  <a:pt x="140027" y="3467"/>
                </a:lnTo>
                <a:cubicBezTo>
                  <a:pt x="140798" y="2619"/>
                  <a:pt x="140741" y="1314"/>
                  <a:pt x="139893" y="543"/>
                </a:cubicBezTo>
                <a:cubicBezTo>
                  <a:pt x="139046" y="-229"/>
                  <a:pt x="137741" y="-172"/>
                  <a:pt x="136969" y="676"/>
                </a:cubicBezTo>
                <a:lnTo>
                  <a:pt x="129597" y="8734"/>
                </a:lnTo>
                <a:cubicBezTo>
                  <a:pt x="128825" y="9582"/>
                  <a:pt x="128882" y="10887"/>
                  <a:pt x="129730" y="11658"/>
                </a:cubicBezTo>
                <a:cubicBezTo>
                  <a:pt x="130130" y="12020"/>
                  <a:pt x="130626" y="12201"/>
                  <a:pt x="131130" y="12201"/>
                </a:cubicBezTo>
                <a:cubicBezTo>
                  <a:pt x="131692" y="12201"/>
                  <a:pt x="132245" y="11973"/>
                  <a:pt x="132654" y="11525"/>
                </a:cubicBezTo>
                <a:close/>
                <a:moveTo>
                  <a:pt x="144389" y="11525"/>
                </a:moveTo>
                <a:lnTo>
                  <a:pt x="151762" y="3467"/>
                </a:lnTo>
                <a:cubicBezTo>
                  <a:pt x="152533" y="2619"/>
                  <a:pt x="152476" y="1314"/>
                  <a:pt x="151628" y="543"/>
                </a:cubicBezTo>
                <a:cubicBezTo>
                  <a:pt x="150780" y="-229"/>
                  <a:pt x="149476" y="-172"/>
                  <a:pt x="148704" y="676"/>
                </a:cubicBezTo>
                <a:lnTo>
                  <a:pt x="141332" y="8734"/>
                </a:lnTo>
                <a:cubicBezTo>
                  <a:pt x="140560" y="9582"/>
                  <a:pt x="140617" y="10887"/>
                  <a:pt x="141465" y="11658"/>
                </a:cubicBezTo>
                <a:cubicBezTo>
                  <a:pt x="141865" y="12020"/>
                  <a:pt x="142360" y="12201"/>
                  <a:pt x="142865" y="12201"/>
                </a:cubicBezTo>
                <a:cubicBezTo>
                  <a:pt x="143418" y="12201"/>
                  <a:pt x="143980" y="11973"/>
                  <a:pt x="144389" y="11525"/>
                </a:cubicBezTo>
                <a:close/>
                <a:moveTo>
                  <a:pt x="156114" y="11525"/>
                </a:moveTo>
                <a:lnTo>
                  <a:pt x="163487" y="3467"/>
                </a:lnTo>
                <a:cubicBezTo>
                  <a:pt x="164258" y="2619"/>
                  <a:pt x="164201" y="1314"/>
                  <a:pt x="163353" y="543"/>
                </a:cubicBezTo>
                <a:cubicBezTo>
                  <a:pt x="162506" y="-229"/>
                  <a:pt x="161201" y="-172"/>
                  <a:pt x="160429" y="676"/>
                </a:cubicBezTo>
                <a:lnTo>
                  <a:pt x="153057" y="8734"/>
                </a:lnTo>
                <a:cubicBezTo>
                  <a:pt x="152285" y="9582"/>
                  <a:pt x="152343" y="10887"/>
                  <a:pt x="153190" y="11658"/>
                </a:cubicBezTo>
                <a:cubicBezTo>
                  <a:pt x="153590" y="12020"/>
                  <a:pt x="154086" y="12201"/>
                  <a:pt x="154590" y="12201"/>
                </a:cubicBezTo>
                <a:cubicBezTo>
                  <a:pt x="155152" y="12201"/>
                  <a:pt x="155714" y="11973"/>
                  <a:pt x="156114" y="11525"/>
                </a:cubicBezTo>
                <a:close/>
                <a:moveTo>
                  <a:pt x="167849" y="11525"/>
                </a:moveTo>
                <a:lnTo>
                  <a:pt x="175222" y="3467"/>
                </a:lnTo>
                <a:cubicBezTo>
                  <a:pt x="175993" y="2619"/>
                  <a:pt x="175936" y="1314"/>
                  <a:pt x="175088" y="543"/>
                </a:cubicBezTo>
                <a:cubicBezTo>
                  <a:pt x="174241" y="-229"/>
                  <a:pt x="172936" y="-172"/>
                  <a:pt x="172164" y="676"/>
                </a:cubicBezTo>
                <a:lnTo>
                  <a:pt x="164792" y="8725"/>
                </a:lnTo>
                <a:cubicBezTo>
                  <a:pt x="164020" y="9572"/>
                  <a:pt x="164077" y="10877"/>
                  <a:pt x="164925" y="11649"/>
                </a:cubicBezTo>
                <a:cubicBezTo>
                  <a:pt x="165325" y="12011"/>
                  <a:pt x="165820" y="12192"/>
                  <a:pt x="166325" y="12192"/>
                </a:cubicBezTo>
                <a:cubicBezTo>
                  <a:pt x="166878" y="12201"/>
                  <a:pt x="167440" y="11973"/>
                  <a:pt x="167849" y="11525"/>
                </a:cubicBezTo>
                <a:close/>
                <a:moveTo>
                  <a:pt x="179584" y="11525"/>
                </a:moveTo>
                <a:lnTo>
                  <a:pt x="186956" y="3467"/>
                </a:lnTo>
                <a:cubicBezTo>
                  <a:pt x="187728" y="2619"/>
                  <a:pt x="187671" y="1314"/>
                  <a:pt x="186823" y="543"/>
                </a:cubicBezTo>
                <a:cubicBezTo>
                  <a:pt x="185975" y="-229"/>
                  <a:pt x="184670" y="-172"/>
                  <a:pt x="183899" y="676"/>
                </a:cubicBezTo>
                <a:lnTo>
                  <a:pt x="176527" y="8734"/>
                </a:lnTo>
                <a:cubicBezTo>
                  <a:pt x="175755" y="9582"/>
                  <a:pt x="175812" y="10887"/>
                  <a:pt x="176660" y="11658"/>
                </a:cubicBezTo>
                <a:cubicBezTo>
                  <a:pt x="177060" y="12020"/>
                  <a:pt x="177555" y="12201"/>
                  <a:pt x="178060" y="12201"/>
                </a:cubicBezTo>
                <a:cubicBezTo>
                  <a:pt x="178613" y="12201"/>
                  <a:pt x="179174" y="11973"/>
                  <a:pt x="179584" y="11525"/>
                </a:cubicBezTo>
                <a:close/>
                <a:moveTo>
                  <a:pt x="191309" y="11525"/>
                </a:moveTo>
                <a:lnTo>
                  <a:pt x="198682" y="3467"/>
                </a:lnTo>
                <a:cubicBezTo>
                  <a:pt x="199453" y="2619"/>
                  <a:pt x="199396" y="1314"/>
                  <a:pt x="198548" y="543"/>
                </a:cubicBezTo>
                <a:cubicBezTo>
                  <a:pt x="197701" y="-229"/>
                  <a:pt x="196396" y="-172"/>
                  <a:pt x="195624" y="676"/>
                </a:cubicBezTo>
                <a:lnTo>
                  <a:pt x="188252" y="8734"/>
                </a:lnTo>
                <a:cubicBezTo>
                  <a:pt x="187480" y="9582"/>
                  <a:pt x="187537" y="10887"/>
                  <a:pt x="188385" y="11658"/>
                </a:cubicBezTo>
                <a:cubicBezTo>
                  <a:pt x="188785" y="12020"/>
                  <a:pt x="189281" y="12201"/>
                  <a:pt x="189785" y="12201"/>
                </a:cubicBezTo>
                <a:cubicBezTo>
                  <a:pt x="190347" y="12201"/>
                  <a:pt x="190900" y="11973"/>
                  <a:pt x="191309" y="11525"/>
                </a:cubicBezTo>
                <a:close/>
                <a:moveTo>
                  <a:pt x="203044" y="11525"/>
                </a:moveTo>
                <a:lnTo>
                  <a:pt x="210416" y="3467"/>
                </a:lnTo>
                <a:cubicBezTo>
                  <a:pt x="211188" y="2619"/>
                  <a:pt x="211131" y="1314"/>
                  <a:pt x="210283" y="543"/>
                </a:cubicBezTo>
                <a:cubicBezTo>
                  <a:pt x="209435" y="-229"/>
                  <a:pt x="208130" y="-172"/>
                  <a:pt x="207359" y="676"/>
                </a:cubicBezTo>
                <a:lnTo>
                  <a:pt x="199987" y="8734"/>
                </a:lnTo>
                <a:cubicBezTo>
                  <a:pt x="199215" y="9582"/>
                  <a:pt x="199272" y="10887"/>
                  <a:pt x="200120" y="11658"/>
                </a:cubicBezTo>
                <a:cubicBezTo>
                  <a:pt x="200520" y="12020"/>
                  <a:pt x="201015" y="12201"/>
                  <a:pt x="201520" y="12201"/>
                </a:cubicBezTo>
                <a:cubicBezTo>
                  <a:pt x="202073" y="12201"/>
                  <a:pt x="202635" y="11973"/>
                  <a:pt x="203044" y="11525"/>
                </a:cubicBezTo>
                <a:close/>
                <a:moveTo>
                  <a:pt x="214779" y="11525"/>
                </a:moveTo>
                <a:lnTo>
                  <a:pt x="222151" y="3467"/>
                </a:lnTo>
                <a:cubicBezTo>
                  <a:pt x="222923" y="2619"/>
                  <a:pt x="222866" y="1314"/>
                  <a:pt x="222018" y="543"/>
                </a:cubicBezTo>
                <a:cubicBezTo>
                  <a:pt x="221170" y="-229"/>
                  <a:pt x="219865" y="-172"/>
                  <a:pt x="219094" y="676"/>
                </a:cubicBezTo>
                <a:lnTo>
                  <a:pt x="211721" y="8734"/>
                </a:lnTo>
                <a:cubicBezTo>
                  <a:pt x="210950" y="9582"/>
                  <a:pt x="211007" y="10887"/>
                  <a:pt x="211855" y="11658"/>
                </a:cubicBezTo>
                <a:cubicBezTo>
                  <a:pt x="212255" y="12020"/>
                  <a:pt x="212750" y="12201"/>
                  <a:pt x="213255" y="12201"/>
                </a:cubicBezTo>
                <a:cubicBezTo>
                  <a:pt x="213807" y="12201"/>
                  <a:pt x="214369" y="11973"/>
                  <a:pt x="214779" y="11525"/>
                </a:cubicBezTo>
                <a:close/>
                <a:moveTo>
                  <a:pt x="226504" y="11525"/>
                </a:moveTo>
                <a:lnTo>
                  <a:pt x="233877" y="3467"/>
                </a:lnTo>
                <a:cubicBezTo>
                  <a:pt x="234648" y="2619"/>
                  <a:pt x="234591" y="1314"/>
                  <a:pt x="233743" y="543"/>
                </a:cubicBezTo>
                <a:cubicBezTo>
                  <a:pt x="232895" y="-229"/>
                  <a:pt x="231591" y="-172"/>
                  <a:pt x="230819" y="676"/>
                </a:cubicBezTo>
                <a:lnTo>
                  <a:pt x="223447" y="8734"/>
                </a:lnTo>
                <a:cubicBezTo>
                  <a:pt x="222675" y="9582"/>
                  <a:pt x="222732" y="10887"/>
                  <a:pt x="223580" y="11658"/>
                </a:cubicBezTo>
                <a:cubicBezTo>
                  <a:pt x="223980" y="12020"/>
                  <a:pt x="224475" y="12201"/>
                  <a:pt x="224980" y="12201"/>
                </a:cubicBezTo>
                <a:cubicBezTo>
                  <a:pt x="225542" y="12201"/>
                  <a:pt x="226095" y="11973"/>
                  <a:pt x="226504" y="11525"/>
                </a:cubicBezTo>
                <a:close/>
                <a:moveTo>
                  <a:pt x="238239" y="11525"/>
                </a:moveTo>
                <a:lnTo>
                  <a:pt x="245611" y="3467"/>
                </a:lnTo>
                <a:cubicBezTo>
                  <a:pt x="246383" y="2619"/>
                  <a:pt x="246326" y="1314"/>
                  <a:pt x="245478" y="543"/>
                </a:cubicBezTo>
                <a:cubicBezTo>
                  <a:pt x="244630" y="-229"/>
                  <a:pt x="243325" y="-172"/>
                  <a:pt x="242554" y="676"/>
                </a:cubicBezTo>
                <a:lnTo>
                  <a:pt x="235181" y="8734"/>
                </a:lnTo>
                <a:cubicBezTo>
                  <a:pt x="234410" y="9582"/>
                  <a:pt x="234467" y="10887"/>
                  <a:pt x="235315" y="11658"/>
                </a:cubicBezTo>
                <a:cubicBezTo>
                  <a:pt x="235715" y="12020"/>
                  <a:pt x="236210" y="12201"/>
                  <a:pt x="236715" y="12201"/>
                </a:cubicBezTo>
                <a:cubicBezTo>
                  <a:pt x="237267" y="12201"/>
                  <a:pt x="237829" y="11973"/>
                  <a:pt x="238239" y="11525"/>
                </a:cubicBezTo>
                <a:close/>
                <a:moveTo>
                  <a:pt x="249974" y="11525"/>
                </a:moveTo>
                <a:lnTo>
                  <a:pt x="257346" y="3467"/>
                </a:lnTo>
                <a:cubicBezTo>
                  <a:pt x="258118" y="2619"/>
                  <a:pt x="258061" y="1314"/>
                  <a:pt x="257213" y="543"/>
                </a:cubicBezTo>
                <a:cubicBezTo>
                  <a:pt x="256365" y="-229"/>
                  <a:pt x="255060" y="-172"/>
                  <a:pt x="254289" y="676"/>
                </a:cubicBezTo>
                <a:lnTo>
                  <a:pt x="246916" y="8734"/>
                </a:lnTo>
                <a:cubicBezTo>
                  <a:pt x="246145" y="9582"/>
                  <a:pt x="246202" y="10887"/>
                  <a:pt x="247050" y="11658"/>
                </a:cubicBezTo>
                <a:cubicBezTo>
                  <a:pt x="247450" y="12020"/>
                  <a:pt x="247945" y="12201"/>
                  <a:pt x="248450" y="12201"/>
                </a:cubicBezTo>
                <a:cubicBezTo>
                  <a:pt x="249002" y="12201"/>
                  <a:pt x="249564" y="11973"/>
                  <a:pt x="249974" y="11525"/>
                </a:cubicBezTo>
                <a:close/>
                <a:moveTo>
                  <a:pt x="261699" y="11525"/>
                </a:moveTo>
                <a:lnTo>
                  <a:pt x="269071" y="3467"/>
                </a:lnTo>
                <a:cubicBezTo>
                  <a:pt x="269843" y="2619"/>
                  <a:pt x="269786" y="1314"/>
                  <a:pt x="268938" y="543"/>
                </a:cubicBezTo>
                <a:cubicBezTo>
                  <a:pt x="268090" y="-229"/>
                  <a:pt x="266785" y="-172"/>
                  <a:pt x="266014" y="676"/>
                </a:cubicBezTo>
                <a:lnTo>
                  <a:pt x="258642" y="8734"/>
                </a:lnTo>
                <a:cubicBezTo>
                  <a:pt x="257870" y="9582"/>
                  <a:pt x="257927" y="10887"/>
                  <a:pt x="258775" y="11658"/>
                </a:cubicBezTo>
                <a:cubicBezTo>
                  <a:pt x="259175" y="12020"/>
                  <a:pt x="259670" y="12201"/>
                  <a:pt x="260175" y="12201"/>
                </a:cubicBezTo>
                <a:cubicBezTo>
                  <a:pt x="260737" y="12201"/>
                  <a:pt x="261290" y="11973"/>
                  <a:pt x="261699" y="11525"/>
                </a:cubicBezTo>
                <a:close/>
                <a:moveTo>
                  <a:pt x="273434" y="11525"/>
                </a:moveTo>
                <a:lnTo>
                  <a:pt x="280806" y="3467"/>
                </a:lnTo>
                <a:cubicBezTo>
                  <a:pt x="281578" y="2619"/>
                  <a:pt x="281521" y="1314"/>
                  <a:pt x="280673" y="543"/>
                </a:cubicBezTo>
                <a:cubicBezTo>
                  <a:pt x="279825" y="-229"/>
                  <a:pt x="278520" y="-172"/>
                  <a:pt x="277749" y="676"/>
                </a:cubicBezTo>
                <a:lnTo>
                  <a:pt x="270376" y="8734"/>
                </a:lnTo>
                <a:cubicBezTo>
                  <a:pt x="269605" y="9582"/>
                  <a:pt x="269662" y="10887"/>
                  <a:pt x="270510" y="11658"/>
                </a:cubicBezTo>
                <a:cubicBezTo>
                  <a:pt x="270910" y="12020"/>
                  <a:pt x="271405" y="12201"/>
                  <a:pt x="271910" y="12201"/>
                </a:cubicBezTo>
                <a:cubicBezTo>
                  <a:pt x="272462" y="12201"/>
                  <a:pt x="273024" y="11973"/>
                  <a:pt x="273434" y="11525"/>
                </a:cubicBezTo>
                <a:close/>
                <a:moveTo>
                  <a:pt x="285169" y="11525"/>
                </a:moveTo>
                <a:lnTo>
                  <a:pt x="292541" y="3467"/>
                </a:lnTo>
                <a:cubicBezTo>
                  <a:pt x="293313" y="2619"/>
                  <a:pt x="293255" y="1314"/>
                  <a:pt x="292408" y="543"/>
                </a:cubicBezTo>
                <a:cubicBezTo>
                  <a:pt x="291560" y="-229"/>
                  <a:pt x="290255" y="-172"/>
                  <a:pt x="289484" y="676"/>
                </a:cubicBezTo>
                <a:lnTo>
                  <a:pt x="282111" y="8734"/>
                </a:lnTo>
                <a:cubicBezTo>
                  <a:pt x="281340" y="9582"/>
                  <a:pt x="281397" y="10887"/>
                  <a:pt x="282245" y="11658"/>
                </a:cubicBezTo>
                <a:cubicBezTo>
                  <a:pt x="282645" y="12020"/>
                  <a:pt x="283140" y="12201"/>
                  <a:pt x="283645" y="12201"/>
                </a:cubicBezTo>
                <a:cubicBezTo>
                  <a:pt x="284197" y="12201"/>
                  <a:pt x="284759" y="11973"/>
                  <a:pt x="285169" y="11525"/>
                </a:cubicBezTo>
                <a:close/>
                <a:moveTo>
                  <a:pt x="296894" y="11525"/>
                </a:moveTo>
                <a:lnTo>
                  <a:pt x="304266" y="3467"/>
                </a:lnTo>
                <a:cubicBezTo>
                  <a:pt x="305038" y="2619"/>
                  <a:pt x="304981" y="1314"/>
                  <a:pt x="304133" y="543"/>
                </a:cubicBezTo>
                <a:cubicBezTo>
                  <a:pt x="303285" y="-229"/>
                  <a:pt x="301980" y="-172"/>
                  <a:pt x="301209" y="676"/>
                </a:cubicBezTo>
                <a:lnTo>
                  <a:pt x="293836" y="8734"/>
                </a:lnTo>
                <a:cubicBezTo>
                  <a:pt x="293065" y="9582"/>
                  <a:pt x="293122" y="10887"/>
                  <a:pt x="293970" y="11658"/>
                </a:cubicBezTo>
                <a:cubicBezTo>
                  <a:pt x="294370" y="12020"/>
                  <a:pt x="294865" y="12201"/>
                  <a:pt x="295370" y="12201"/>
                </a:cubicBezTo>
                <a:cubicBezTo>
                  <a:pt x="295932" y="12201"/>
                  <a:pt x="296484" y="11973"/>
                  <a:pt x="296894" y="11525"/>
                </a:cubicBezTo>
                <a:close/>
              </a:path>
            </a:pathLst>
          </a:custGeom>
          <a:solidFill>
            <a:srgbClr val="F0484A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7"/>
          <p:cNvSpPr/>
          <p:nvPr/>
        </p:nvSpPr>
        <p:spPr>
          <a:xfrm>
            <a:off x="477506" y="1726519"/>
            <a:ext cx="2975808" cy="2845481"/>
          </a:xfrm>
          <a:prstGeom prst="rect">
            <a:avLst/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path path="circle">
              <a:fillToRect l="50000" t="50000" r="50000" b="50000"/>
            </a:path>
            <a:tileRect/>
          </a:gradFill>
          <a:ln w="603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7"/>
          <p:cNvSpPr txBox="1"/>
          <p:nvPr/>
        </p:nvSpPr>
        <p:spPr>
          <a:xfrm>
            <a:off x="498911" y="3017599"/>
            <a:ext cx="2975808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Experts.IFMA.org</a:t>
            </a:r>
            <a:endParaRPr sz="2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37"/>
          <p:cNvSpPr txBox="1"/>
          <p:nvPr/>
        </p:nvSpPr>
        <p:spPr>
          <a:xfrm>
            <a:off x="810379" y="2359679"/>
            <a:ext cx="2310062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5E6ED"/>
                </a:solidFill>
                <a:latin typeface="Open Sans"/>
                <a:ea typeface="Open Sans"/>
                <a:cs typeface="Open Sans"/>
                <a:sym typeface="Open Sans"/>
              </a:rPr>
              <a:t>Download the </a:t>
            </a:r>
            <a:r>
              <a:rPr lang="en" sz="1800" b="1">
                <a:solidFill>
                  <a:srgbClr val="D5E6ED"/>
                </a:solidFill>
                <a:latin typeface="Open Sans"/>
                <a:ea typeface="Open Sans"/>
                <a:cs typeface="Open Sans"/>
                <a:sym typeface="Open Sans"/>
              </a:rPr>
              <a:t>FREE </a:t>
            </a:r>
            <a:r>
              <a:rPr lang="en" sz="1800">
                <a:solidFill>
                  <a:srgbClr val="D5E6ED"/>
                </a:solidFill>
                <a:latin typeface="Open Sans"/>
                <a:ea typeface="Open Sans"/>
                <a:cs typeface="Open Sans"/>
                <a:sym typeface="Open Sans"/>
              </a:rPr>
              <a:t>Executive Summary </a:t>
            </a:r>
            <a:endParaRPr sz="1100"/>
          </a:p>
        </p:txBody>
      </p:sp>
      <p:sp>
        <p:nvSpPr>
          <p:cNvPr id="388" name="Google Shape;388;p37"/>
          <p:cNvSpPr/>
          <p:nvPr/>
        </p:nvSpPr>
        <p:spPr>
          <a:xfrm>
            <a:off x="1011320" y="3516400"/>
            <a:ext cx="1986094" cy="142753"/>
          </a:xfrm>
          <a:custGeom>
            <a:avLst/>
            <a:gdLst/>
            <a:ahLst/>
            <a:cxnLst/>
            <a:rect l="l" t="t" r="r" b="b"/>
            <a:pathLst>
              <a:path w="304809" h="12201" extrusionOk="0">
                <a:moveTo>
                  <a:pt x="2076" y="12201"/>
                </a:moveTo>
                <a:cubicBezTo>
                  <a:pt x="1581" y="12201"/>
                  <a:pt x="1076" y="12020"/>
                  <a:pt x="676" y="11658"/>
                </a:cubicBezTo>
                <a:cubicBezTo>
                  <a:pt x="-172" y="10887"/>
                  <a:pt x="-229" y="9572"/>
                  <a:pt x="543" y="8734"/>
                </a:cubicBezTo>
                <a:lnTo>
                  <a:pt x="7915" y="676"/>
                </a:lnTo>
                <a:cubicBezTo>
                  <a:pt x="8687" y="-172"/>
                  <a:pt x="10001" y="-229"/>
                  <a:pt x="10839" y="543"/>
                </a:cubicBezTo>
                <a:cubicBezTo>
                  <a:pt x="11687" y="1314"/>
                  <a:pt x="11744" y="2629"/>
                  <a:pt x="10973" y="3467"/>
                </a:cubicBezTo>
                <a:lnTo>
                  <a:pt x="3610" y="11525"/>
                </a:lnTo>
                <a:cubicBezTo>
                  <a:pt x="3200" y="11973"/>
                  <a:pt x="2638" y="12201"/>
                  <a:pt x="2076" y="12201"/>
                </a:cubicBezTo>
                <a:close/>
                <a:moveTo>
                  <a:pt x="15344" y="11525"/>
                </a:moveTo>
                <a:lnTo>
                  <a:pt x="22717" y="3467"/>
                </a:lnTo>
                <a:cubicBezTo>
                  <a:pt x="23488" y="2619"/>
                  <a:pt x="23431" y="1314"/>
                  <a:pt x="22583" y="543"/>
                </a:cubicBezTo>
                <a:cubicBezTo>
                  <a:pt x="21736" y="-229"/>
                  <a:pt x="20431" y="-172"/>
                  <a:pt x="19659" y="676"/>
                </a:cubicBezTo>
                <a:lnTo>
                  <a:pt x="12287" y="8734"/>
                </a:lnTo>
                <a:cubicBezTo>
                  <a:pt x="11515" y="9582"/>
                  <a:pt x="11573" y="10887"/>
                  <a:pt x="12420" y="11658"/>
                </a:cubicBezTo>
                <a:cubicBezTo>
                  <a:pt x="12820" y="12020"/>
                  <a:pt x="13316" y="12201"/>
                  <a:pt x="13820" y="12201"/>
                </a:cubicBezTo>
                <a:cubicBezTo>
                  <a:pt x="14373" y="12201"/>
                  <a:pt x="14935" y="11973"/>
                  <a:pt x="15344" y="11525"/>
                </a:cubicBezTo>
                <a:close/>
                <a:moveTo>
                  <a:pt x="27070" y="11525"/>
                </a:moveTo>
                <a:lnTo>
                  <a:pt x="34442" y="3467"/>
                </a:lnTo>
                <a:cubicBezTo>
                  <a:pt x="35214" y="2619"/>
                  <a:pt x="35156" y="1314"/>
                  <a:pt x="34309" y="543"/>
                </a:cubicBezTo>
                <a:cubicBezTo>
                  <a:pt x="33461" y="-229"/>
                  <a:pt x="32156" y="-172"/>
                  <a:pt x="31385" y="676"/>
                </a:cubicBezTo>
                <a:lnTo>
                  <a:pt x="24012" y="8725"/>
                </a:lnTo>
                <a:cubicBezTo>
                  <a:pt x="23241" y="9572"/>
                  <a:pt x="23298" y="10877"/>
                  <a:pt x="24146" y="11649"/>
                </a:cubicBezTo>
                <a:cubicBezTo>
                  <a:pt x="24546" y="12011"/>
                  <a:pt x="25041" y="12192"/>
                  <a:pt x="25546" y="12192"/>
                </a:cubicBezTo>
                <a:cubicBezTo>
                  <a:pt x="26108" y="12201"/>
                  <a:pt x="26660" y="11973"/>
                  <a:pt x="27070" y="11525"/>
                </a:cubicBezTo>
                <a:close/>
                <a:moveTo>
                  <a:pt x="38805" y="11525"/>
                </a:moveTo>
                <a:lnTo>
                  <a:pt x="46177" y="3467"/>
                </a:lnTo>
                <a:cubicBezTo>
                  <a:pt x="46948" y="2619"/>
                  <a:pt x="46891" y="1314"/>
                  <a:pt x="46044" y="543"/>
                </a:cubicBezTo>
                <a:cubicBezTo>
                  <a:pt x="45196" y="-229"/>
                  <a:pt x="43891" y="-172"/>
                  <a:pt x="43119" y="676"/>
                </a:cubicBezTo>
                <a:lnTo>
                  <a:pt x="35747" y="8734"/>
                </a:lnTo>
                <a:cubicBezTo>
                  <a:pt x="34976" y="9582"/>
                  <a:pt x="35033" y="10887"/>
                  <a:pt x="35880" y="11658"/>
                </a:cubicBezTo>
                <a:cubicBezTo>
                  <a:pt x="36280" y="12020"/>
                  <a:pt x="36776" y="12201"/>
                  <a:pt x="37281" y="12201"/>
                </a:cubicBezTo>
                <a:cubicBezTo>
                  <a:pt x="37833" y="12201"/>
                  <a:pt x="38395" y="11973"/>
                  <a:pt x="38805" y="11525"/>
                </a:cubicBezTo>
                <a:close/>
                <a:moveTo>
                  <a:pt x="50539" y="11525"/>
                </a:moveTo>
                <a:lnTo>
                  <a:pt x="57912" y="3467"/>
                </a:lnTo>
                <a:cubicBezTo>
                  <a:pt x="58683" y="2619"/>
                  <a:pt x="58626" y="1314"/>
                  <a:pt x="57778" y="543"/>
                </a:cubicBezTo>
                <a:cubicBezTo>
                  <a:pt x="56931" y="-229"/>
                  <a:pt x="55626" y="-172"/>
                  <a:pt x="54854" y="676"/>
                </a:cubicBezTo>
                <a:lnTo>
                  <a:pt x="47482" y="8734"/>
                </a:lnTo>
                <a:cubicBezTo>
                  <a:pt x="46710" y="9582"/>
                  <a:pt x="46767" y="10887"/>
                  <a:pt x="47615" y="11658"/>
                </a:cubicBezTo>
                <a:cubicBezTo>
                  <a:pt x="48015" y="12020"/>
                  <a:pt x="48511" y="12201"/>
                  <a:pt x="49015" y="12201"/>
                </a:cubicBezTo>
                <a:cubicBezTo>
                  <a:pt x="49568" y="12201"/>
                  <a:pt x="50130" y="11973"/>
                  <a:pt x="50539" y="11525"/>
                </a:cubicBezTo>
                <a:close/>
                <a:moveTo>
                  <a:pt x="62265" y="11525"/>
                </a:moveTo>
                <a:lnTo>
                  <a:pt x="69637" y="3467"/>
                </a:lnTo>
                <a:cubicBezTo>
                  <a:pt x="70409" y="2619"/>
                  <a:pt x="70351" y="1314"/>
                  <a:pt x="69504" y="543"/>
                </a:cubicBezTo>
                <a:cubicBezTo>
                  <a:pt x="68656" y="-229"/>
                  <a:pt x="67351" y="-172"/>
                  <a:pt x="66579" y="676"/>
                </a:cubicBezTo>
                <a:lnTo>
                  <a:pt x="59207" y="8734"/>
                </a:lnTo>
                <a:cubicBezTo>
                  <a:pt x="58436" y="9582"/>
                  <a:pt x="58493" y="10887"/>
                  <a:pt x="59340" y="11658"/>
                </a:cubicBezTo>
                <a:cubicBezTo>
                  <a:pt x="59741" y="12020"/>
                  <a:pt x="60236" y="12201"/>
                  <a:pt x="60741" y="12201"/>
                </a:cubicBezTo>
                <a:cubicBezTo>
                  <a:pt x="61303" y="12201"/>
                  <a:pt x="61855" y="11973"/>
                  <a:pt x="62265" y="11525"/>
                </a:cubicBezTo>
                <a:close/>
                <a:moveTo>
                  <a:pt x="73999" y="11525"/>
                </a:moveTo>
                <a:lnTo>
                  <a:pt x="81372" y="3467"/>
                </a:lnTo>
                <a:cubicBezTo>
                  <a:pt x="82143" y="2619"/>
                  <a:pt x="82086" y="1314"/>
                  <a:pt x="81238" y="543"/>
                </a:cubicBezTo>
                <a:cubicBezTo>
                  <a:pt x="80391" y="-229"/>
                  <a:pt x="79086" y="-172"/>
                  <a:pt x="78314" y="676"/>
                </a:cubicBezTo>
                <a:lnTo>
                  <a:pt x="70942" y="8734"/>
                </a:lnTo>
                <a:cubicBezTo>
                  <a:pt x="70170" y="9582"/>
                  <a:pt x="70228" y="10887"/>
                  <a:pt x="71075" y="11658"/>
                </a:cubicBezTo>
                <a:cubicBezTo>
                  <a:pt x="71475" y="12020"/>
                  <a:pt x="71971" y="12201"/>
                  <a:pt x="72475" y="12201"/>
                </a:cubicBezTo>
                <a:cubicBezTo>
                  <a:pt x="73028" y="12201"/>
                  <a:pt x="73590" y="11973"/>
                  <a:pt x="73999" y="11525"/>
                </a:cubicBezTo>
                <a:close/>
                <a:moveTo>
                  <a:pt x="85734" y="11525"/>
                </a:moveTo>
                <a:lnTo>
                  <a:pt x="93107" y="3467"/>
                </a:lnTo>
                <a:cubicBezTo>
                  <a:pt x="93878" y="2619"/>
                  <a:pt x="93821" y="1314"/>
                  <a:pt x="92973" y="543"/>
                </a:cubicBezTo>
                <a:cubicBezTo>
                  <a:pt x="92126" y="-229"/>
                  <a:pt x="90821" y="-172"/>
                  <a:pt x="90049" y="676"/>
                </a:cubicBezTo>
                <a:lnTo>
                  <a:pt x="82677" y="8734"/>
                </a:lnTo>
                <a:cubicBezTo>
                  <a:pt x="81905" y="9582"/>
                  <a:pt x="81962" y="10887"/>
                  <a:pt x="82810" y="11658"/>
                </a:cubicBezTo>
                <a:cubicBezTo>
                  <a:pt x="83210" y="12020"/>
                  <a:pt x="83705" y="12201"/>
                  <a:pt x="84210" y="12201"/>
                </a:cubicBezTo>
                <a:cubicBezTo>
                  <a:pt x="84763" y="12201"/>
                  <a:pt x="85325" y="11973"/>
                  <a:pt x="85734" y="11525"/>
                </a:cubicBezTo>
                <a:close/>
                <a:moveTo>
                  <a:pt x="97460" y="11525"/>
                </a:moveTo>
                <a:lnTo>
                  <a:pt x="104832" y="3467"/>
                </a:lnTo>
                <a:cubicBezTo>
                  <a:pt x="105603" y="2619"/>
                  <a:pt x="105546" y="1314"/>
                  <a:pt x="104699" y="543"/>
                </a:cubicBezTo>
                <a:cubicBezTo>
                  <a:pt x="103851" y="-229"/>
                  <a:pt x="102546" y="-172"/>
                  <a:pt x="101774" y="676"/>
                </a:cubicBezTo>
                <a:lnTo>
                  <a:pt x="94402" y="8725"/>
                </a:lnTo>
                <a:cubicBezTo>
                  <a:pt x="93630" y="9572"/>
                  <a:pt x="93688" y="10877"/>
                  <a:pt x="94535" y="11649"/>
                </a:cubicBezTo>
                <a:cubicBezTo>
                  <a:pt x="94935" y="12011"/>
                  <a:pt x="95431" y="12192"/>
                  <a:pt x="95936" y="12192"/>
                </a:cubicBezTo>
                <a:cubicBezTo>
                  <a:pt x="96497" y="12201"/>
                  <a:pt x="97050" y="11973"/>
                  <a:pt x="97460" y="11525"/>
                </a:cubicBezTo>
                <a:close/>
                <a:moveTo>
                  <a:pt x="109194" y="11525"/>
                </a:moveTo>
                <a:lnTo>
                  <a:pt x="116567" y="3467"/>
                </a:lnTo>
                <a:cubicBezTo>
                  <a:pt x="117338" y="2619"/>
                  <a:pt x="117281" y="1314"/>
                  <a:pt x="116433" y="543"/>
                </a:cubicBezTo>
                <a:cubicBezTo>
                  <a:pt x="115586" y="-229"/>
                  <a:pt x="114281" y="-172"/>
                  <a:pt x="113509" y="676"/>
                </a:cubicBezTo>
                <a:lnTo>
                  <a:pt x="106137" y="8734"/>
                </a:lnTo>
                <a:cubicBezTo>
                  <a:pt x="105365" y="9582"/>
                  <a:pt x="105422" y="10887"/>
                  <a:pt x="106270" y="11658"/>
                </a:cubicBezTo>
                <a:cubicBezTo>
                  <a:pt x="106670" y="12020"/>
                  <a:pt x="107165" y="12201"/>
                  <a:pt x="107670" y="12201"/>
                </a:cubicBezTo>
                <a:cubicBezTo>
                  <a:pt x="108223" y="12201"/>
                  <a:pt x="108785" y="11973"/>
                  <a:pt x="109194" y="11525"/>
                </a:cubicBezTo>
                <a:close/>
                <a:moveTo>
                  <a:pt x="120920" y="11525"/>
                </a:moveTo>
                <a:lnTo>
                  <a:pt x="128292" y="3467"/>
                </a:lnTo>
                <a:cubicBezTo>
                  <a:pt x="129063" y="2619"/>
                  <a:pt x="129006" y="1314"/>
                  <a:pt x="128159" y="543"/>
                </a:cubicBezTo>
                <a:cubicBezTo>
                  <a:pt x="127311" y="-229"/>
                  <a:pt x="126006" y="-172"/>
                  <a:pt x="125234" y="676"/>
                </a:cubicBezTo>
                <a:lnTo>
                  <a:pt x="117862" y="8734"/>
                </a:lnTo>
                <a:cubicBezTo>
                  <a:pt x="117091" y="9582"/>
                  <a:pt x="117148" y="10887"/>
                  <a:pt x="117995" y="11658"/>
                </a:cubicBezTo>
                <a:cubicBezTo>
                  <a:pt x="118395" y="12020"/>
                  <a:pt x="118891" y="12201"/>
                  <a:pt x="119396" y="12201"/>
                </a:cubicBezTo>
                <a:cubicBezTo>
                  <a:pt x="119958" y="12201"/>
                  <a:pt x="120520" y="11973"/>
                  <a:pt x="120920" y="11525"/>
                </a:cubicBezTo>
                <a:close/>
                <a:moveTo>
                  <a:pt x="132654" y="11525"/>
                </a:moveTo>
                <a:lnTo>
                  <a:pt x="140027" y="3467"/>
                </a:lnTo>
                <a:cubicBezTo>
                  <a:pt x="140798" y="2619"/>
                  <a:pt x="140741" y="1314"/>
                  <a:pt x="139893" y="543"/>
                </a:cubicBezTo>
                <a:cubicBezTo>
                  <a:pt x="139046" y="-229"/>
                  <a:pt x="137741" y="-172"/>
                  <a:pt x="136969" y="676"/>
                </a:cubicBezTo>
                <a:lnTo>
                  <a:pt x="129597" y="8734"/>
                </a:lnTo>
                <a:cubicBezTo>
                  <a:pt x="128825" y="9582"/>
                  <a:pt x="128882" y="10887"/>
                  <a:pt x="129730" y="11658"/>
                </a:cubicBezTo>
                <a:cubicBezTo>
                  <a:pt x="130130" y="12020"/>
                  <a:pt x="130626" y="12201"/>
                  <a:pt x="131130" y="12201"/>
                </a:cubicBezTo>
                <a:cubicBezTo>
                  <a:pt x="131692" y="12201"/>
                  <a:pt x="132245" y="11973"/>
                  <a:pt x="132654" y="11525"/>
                </a:cubicBezTo>
                <a:close/>
                <a:moveTo>
                  <a:pt x="144389" y="11525"/>
                </a:moveTo>
                <a:lnTo>
                  <a:pt x="151762" y="3467"/>
                </a:lnTo>
                <a:cubicBezTo>
                  <a:pt x="152533" y="2619"/>
                  <a:pt x="152476" y="1314"/>
                  <a:pt x="151628" y="543"/>
                </a:cubicBezTo>
                <a:cubicBezTo>
                  <a:pt x="150780" y="-229"/>
                  <a:pt x="149476" y="-172"/>
                  <a:pt x="148704" y="676"/>
                </a:cubicBezTo>
                <a:lnTo>
                  <a:pt x="141332" y="8734"/>
                </a:lnTo>
                <a:cubicBezTo>
                  <a:pt x="140560" y="9582"/>
                  <a:pt x="140617" y="10887"/>
                  <a:pt x="141465" y="11658"/>
                </a:cubicBezTo>
                <a:cubicBezTo>
                  <a:pt x="141865" y="12020"/>
                  <a:pt x="142360" y="12201"/>
                  <a:pt x="142865" y="12201"/>
                </a:cubicBezTo>
                <a:cubicBezTo>
                  <a:pt x="143418" y="12201"/>
                  <a:pt x="143980" y="11973"/>
                  <a:pt x="144389" y="11525"/>
                </a:cubicBezTo>
                <a:close/>
                <a:moveTo>
                  <a:pt x="156114" y="11525"/>
                </a:moveTo>
                <a:lnTo>
                  <a:pt x="163487" y="3467"/>
                </a:lnTo>
                <a:cubicBezTo>
                  <a:pt x="164258" y="2619"/>
                  <a:pt x="164201" y="1314"/>
                  <a:pt x="163353" y="543"/>
                </a:cubicBezTo>
                <a:cubicBezTo>
                  <a:pt x="162506" y="-229"/>
                  <a:pt x="161201" y="-172"/>
                  <a:pt x="160429" y="676"/>
                </a:cubicBezTo>
                <a:lnTo>
                  <a:pt x="153057" y="8734"/>
                </a:lnTo>
                <a:cubicBezTo>
                  <a:pt x="152285" y="9582"/>
                  <a:pt x="152343" y="10887"/>
                  <a:pt x="153190" y="11658"/>
                </a:cubicBezTo>
                <a:cubicBezTo>
                  <a:pt x="153590" y="12020"/>
                  <a:pt x="154086" y="12201"/>
                  <a:pt x="154590" y="12201"/>
                </a:cubicBezTo>
                <a:cubicBezTo>
                  <a:pt x="155152" y="12201"/>
                  <a:pt x="155714" y="11973"/>
                  <a:pt x="156114" y="11525"/>
                </a:cubicBezTo>
                <a:close/>
                <a:moveTo>
                  <a:pt x="167849" y="11525"/>
                </a:moveTo>
                <a:lnTo>
                  <a:pt x="175222" y="3467"/>
                </a:lnTo>
                <a:cubicBezTo>
                  <a:pt x="175993" y="2619"/>
                  <a:pt x="175936" y="1314"/>
                  <a:pt x="175088" y="543"/>
                </a:cubicBezTo>
                <a:cubicBezTo>
                  <a:pt x="174241" y="-229"/>
                  <a:pt x="172936" y="-172"/>
                  <a:pt x="172164" y="676"/>
                </a:cubicBezTo>
                <a:lnTo>
                  <a:pt x="164792" y="8725"/>
                </a:lnTo>
                <a:cubicBezTo>
                  <a:pt x="164020" y="9572"/>
                  <a:pt x="164077" y="10877"/>
                  <a:pt x="164925" y="11649"/>
                </a:cubicBezTo>
                <a:cubicBezTo>
                  <a:pt x="165325" y="12011"/>
                  <a:pt x="165820" y="12192"/>
                  <a:pt x="166325" y="12192"/>
                </a:cubicBezTo>
                <a:cubicBezTo>
                  <a:pt x="166878" y="12201"/>
                  <a:pt x="167440" y="11973"/>
                  <a:pt x="167849" y="11525"/>
                </a:cubicBezTo>
                <a:close/>
                <a:moveTo>
                  <a:pt x="179584" y="11525"/>
                </a:moveTo>
                <a:lnTo>
                  <a:pt x="186956" y="3467"/>
                </a:lnTo>
                <a:cubicBezTo>
                  <a:pt x="187728" y="2619"/>
                  <a:pt x="187671" y="1314"/>
                  <a:pt x="186823" y="543"/>
                </a:cubicBezTo>
                <a:cubicBezTo>
                  <a:pt x="185975" y="-229"/>
                  <a:pt x="184670" y="-172"/>
                  <a:pt x="183899" y="676"/>
                </a:cubicBezTo>
                <a:lnTo>
                  <a:pt x="176527" y="8734"/>
                </a:lnTo>
                <a:cubicBezTo>
                  <a:pt x="175755" y="9582"/>
                  <a:pt x="175812" y="10887"/>
                  <a:pt x="176660" y="11658"/>
                </a:cubicBezTo>
                <a:cubicBezTo>
                  <a:pt x="177060" y="12020"/>
                  <a:pt x="177555" y="12201"/>
                  <a:pt x="178060" y="12201"/>
                </a:cubicBezTo>
                <a:cubicBezTo>
                  <a:pt x="178613" y="12201"/>
                  <a:pt x="179174" y="11973"/>
                  <a:pt x="179584" y="11525"/>
                </a:cubicBezTo>
                <a:close/>
                <a:moveTo>
                  <a:pt x="191309" y="11525"/>
                </a:moveTo>
                <a:lnTo>
                  <a:pt x="198682" y="3467"/>
                </a:lnTo>
                <a:cubicBezTo>
                  <a:pt x="199453" y="2619"/>
                  <a:pt x="199396" y="1314"/>
                  <a:pt x="198548" y="543"/>
                </a:cubicBezTo>
                <a:cubicBezTo>
                  <a:pt x="197701" y="-229"/>
                  <a:pt x="196396" y="-172"/>
                  <a:pt x="195624" y="676"/>
                </a:cubicBezTo>
                <a:lnTo>
                  <a:pt x="188252" y="8734"/>
                </a:lnTo>
                <a:cubicBezTo>
                  <a:pt x="187480" y="9582"/>
                  <a:pt x="187537" y="10887"/>
                  <a:pt x="188385" y="11658"/>
                </a:cubicBezTo>
                <a:cubicBezTo>
                  <a:pt x="188785" y="12020"/>
                  <a:pt x="189281" y="12201"/>
                  <a:pt x="189785" y="12201"/>
                </a:cubicBezTo>
                <a:cubicBezTo>
                  <a:pt x="190347" y="12201"/>
                  <a:pt x="190900" y="11973"/>
                  <a:pt x="191309" y="11525"/>
                </a:cubicBezTo>
                <a:close/>
                <a:moveTo>
                  <a:pt x="203044" y="11525"/>
                </a:moveTo>
                <a:lnTo>
                  <a:pt x="210416" y="3467"/>
                </a:lnTo>
                <a:cubicBezTo>
                  <a:pt x="211188" y="2619"/>
                  <a:pt x="211131" y="1314"/>
                  <a:pt x="210283" y="543"/>
                </a:cubicBezTo>
                <a:cubicBezTo>
                  <a:pt x="209435" y="-229"/>
                  <a:pt x="208130" y="-172"/>
                  <a:pt x="207359" y="676"/>
                </a:cubicBezTo>
                <a:lnTo>
                  <a:pt x="199987" y="8734"/>
                </a:lnTo>
                <a:cubicBezTo>
                  <a:pt x="199215" y="9582"/>
                  <a:pt x="199272" y="10887"/>
                  <a:pt x="200120" y="11658"/>
                </a:cubicBezTo>
                <a:cubicBezTo>
                  <a:pt x="200520" y="12020"/>
                  <a:pt x="201015" y="12201"/>
                  <a:pt x="201520" y="12201"/>
                </a:cubicBezTo>
                <a:cubicBezTo>
                  <a:pt x="202073" y="12201"/>
                  <a:pt x="202635" y="11973"/>
                  <a:pt x="203044" y="11525"/>
                </a:cubicBezTo>
                <a:close/>
                <a:moveTo>
                  <a:pt x="214779" y="11525"/>
                </a:moveTo>
                <a:lnTo>
                  <a:pt x="222151" y="3467"/>
                </a:lnTo>
                <a:cubicBezTo>
                  <a:pt x="222923" y="2619"/>
                  <a:pt x="222866" y="1314"/>
                  <a:pt x="222018" y="543"/>
                </a:cubicBezTo>
                <a:cubicBezTo>
                  <a:pt x="221170" y="-229"/>
                  <a:pt x="219865" y="-172"/>
                  <a:pt x="219094" y="676"/>
                </a:cubicBezTo>
                <a:lnTo>
                  <a:pt x="211721" y="8734"/>
                </a:lnTo>
                <a:cubicBezTo>
                  <a:pt x="210950" y="9582"/>
                  <a:pt x="211007" y="10887"/>
                  <a:pt x="211855" y="11658"/>
                </a:cubicBezTo>
                <a:cubicBezTo>
                  <a:pt x="212255" y="12020"/>
                  <a:pt x="212750" y="12201"/>
                  <a:pt x="213255" y="12201"/>
                </a:cubicBezTo>
                <a:cubicBezTo>
                  <a:pt x="213807" y="12201"/>
                  <a:pt x="214369" y="11973"/>
                  <a:pt x="214779" y="11525"/>
                </a:cubicBezTo>
                <a:close/>
                <a:moveTo>
                  <a:pt x="226504" y="11525"/>
                </a:moveTo>
                <a:lnTo>
                  <a:pt x="233877" y="3467"/>
                </a:lnTo>
                <a:cubicBezTo>
                  <a:pt x="234648" y="2619"/>
                  <a:pt x="234591" y="1314"/>
                  <a:pt x="233743" y="543"/>
                </a:cubicBezTo>
                <a:cubicBezTo>
                  <a:pt x="232895" y="-229"/>
                  <a:pt x="231591" y="-172"/>
                  <a:pt x="230819" y="676"/>
                </a:cubicBezTo>
                <a:lnTo>
                  <a:pt x="223447" y="8734"/>
                </a:lnTo>
                <a:cubicBezTo>
                  <a:pt x="222675" y="9582"/>
                  <a:pt x="222732" y="10887"/>
                  <a:pt x="223580" y="11658"/>
                </a:cubicBezTo>
                <a:cubicBezTo>
                  <a:pt x="223980" y="12020"/>
                  <a:pt x="224475" y="12201"/>
                  <a:pt x="224980" y="12201"/>
                </a:cubicBezTo>
                <a:cubicBezTo>
                  <a:pt x="225542" y="12201"/>
                  <a:pt x="226095" y="11973"/>
                  <a:pt x="226504" y="11525"/>
                </a:cubicBezTo>
                <a:close/>
                <a:moveTo>
                  <a:pt x="238239" y="11525"/>
                </a:moveTo>
                <a:lnTo>
                  <a:pt x="245611" y="3467"/>
                </a:lnTo>
                <a:cubicBezTo>
                  <a:pt x="246383" y="2619"/>
                  <a:pt x="246326" y="1314"/>
                  <a:pt x="245478" y="543"/>
                </a:cubicBezTo>
                <a:cubicBezTo>
                  <a:pt x="244630" y="-229"/>
                  <a:pt x="243325" y="-172"/>
                  <a:pt x="242554" y="676"/>
                </a:cubicBezTo>
                <a:lnTo>
                  <a:pt x="235181" y="8734"/>
                </a:lnTo>
                <a:cubicBezTo>
                  <a:pt x="234410" y="9582"/>
                  <a:pt x="234467" y="10887"/>
                  <a:pt x="235315" y="11658"/>
                </a:cubicBezTo>
                <a:cubicBezTo>
                  <a:pt x="235715" y="12020"/>
                  <a:pt x="236210" y="12201"/>
                  <a:pt x="236715" y="12201"/>
                </a:cubicBezTo>
                <a:cubicBezTo>
                  <a:pt x="237267" y="12201"/>
                  <a:pt x="237829" y="11973"/>
                  <a:pt x="238239" y="11525"/>
                </a:cubicBezTo>
                <a:close/>
                <a:moveTo>
                  <a:pt x="249974" y="11525"/>
                </a:moveTo>
                <a:lnTo>
                  <a:pt x="257346" y="3467"/>
                </a:lnTo>
                <a:cubicBezTo>
                  <a:pt x="258118" y="2619"/>
                  <a:pt x="258061" y="1314"/>
                  <a:pt x="257213" y="543"/>
                </a:cubicBezTo>
                <a:cubicBezTo>
                  <a:pt x="256365" y="-229"/>
                  <a:pt x="255060" y="-172"/>
                  <a:pt x="254289" y="676"/>
                </a:cubicBezTo>
                <a:lnTo>
                  <a:pt x="246916" y="8734"/>
                </a:lnTo>
                <a:cubicBezTo>
                  <a:pt x="246145" y="9582"/>
                  <a:pt x="246202" y="10887"/>
                  <a:pt x="247050" y="11658"/>
                </a:cubicBezTo>
                <a:cubicBezTo>
                  <a:pt x="247450" y="12020"/>
                  <a:pt x="247945" y="12201"/>
                  <a:pt x="248450" y="12201"/>
                </a:cubicBezTo>
                <a:cubicBezTo>
                  <a:pt x="249002" y="12201"/>
                  <a:pt x="249564" y="11973"/>
                  <a:pt x="249974" y="11525"/>
                </a:cubicBezTo>
                <a:close/>
                <a:moveTo>
                  <a:pt x="261699" y="11525"/>
                </a:moveTo>
                <a:lnTo>
                  <a:pt x="269071" y="3467"/>
                </a:lnTo>
                <a:cubicBezTo>
                  <a:pt x="269843" y="2619"/>
                  <a:pt x="269786" y="1314"/>
                  <a:pt x="268938" y="543"/>
                </a:cubicBezTo>
                <a:cubicBezTo>
                  <a:pt x="268090" y="-229"/>
                  <a:pt x="266785" y="-172"/>
                  <a:pt x="266014" y="676"/>
                </a:cubicBezTo>
                <a:lnTo>
                  <a:pt x="258642" y="8734"/>
                </a:lnTo>
                <a:cubicBezTo>
                  <a:pt x="257870" y="9582"/>
                  <a:pt x="257927" y="10887"/>
                  <a:pt x="258775" y="11658"/>
                </a:cubicBezTo>
                <a:cubicBezTo>
                  <a:pt x="259175" y="12020"/>
                  <a:pt x="259670" y="12201"/>
                  <a:pt x="260175" y="12201"/>
                </a:cubicBezTo>
                <a:cubicBezTo>
                  <a:pt x="260737" y="12201"/>
                  <a:pt x="261290" y="11973"/>
                  <a:pt x="261699" y="11525"/>
                </a:cubicBezTo>
                <a:close/>
                <a:moveTo>
                  <a:pt x="273434" y="11525"/>
                </a:moveTo>
                <a:lnTo>
                  <a:pt x="280806" y="3467"/>
                </a:lnTo>
                <a:cubicBezTo>
                  <a:pt x="281578" y="2619"/>
                  <a:pt x="281521" y="1314"/>
                  <a:pt x="280673" y="543"/>
                </a:cubicBezTo>
                <a:cubicBezTo>
                  <a:pt x="279825" y="-229"/>
                  <a:pt x="278520" y="-172"/>
                  <a:pt x="277749" y="676"/>
                </a:cubicBezTo>
                <a:lnTo>
                  <a:pt x="270376" y="8734"/>
                </a:lnTo>
                <a:cubicBezTo>
                  <a:pt x="269605" y="9582"/>
                  <a:pt x="269662" y="10887"/>
                  <a:pt x="270510" y="11658"/>
                </a:cubicBezTo>
                <a:cubicBezTo>
                  <a:pt x="270910" y="12020"/>
                  <a:pt x="271405" y="12201"/>
                  <a:pt x="271910" y="12201"/>
                </a:cubicBezTo>
                <a:cubicBezTo>
                  <a:pt x="272462" y="12201"/>
                  <a:pt x="273024" y="11973"/>
                  <a:pt x="273434" y="11525"/>
                </a:cubicBezTo>
                <a:close/>
                <a:moveTo>
                  <a:pt x="285169" y="11525"/>
                </a:moveTo>
                <a:lnTo>
                  <a:pt x="292541" y="3467"/>
                </a:lnTo>
                <a:cubicBezTo>
                  <a:pt x="293313" y="2619"/>
                  <a:pt x="293255" y="1314"/>
                  <a:pt x="292408" y="543"/>
                </a:cubicBezTo>
                <a:cubicBezTo>
                  <a:pt x="291560" y="-229"/>
                  <a:pt x="290255" y="-172"/>
                  <a:pt x="289484" y="676"/>
                </a:cubicBezTo>
                <a:lnTo>
                  <a:pt x="282111" y="8734"/>
                </a:lnTo>
                <a:cubicBezTo>
                  <a:pt x="281340" y="9582"/>
                  <a:pt x="281397" y="10887"/>
                  <a:pt x="282245" y="11658"/>
                </a:cubicBezTo>
                <a:cubicBezTo>
                  <a:pt x="282645" y="12020"/>
                  <a:pt x="283140" y="12201"/>
                  <a:pt x="283645" y="12201"/>
                </a:cubicBezTo>
                <a:cubicBezTo>
                  <a:pt x="284197" y="12201"/>
                  <a:pt x="284759" y="11973"/>
                  <a:pt x="285169" y="11525"/>
                </a:cubicBezTo>
                <a:close/>
                <a:moveTo>
                  <a:pt x="296894" y="11525"/>
                </a:moveTo>
                <a:lnTo>
                  <a:pt x="304266" y="3467"/>
                </a:lnTo>
                <a:cubicBezTo>
                  <a:pt x="305038" y="2619"/>
                  <a:pt x="304981" y="1314"/>
                  <a:pt x="304133" y="543"/>
                </a:cubicBezTo>
                <a:cubicBezTo>
                  <a:pt x="303285" y="-229"/>
                  <a:pt x="301980" y="-172"/>
                  <a:pt x="301209" y="676"/>
                </a:cubicBezTo>
                <a:lnTo>
                  <a:pt x="293836" y="8734"/>
                </a:lnTo>
                <a:cubicBezTo>
                  <a:pt x="293065" y="9582"/>
                  <a:pt x="293122" y="10887"/>
                  <a:pt x="293970" y="11658"/>
                </a:cubicBezTo>
                <a:cubicBezTo>
                  <a:pt x="294370" y="12020"/>
                  <a:pt x="294865" y="12201"/>
                  <a:pt x="295370" y="12201"/>
                </a:cubicBezTo>
                <a:cubicBezTo>
                  <a:pt x="295932" y="12201"/>
                  <a:pt x="296484" y="11973"/>
                  <a:pt x="296894" y="11525"/>
                </a:cubicBezTo>
                <a:close/>
              </a:path>
            </a:pathLst>
          </a:custGeom>
          <a:solidFill>
            <a:srgbClr val="F0484A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37"/>
          <p:cNvGrpSpPr/>
          <p:nvPr/>
        </p:nvGrpSpPr>
        <p:grpSpPr>
          <a:xfrm>
            <a:off x="337050" y="461600"/>
            <a:ext cx="7085250" cy="58500"/>
            <a:chOff x="337050" y="461600"/>
            <a:chExt cx="7085250" cy="58500"/>
          </a:xfrm>
        </p:grpSpPr>
        <p:sp>
          <p:nvSpPr>
            <p:cNvPr id="390" name="Google Shape;390;p37"/>
            <p:cNvSpPr/>
            <p:nvPr/>
          </p:nvSpPr>
          <p:spPr>
            <a:xfrm>
              <a:off x="337050" y="461600"/>
              <a:ext cx="1948800" cy="58500"/>
            </a:xfrm>
            <a:prstGeom prst="rect">
              <a:avLst/>
            </a:prstGeom>
            <a:solidFill>
              <a:srgbClr val="519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2285850" y="461600"/>
              <a:ext cx="2990400" cy="58500"/>
            </a:xfrm>
            <a:prstGeom prst="rect">
              <a:avLst/>
            </a:prstGeom>
            <a:solidFill>
              <a:srgbClr val="4F8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4870800" y="461600"/>
              <a:ext cx="1298400" cy="58500"/>
            </a:xfrm>
            <a:prstGeom prst="rect">
              <a:avLst/>
            </a:prstGeom>
            <a:solidFill>
              <a:srgbClr val="0E3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6169200" y="461600"/>
              <a:ext cx="1253100" cy="58500"/>
            </a:xfrm>
            <a:prstGeom prst="rect">
              <a:avLst/>
            </a:prstGeom>
            <a:solidFill>
              <a:srgbClr val="196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8"/>
          <p:cNvSpPr txBox="1">
            <a:spLocks noGrp="1"/>
          </p:cNvSpPr>
          <p:nvPr>
            <p:ph type="title"/>
          </p:nvPr>
        </p:nvSpPr>
        <p:spPr>
          <a:xfrm>
            <a:off x="454275" y="212075"/>
            <a:ext cx="78927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000">
                <a:solidFill>
                  <a:srgbClr val="0E3345"/>
                </a:solidFill>
              </a:rPr>
              <a:t>Panel Discussion - The Impact on FM</a:t>
            </a:r>
            <a:endParaRPr sz="3000">
              <a:solidFill>
                <a:srgbClr val="0E3345"/>
              </a:solidFill>
            </a:endParaRPr>
          </a:p>
        </p:txBody>
      </p:sp>
      <p:sp>
        <p:nvSpPr>
          <p:cNvPr id="399" name="Google Shape;399;p38"/>
          <p:cNvSpPr/>
          <p:nvPr/>
        </p:nvSpPr>
        <p:spPr>
          <a:xfrm>
            <a:off x="-31275" y="1139751"/>
            <a:ext cx="9206400" cy="3057300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lin ang="5400012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62526" y="1712879"/>
            <a:ext cx="9206526" cy="24841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1" name="Google Shape;401;p38"/>
          <p:cNvSpPr txBox="1"/>
          <p:nvPr/>
        </p:nvSpPr>
        <p:spPr>
          <a:xfrm>
            <a:off x="628650" y="1286352"/>
            <a:ext cx="3459892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D5E6ED"/>
                </a:solidFill>
                <a:latin typeface="Open Sans"/>
                <a:ea typeface="Open Sans"/>
                <a:cs typeface="Open Sans"/>
                <a:sym typeface="Open Sans"/>
              </a:rPr>
              <a:t>MODERATOR &amp; PANELISTS </a:t>
            </a:r>
            <a:endParaRPr sz="1500" b="1">
              <a:solidFill>
                <a:srgbClr val="D5E6E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9" descr="footer-id"/>
          <p:cNvSpPr txBox="1"/>
          <p:nvPr/>
        </p:nvSpPr>
        <p:spPr>
          <a:xfrm>
            <a:off x="0" y="3857625"/>
            <a:ext cx="91440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39AC37"/>
                </a:solidFill>
                <a:latin typeface="Open Sans"/>
                <a:ea typeface="Open Sans"/>
                <a:cs typeface="Open Sans"/>
                <a:sym typeface="Open Sans"/>
              </a:rPr>
              <a:t>ⓘ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Start presenting to display the poll results on this slide.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7" name="Google Shape;407;p39" descr="title-id"/>
          <p:cNvSpPr txBox="1"/>
          <p:nvPr/>
        </p:nvSpPr>
        <p:spPr>
          <a:xfrm>
            <a:off x="453850" y="1285875"/>
            <a:ext cx="74343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rgbClr val="0D3345"/>
                </a:solidFill>
                <a:latin typeface="Roboto"/>
                <a:ea typeface="Roboto"/>
                <a:cs typeface="Roboto"/>
                <a:sym typeface="Roboto"/>
              </a:rPr>
              <a:t>What is the main business driver for FM post-vaccine?</a:t>
            </a:r>
            <a:endParaRPr sz="4200" b="1">
              <a:solidFill>
                <a:srgbClr val="0D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08" name="Google Shape;408;p39"/>
          <p:cNvGrpSpPr/>
          <p:nvPr/>
        </p:nvGrpSpPr>
        <p:grpSpPr>
          <a:xfrm>
            <a:off x="337050" y="461600"/>
            <a:ext cx="7085250" cy="58500"/>
            <a:chOff x="337050" y="461600"/>
            <a:chExt cx="7085250" cy="58500"/>
          </a:xfrm>
        </p:grpSpPr>
        <p:sp>
          <p:nvSpPr>
            <p:cNvPr id="409" name="Google Shape;409;p39"/>
            <p:cNvSpPr/>
            <p:nvPr/>
          </p:nvSpPr>
          <p:spPr>
            <a:xfrm>
              <a:off x="337050" y="461600"/>
              <a:ext cx="1948800" cy="58500"/>
            </a:xfrm>
            <a:prstGeom prst="rect">
              <a:avLst/>
            </a:prstGeom>
            <a:solidFill>
              <a:srgbClr val="519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2285850" y="461600"/>
              <a:ext cx="2990400" cy="58500"/>
            </a:xfrm>
            <a:prstGeom prst="rect">
              <a:avLst/>
            </a:prstGeom>
            <a:solidFill>
              <a:srgbClr val="4F8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4870800" y="461600"/>
              <a:ext cx="1298400" cy="58500"/>
            </a:xfrm>
            <a:prstGeom prst="rect">
              <a:avLst/>
            </a:prstGeom>
            <a:solidFill>
              <a:srgbClr val="0E3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6169200" y="461600"/>
              <a:ext cx="1253100" cy="58500"/>
            </a:xfrm>
            <a:prstGeom prst="rect">
              <a:avLst/>
            </a:prstGeom>
            <a:solidFill>
              <a:srgbClr val="196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</p:grpSp>
      <p:sp>
        <p:nvSpPr>
          <p:cNvPr id="413" name="Google Shape;413;p39"/>
          <p:cNvSpPr txBox="1"/>
          <p:nvPr/>
        </p:nvSpPr>
        <p:spPr>
          <a:xfrm>
            <a:off x="1138250" y="783713"/>
            <a:ext cx="250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D3345"/>
                </a:solidFill>
                <a:latin typeface="Roboto"/>
                <a:ea typeface="Roboto"/>
                <a:cs typeface="Roboto"/>
                <a:sym typeface="Roboto"/>
              </a:rPr>
              <a:t>AUDIENCE POLL</a:t>
            </a:r>
            <a:endParaRPr sz="2400">
              <a:solidFill>
                <a:srgbClr val="0D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Google Shape;4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50" y="835650"/>
            <a:ext cx="450226" cy="45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31907B6-BD0B-4041-9079-E87DD44F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6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0"/>
          <p:cNvSpPr txBox="1"/>
          <p:nvPr/>
        </p:nvSpPr>
        <p:spPr>
          <a:xfrm>
            <a:off x="0" y="0"/>
            <a:ext cx="9144000" cy="512514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0" name="Google Shape;420;p40"/>
          <p:cNvGrpSpPr/>
          <p:nvPr/>
        </p:nvGrpSpPr>
        <p:grpSpPr>
          <a:xfrm>
            <a:off x="792480" y="510541"/>
            <a:ext cx="1630680" cy="4122420"/>
            <a:chOff x="1056640" y="680721"/>
            <a:chExt cx="2174240" cy="5496560"/>
          </a:xfrm>
        </p:grpSpPr>
        <p:grpSp>
          <p:nvGrpSpPr>
            <p:cNvPr id="421" name="Google Shape;421;p40"/>
            <p:cNvGrpSpPr/>
            <p:nvPr/>
          </p:nvGrpSpPr>
          <p:grpSpPr>
            <a:xfrm>
              <a:off x="1056640" y="680721"/>
              <a:ext cx="2174240" cy="5496560"/>
              <a:chOff x="1056640" y="762001"/>
              <a:chExt cx="2174240" cy="5496560"/>
            </a:xfrm>
          </p:grpSpPr>
          <p:grpSp>
            <p:nvGrpSpPr>
              <p:cNvPr id="422" name="Google Shape;422;p40"/>
              <p:cNvGrpSpPr/>
              <p:nvPr/>
            </p:nvGrpSpPr>
            <p:grpSpPr>
              <a:xfrm>
                <a:off x="1056640" y="762001"/>
                <a:ext cx="2174240" cy="5496560"/>
                <a:chOff x="1056640" y="762001"/>
                <a:chExt cx="2174240" cy="5496560"/>
              </a:xfrm>
            </p:grpSpPr>
            <p:sp>
              <p:nvSpPr>
                <p:cNvPr id="423" name="Google Shape;423;p40"/>
                <p:cNvSpPr/>
                <p:nvPr/>
              </p:nvSpPr>
              <p:spPr>
                <a:xfrm>
                  <a:off x="1056640" y="762001"/>
                  <a:ext cx="2174240" cy="5496560"/>
                </a:xfrm>
                <a:prstGeom prst="rect">
                  <a:avLst/>
                </a:prstGeom>
                <a:solidFill>
                  <a:srgbClr val="ACCDDB"/>
                </a:solidFill>
                <a:ln w="12700" cap="flat" cmpd="sng">
                  <a:solidFill>
                    <a:srgbClr val="ACCDD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24" name="Google Shape;424;p40"/>
                <p:cNvGrpSpPr/>
                <p:nvPr/>
              </p:nvGrpSpPr>
              <p:grpSpPr>
                <a:xfrm>
                  <a:off x="1237554" y="1638602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25" name="Google Shape;425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6" name="Google Shape;426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40"/>
                <p:cNvGrpSpPr/>
                <p:nvPr/>
              </p:nvGrpSpPr>
              <p:grpSpPr>
                <a:xfrm>
                  <a:off x="1237554" y="2131039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29" name="Google Shape;429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" name="Google Shape;431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2" name="Google Shape;432;p40"/>
                <p:cNvGrpSpPr/>
                <p:nvPr/>
              </p:nvGrpSpPr>
              <p:grpSpPr>
                <a:xfrm>
                  <a:off x="1237554" y="3115913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33" name="Google Shape;433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4" name="Google Shape;434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6" name="Google Shape;436;p40"/>
                <p:cNvGrpSpPr/>
                <p:nvPr/>
              </p:nvGrpSpPr>
              <p:grpSpPr>
                <a:xfrm>
                  <a:off x="1237554" y="2623476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37" name="Google Shape;437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0" name="Google Shape;440;p40"/>
                <p:cNvGrpSpPr/>
                <p:nvPr/>
              </p:nvGrpSpPr>
              <p:grpSpPr>
                <a:xfrm>
                  <a:off x="1237554" y="3608350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41" name="Google Shape;441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40"/>
                <p:cNvGrpSpPr/>
                <p:nvPr/>
              </p:nvGrpSpPr>
              <p:grpSpPr>
                <a:xfrm>
                  <a:off x="1237554" y="4100787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45" name="Google Shape;445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8" name="Google Shape;448;p40"/>
                <p:cNvGrpSpPr/>
                <p:nvPr/>
              </p:nvGrpSpPr>
              <p:grpSpPr>
                <a:xfrm>
                  <a:off x="1237554" y="4593224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49" name="Google Shape;449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0" name="Google Shape;450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2" name="Google Shape;452;p40"/>
                <p:cNvGrpSpPr/>
                <p:nvPr/>
              </p:nvGrpSpPr>
              <p:grpSpPr>
                <a:xfrm>
                  <a:off x="1237554" y="5085661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53" name="Google Shape;453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40"/>
                <p:cNvGrpSpPr/>
                <p:nvPr/>
              </p:nvGrpSpPr>
              <p:grpSpPr>
                <a:xfrm>
                  <a:off x="1237554" y="5578101"/>
                  <a:ext cx="1812412" cy="360000"/>
                  <a:chOff x="1239520" y="1940821"/>
                  <a:chExt cx="1812412" cy="360000"/>
                </a:xfrm>
              </p:grpSpPr>
              <p:sp>
                <p:nvSpPr>
                  <p:cNvPr id="457" name="Google Shape;457;p40"/>
                  <p:cNvSpPr/>
                  <p:nvPr/>
                </p:nvSpPr>
                <p:spPr>
                  <a:xfrm>
                    <a:off x="1239520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40"/>
                  <p:cNvSpPr/>
                  <p:nvPr/>
                </p:nvSpPr>
                <p:spPr>
                  <a:xfrm>
                    <a:off x="1965726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40"/>
                  <p:cNvSpPr/>
                  <p:nvPr/>
                </p:nvSpPr>
                <p:spPr>
                  <a:xfrm>
                    <a:off x="2691932" y="1940821"/>
                    <a:ext cx="360000" cy="360000"/>
                  </a:xfrm>
                  <a:prstGeom prst="rect">
                    <a:avLst/>
                  </a:prstGeom>
                  <a:solidFill>
                    <a:srgbClr val="F7F7F7"/>
                  </a:solidFill>
                  <a:ln w="12700" cap="flat" cmpd="sng">
                    <a:solidFill>
                      <a:srgbClr val="F7F7F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60" name="Google Shape;460;p40"/>
              <p:cNvSpPr/>
              <p:nvPr/>
            </p:nvSpPr>
            <p:spPr>
              <a:xfrm>
                <a:off x="1963760" y="5578098"/>
                <a:ext cx="360000" cy="680462"/>
              </a:xfrm>
              <a:prstGeom prst="rect">
                <a:avLst/>
              </a:prstGeom>
              <a:solidFill>
                <a:srgbClr val="F7F7F7"/>
              </a:solidFill>
              <a:ln w="12700" cap="flat" cmpd="sng">
                <a:solidFill>
                  <a:srgbClr val="F7F7F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1" name="Google Shape;461;p40"/>
            <p:cNvSpPr/>
            <p:nvPr/>
          </p:nvSpPr>
          <p:spPr>
            <a:xfrm>
              <a:off x="1237554" y="1041263"/>
              <a:ext cx="360000" cy="360000"/>
            </a:xfrm>
            <a:prstGeom prst="rect">
              <a:avLst/>
            </a:prstGeom>
            <a:solidFill>
              <a:srgbClr val="F7F7F7"/>
            </a:solidFill>
            <a:ln w="12700" cap="flat" cmpd="sng">
              <a:solidFill>
                <a:srgbClr val="F7F7F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1963760" y="1041263"/>
              <a:ext cx="360000" cy="360000"/>
            </a:xfrm>
            <a:prstGeom prst="rect">
              <a:avLst/>
            </a:prstGeom>
            <a:solidFill>
              <a:srgbClr val="F7F7F7"/>
            </a:solidFill>
            <a:ln w="12700" cap="flat" cmpd="sng">
              <a:solidFill>
                <a:srgbClr val="F7F7F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2689966" y="1041263"/>
              <a:ext cx="360000" cy="360000"/>
            </a:xfrm>
            <a:prstGeom prst="rect">
              <a:avLst/>
            </a:prstGeom>
            <a:solidFill>
              <a:srgbClr val="F7F7F7"/>
            </a:solidFill>
            <a:ln w="12700" cap="flat" cmpd="sng">
              <a:solidFill>
                <a:srgbClr val="F7F7F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40"/>
          <p:cNvSpPr txBox="1"/>
          <p:nvPr/>
        </p:nvSpPr>
        <p:spPr>
          <a:xfrm>
            <a:off x="792480" y="4686567"/>
            <a:ext cx="163068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Pre-COVID-19</a:t>
            </a:r>
            <a:endParaRPr sz="1100"/>
          </a:p>
        </p:txBody>
      </p:sp>
      <p:sp>
        <p:nvSpPr>
          <p:cNvPr id="465" name="Google Shape;465;p40"/>
          <p:cNvSpPr txBox="1"/>
          <p:nvPr/>
        </p:nvSpPr>
        <p:spPr>
          <a:xfrm>
            <a:off x="3756660" y="4686567"/>
            <a:ext cx="1630680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Pre-COVID-19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2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djusted</a:t>
            </a:r>
            <a:endParaRPr sz="12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Google Shape;466;p40"/>
          <p:cNvSpPr txBox="1"/>
          <p:nvPr/>
        </p:nvSpPr>
        <p:spPr>
          <a:xfrm>
            <a:off x="6309360" y="4686567"/>
            <a:ext cx="163068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94BA"/>
              </a:buClr>
              <a:buSzPts val="1200"/>
              <a:buFont typeface="Roboto"/>
              <a:buNone/>
            </a:pPr>
            <a:r>
              <a:rPr lang="en" sz="1200" b="1" i="0" u="none" strike="noStrike" cap="none">
                <a:solidFill>
                  <a:srgbClr val="3494BA"/>
                </a:solidFill>
                <a:latin typeface="Roboto"/>
                <a:ea typeface="Roboto"/>
                <a:cs typeface="Roboto"/>
                <a:sym typeface="Roboto"/>
              </a:rPr>
              <a:t>Smart Scheduling</a:t>
            </a:r>
            <a:endParaRPr sz="1100"/>
          </a:p>
        </p:txBody>
      </p:sp>
      <p:grpSp>
        <p:nvGrpSpPr>
          <p:cNvPr id="467" name="Google Shape;467;p40"/>
          <p:cNvGrpSpPr/>
          <p:nvPr/>
        </p:nvGrpSpPr>
        <p:grpSpPr>
          <a:xfrm>
            <a:off x="3756660" y="456181"/>
            <a:ext cx="1630680" cy="4176779"/>
            <a:chOff x="5008880" y="608242"/>
            <a:chExt cx="2174240" cy="5569039"/>
          </a:xfrm>
        </p:grpSpPr>
        <p:grpSp>
          <p:nvGrpSpPr>
            <p:cNvPr id="468" name="Google Shape;468;p40"/>
            <p:cNvGrpSpPr/>
            <p:nvPr/>
          </p:nvGrpSpPr>
          <p:grpSpPr>
            <a:xfrm>
              <a:off x="5008880" y="680721"/>
              <a:ext cx="2174240" cy="5496560"/>
              <a:chOff x="1056640" y="680721"/>
              <a:chExt cx="2174240" cy="5496560"/>
            </a:xfrm>
          </p:grpSpPr>
          <p:grpSp>
            <p:nvGrpSpPr>
              <p:cNvPr id="469" name="Google Shape;469;p40"/>
              <p:cNvGrpSpPr/>
              <p:nvPr/>
            </p:nvGrpSpPr>
            <p:grpSpPr>
              <a:xfrm>
                <a:off x="1056640" y="680721"/>
                <a:ext cx="2174240" cy="5496560"/>
                <a:chOff x="1056640" y="762001"/>
                <a:chExt cx="2174240" cy="5496560"/>
              </a:xfrm>
            </p:grpSpPr>
            <p:grpSp>
              <p:nvGrpSpPr>
                <p:cNvPr id="470" name="Google Shape;470;p40"/>
                <p:cNvGrpSpPr/>
                <p:nvPr/>
              </p:nvGrpSpPr>
              <p:grpSpPr>
                <a:xfrm>
                  <a:off x="1056640" y="762001"/>
                  <a:ext cx="2174240" cy="5496560"/>
                  <a:chOff x="1056640" y="762001"/>
                  <a:chExt cx="2174240" cy="5496560"/>
                </a:xfrm>
              </p:grpSpPr>
              <p:sp>
                <p:nvSpPr>
                  <p:cNvPr id="471" name="Google Shape;471;p40"/>
                  <p:cNvSpPr/>
                  <p:nvPr/>
                </p:nvSpPr>
                <p:spPr>
                  <a:xfrm>
                    <a:off x="1056640" y="762001"/>
                    <a:ext cx="2174240" cy="5496560"/>
                  </a:xfrm>
                  <a:prstGeom prst="rect">
                    <a:avLst/>
                  </a:prstGeom>
                  <a:solidFill>
                    <a:srgbClr val="ACCDDB"/>
                  </a:solidFill>
                  <a:ln w="12700" cap="flat" cmpd="sng">
                    <a:solidFill>
                      <a:srgbClr val="ACCDDB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72" name="Google Shape;472;p40"/>
                  <p:cNvGrpSpPr/>
                  <p:nvPr/>
                </p:nvGrpSpPr>
                <p:grpSpPr>
                  <a:xfrm>
                    <a:off x="1237554" y="1638602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473" name="Google Shape;473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4" name="Google Shape;474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5" name="Google Shape;475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6" name="Google Shape;476;p40"/>
                  <p:cNvGrpSpPr/>
                  <p:nvPr/>
                </p:nvGrpSpPr>
                <p:grpSpPr>
                  <a:xfrm>
                    <a:off x="1237554" y="2131039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477" name="Google Shape;477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8" name="Google Shape;478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9" name="Google Shape;479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0" name="Google Shape;480;p40"/>
                  <p:cNvGrpSpPr/>
                  <p:nvPr/>
                </p:nvGrpSpPr>
                <p:grpSpPr>
                  <a:xfrm>
                    <a:off x="1237554" y="3115913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481" name="Google Shape;481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2" name="Google Shape;482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3" name="Google Shape;483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4" name="Google Shape;484;p40"/>
                  <p:cNvGrpSpPr/>
                  <p:nvPr/>
                </p:nvGrpSpPr>
                <p:grpSpPr>
                  <a:xfrm>
                    <a:off x="1237554" y="2623476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485" name="Google Shape;485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6" name="Google Shape;486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7" name="Google Shape;487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8" name="Google Shape;488;p40"/>
                  <p:cNvGrpSpPr/>
                  <p:nvPr/>
                </p:nvGrpSpPr>
                <p:grpSpPr>
                  <a:xfrm>
                    <a:off x="1237554" y="3608350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489" name="Google Shape;489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0" name="Google Shape;490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2" name="Google Shape;492;p40"/>
                  <p:cNvGrpSpPr/>
                  <p:nvPr/>
                </p:nvGrpSpPr>
                <p:grpSpPr>
                  <a:xfrm>
                    <a:off x="1237554" y="4100787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493" name="Google Shape;493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4" name="Google Shape;494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5" name="Google Shape;495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6" name="Google Shape;496;p40"/>
                  <p:cNvGrpSpPr/>
                  <p:nvPr/>
                </p:nvGrpSpPr>
                <p:grpSpPr>
                  <a:xfrm>
                    <a:off x="1237554" y="4593224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497" name="Google Shape;497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8" name="Google Shape;498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9" name="Google Shape;499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0" name="Google Shape;500;p40"/>
                  <p:cNvGrpSpPr/>
                  <p:nvPr/>
                </p:nvGrpSpPr>
                <p:grpSpPr>
                  <a:xfrm>
                    <a:off x="1237554" y="5085661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01" name="Google Shape;501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3" name="Google Shape;503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4" name="Google Shape;504;p40"/>
                  <p:cNvGrpSpPr/>
                  <p:nvPr/>
                </p:nvGrpSpPr>
                <p:grpSpPr>
                  <a:xfrm>
                    <a:off x="1237554" y="5578101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05" name="Google Shape;505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6" name="Google Shape;506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7" name="Google Shape;507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508" name="Google Shape;508;p40"/>
                <p:cNvSpPr/>
                <p:nvPr/>
              </p:nvSpPr>
              <p:spPr>
                <a:xfrm>
                  <a:off x="1963760" y="5578098"/>
                  <a:ext cx="360000" cy="680462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>
                  <a:solidFill>
                    <a:srgbClr val="F7F7F7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09" name="Google Shape;509;p40"/>
              <p:cNvSpPr/>
              <p:nvPr/>
            </p:nvSpPr>
            <p:spPr>
              <a:xfrm>
                <a:off x="1237554" y="1041263"/>
                <a:ext cx="360000" cy="360000"/>
              </a:xfrm>
              <a:prstGeom prst="rect">
                <a:avLst/>
              </a:prstGeom>
              <a:solidFill>
                <a:srgbClr val="F7F7F7"/>
              </a:solidFill>
              <a:ln w="12700" cap="flat" cmpd="sng">
                <a:solidFill>
                  <a:srgbClr val="F7F7F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40"/>
              <p:cNvSpPr/>
              <p:nvPr/>
            </p:nvSpPr>
            <p:spPr>
              <a:xfrm>
                <a:off x="1963760" y="1041263"/>
                <a:ext cx="360000" cy="360000"/>
              </a:xfrm>
              <a:prstGeom prst="rect">
                <a:avLst/>
              </a:prstGeom>
              <a:solidFill>
                <a:srgbClr val="F7F7F7"/>
              </a:solidFill>
              <a:ln w="12700" cap="flat" cmpd="sng">
                <a:solidFill>
                  <a:srgbClr val="F7F7F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40"/>
              <p:cNvSpPr/>
              <p:nvPr/>
            </p:nvSpPr>
            <p:spPr>
              <a:xfrm>
                <a:off x="2689966" y="1041263"/>
                <a:ext cx="360000" cy="360000"/>
              </a:xfrm>
              <a:prstGeom prst="rect">
                <a:avLst/>
              </a:prstGeom>
              <a:solidFill>
                <a:srgbClr val="F7F7F7"/>
              </a:solidFill>
              <a:ln w="12700" cap="flat" cmpd="sng">
                <a:solidFill>
                  <a:srgbClr val="F7F7F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2" name="Google Shape;512;p40"/>
            <p:cNvSpPr/>
            <p:nvPr/>
          </p:nvSpPr>
          <p:spPr>
            <a:xfrm>
              <a:off x="5008880" y="608242"/>
              <a:ext cx="2174240" cy="2820758"/>
            </a:xfrm>
            <a:prstGeom prst="rect">
              <a:avLst/>
            </a:prstGeom>
            <a:solidFill>
              <a:srgbClr val="F7F7F7"/>
            </a:solidFill>
            <a:ln w="12700" cap="flat" cmpd="sng">
              <a:solidFill>
                <a:srgbClr val="F7F7F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p40"/>
          <p:cNvGrpSpPr/>
          <p:nvPr/>
        </p:nvGrpSpPr>
        <p:grpSpPr>
          <a:xfrm>
            <a:off x="6317893" y="448561"/>
            <a:ext cx="1630680" cy="4184400"/>
            <a:chOff x="8423857" y="598081"/>
            <a:chExt cx="2174240" cy="5579200"/>
          </a:xfrm>
        </p:grpSpPr>
        <p:grpSp>
          <p:nvGrpSpPr>
            <p:cNvPr id="514" name="Google Shape;514;p40"/>
            <p:cNvGrpSpPr/>
            <p:nvPr/>
          </p:nvGrpSpPr>
          <p:grpSpPr>
            <a:xfrm>
              <a:off x="8423857" y="680721"/>
              <a:ext cx="2174240" cy="5496560"/>
              <a:chOff x="1056640" y="680721"/>
              <a:chExt cx="2174240" cy="5496560"/>
            </a:xfrm>
          </p:grpSpPr>
          <p:grpSp>
            <p:nvGrpSpPr>
              <p:cNvPr id="515" name="Google Shape;515;p40"/>
              <p:cNvGrpSpPr/>
              <p:nvPr/>
            </p:nvGrpSpPr>
            <p:grpSpPr>
              <a:xfrm>
                <a:off x="1056640" y="680721"/>
                <a:ext cx="2174240" cy="5496560"/>
                <a:chOff x="1056640" y="762001"/>
                <a:chExt cx="2174240" cy="5496560"/>
              </a:xfrm>
            </p:grpSpPr>
            <p:grpSp>
              <p:nvGrpSpPr>
                <p:cNvPr id="516" name="Google Shape;516;p40"/>
                <p:cNvGrpSpPr/>
                <p:nvPr/>
              </p:nvGrpSpPr>
              <p:grpSpPr>
                <a:xfrm>
                  <a:off x="1056640" y="762001"/>
                  <a:ext cx="2174240" cy="5496560"/>
                  <a:chOff x="1056640" y="762001"/>
                  <a:chExt cx="2174240" cy="5496560"/>
                </a:xfrm>
              </p:grpSpPr>
              <p:sp>
                <p:nvSpPr>
                  <p:cNvPr id="517" name="Google Shape;517;p40"/>
                  <p:cNvSpPr/>
                  <p:nvPr/>
                </p:nvSpPr>
                <p:spPr>
                  <a:xfrm>
                    <a:off x="1056640" y="762001"/>
                    <a:ext cx="2174240" cy="5496560"/>
                  </a:xfrm>
                  <a:prstGeom prst="rect">
                    <a:avLst/>
                  </a:prstGeom>
                  <a:solidFill>
                    <a:srgbClr val="ACCDDB"/>
                  </a:solidFill>
                  <a:ln w="12700" cap="flat" cmpd="sng">
                    <a:solidFill>
                      <a:srgbClr val="ACCDDB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18" name="Google Shape;518;p40"/>
                  <p:cNvGrpSpPr/>
                  <p:nvPr/>
                </p:nvGrpSpPr>
                <p:grpSpPr>
                  <a:xfrm>
                    <a:off x="1237554" y="1638602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19" name="Google Shape;519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0" name="Google Shape;520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1" name="Google Shape;521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2" name="Google Shape;522;p40"/>
                  <p:cNvGrpSpPr/>
                  <p:nvPr/>
                </p:nvGrpSpPr>
                <p:grpSpPr>
                  <a:xfrm>
                    <a:off x="1237554" y="2131039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23" name="Google Shape;523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4" name="Google Shape;524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5" name="Google Shape;525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6" name="Google Shape;526;p40"/>
                  <p:cNvGrpSpPr/>
                  <p:nvPr/>
                </p:nvGrpSpPr>
                <p:grpSpPr>
                  <a:xfrm>
                    <a:off x="1237554" y="3115913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27" name="Google Shape;527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9" name="Google Shape;529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0" name="Google Shape;530;p40"/>
                  <p:cNvGrpSpPr/>
                  <p:nvPr/>
                </p:nvGrpSpPr>
                <p:grpSpPr>
                  <a:xfrm>
                    <a:off x="1237554" y="2623476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31" name="Google Shape;531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2" name="Google Shape;532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3" name="Google Shape;533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4" name="Google Shape;534;p40"/>
                  <p:cNvGrpSpPr/>
                  <p:nvPr/>
                </p:nvGrpSpPr>
                <p:grpSpPr>
                  <a:xfrm>
                    <a:off x="1237554" y="3608350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35" name="Google Shape;535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6" name="Google Shape;536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7" name="Google Shape;537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8" name="Google Shape;538;p40"/>
                  <p:cNvGrpSpPr/>
                  <p:nvPr/>
                </p:nvGrpSpPr>
                <p:grpSpPr>
                  <a:xfrm>
                    <a:off x="1237554" y="4100787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39" name="Google Shape;539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0" name="Google Shape;540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2" name="Google Shape;542;p40"/>
                  <p:cNvGrpSpPr/>
                  <p:nvPr/>
                </p:nvGrpSpPr>
                <p:grpSpPr>
                  <a:xfrm>
                    <a:off x="1237554" y="4593224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43" name="Google Shape;543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4" name="Google Shape;544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5" name="Google Shape;545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6" name="Google Shape;546;p40"/>
                  <p:cNvGrpSpPr/>
                  <p:nvPr/>
                </p:nvGrpSpPr>
                <p:grpSpPr>
                  <a:xfrm>
                    <a:off x="1237554" y="5085661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47" name="Google Shape;547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8" name="Google Shape;548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9" name="Google Shape;549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0" name="Google Shape;550;p40"/>
                  <p:cNvGrpSpPr/>
                  <p:nvPr/>
                </p:nvGrpSpPr>
                <p:grpSpPr>
                  <a:xfrm>
                    <a:off x="1237554" y="5578101"/>
                    <a:ext cx="1812412" cy="360000"/>
                    <a:chOff x="1239520" y="1940821"/>
                    <a:chExt cx="1812412" cy="360000"/>
                  </a:xfrm>
                </p:grpSpPr>
                <p:sp>
                  <p:nvSpPr>
                    <p:cNvPr id="551" name="Google Shape;551;p40"/>
                    <p:cNvSpPr/>
                    <p:nvPr/>
                  </p:nvSpPr>
                  <p:spPr>
                    <a:xfrm>
                      <a:off x="1239520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2" name="Google Shape;552;p40"/>
                    <p:cNvSpPr/>
                    <p:nvPr/>
                  </p:nvSpPr>
                  <p:spPr>
                    <a:xfrm>
                      <a:off x="1965726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3" name="Google Shape;553;p40"/>
                    <p:cNvSpPr/>
                    <p:nvPr/>
                  </p:nvSpPr>
                  <p:spPr>
                    <a:xfrm>
                      <a:off x="2691932" y="1940821"/>
                      <a:ext cx="360000" cy="360000"/>
                    </a:xfrm>
                    <a:prstGeom prst="rect">
                      <a:avLst/>
                    </a:prstGeom>
                    <a:solidFill>
                      <a:srgbClr val="F7F7F7"/>
                    </a:solidFill>
                    <a:ln w="12700" cap="flat" cmpd="sng">
                      <a:solidFill>
                        <a:srgbClr val="F7F7F7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554" name="Google Shape;554;p40"/>
                <p:cNvSpPr/>
                <p:nvPr/>
              </p:nvSpPr>
              <p:spPr>
                <a:xfrm>
                  <a:off x="1963760" y="5578098"/>
                  <a:ext cx="360000" cy="680462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>
                  <a:solidFill>
                    <a:srgbClr val="F7F7F7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5" name="Google Shape;555;p40"/>
              <p:cNvSpPr/>
              <p:nvPr/>
            </p:nvSpPr>
            <p:spPr>
              <a:xfrm>
                <a:off x="1237554" y="1041263"/>
                <a:ext cx="360000" cy="360000"/>
              </a:xfrm>
              <a:prstGeom prst="rect">
                <a:avLst/>
              </a:prstGeom>
              <a:solidFill>
                <a:srgbClr val="F7F7F7"/>
              </a:solidFill>
              <a:ln w="12700" cap="flat" cmpd="sng">
                <a:solidFill>
                  <a:srgbClr val="F7F7F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40"/>
              <p:cNvSpPr/>
              <p:nvPr/>
            </p:nvSpPr>
            <p:spPr>
              <a:xfrm>
                <a:off x="1963760" y="1041263"/>
                <a:ext cx="360000" cy="360000"/>
              </a:xfrm>
              <a:prstGeom prst="rect">
                <a:avLst/>
              </a:prstGeom>
              <a:solidFill>
                <a:srgbClr val="F7F7F7"/>
              </a:solidFill>
              <a:ln w="12700" cap="flat" cmpd="sng">
                <a:solidFill>
                  <a:srgbClr val="F7F7F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40"/>
              <p:cNvSpPr/>
              <p:nvPr/>
            </p:nvSpPr>
            <p:spPr>
              <a:xfrm>
                <a:off x="2689966" y="1041263"/>
                <a:ext cx="360000" cy="360000"/>
              </a:xfrm>
              <a:prstGeom prst="rect">
                <a:avLst/>
              </a:prstGeom>
              <a:solidFill>
                <a:srgbClr val="F7F7F7"/>
              </a:solidFill>
              <a:ln w="12700" cap="flat" cmpd="sng">
                <a:solidFill>
                  <a:srgbClr val="F7F7F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8" name="Google Shape;558;p40"/>
            <p:cNvSpPr/>
            <p:nvPr/>
          </p:nvSpPr>
          <p:spPr>
            <a:xfrm>
              <a:off x="8423857" y="598081"/>
              <a:ext cx="2174240" cy="3842387"/>
            </a:xfrm>
            <a:prstGeom prst="rect">
              <a:avLst/>
            </a:prstGeom>
            <a:solidFill>
              <a:srgbClr val="F7F7F7"/>
            </a:solidFill>
            <a:ln w="12700" cap="flat" cmpd="sng">
              <a:solidFill>
                <a:srgbClr val="F7F7F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9" name="Google Shape;559;p40"/>
          <p:cNvSpPr/>
          <p:nvPr/>
        </p:nvSpPr>
        <p:spPr>
          <a:xfrm>
            <a:off x="2423160" y="510539"/>
            <a:ext cx="250213" cy="4122420"/>
          </a:xfrm>
          <a:prstGeom prst="rightBracket">
            <a:avLst>
              <a:gd name="adj" fmla="val 8333"/>
            </a:avLst>
          </a:prstGeom>
          <a:noFill/>
          <a:ln w="12700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40"/>
          <p:cNvSpPr txBox="1"/>
          <p:nvPr/>
        </p:nvSpPr>
        <p:spPr>
          <a:xfrm>
            <a:off x="2718867" y="562756"/>
            <a:ext cx="1443479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1.000 people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@ 10m2/head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 10.000 m2</a:t>
            </a:r>
            <a:endParaRPr sz="1100"/>
          </a:p>
        </p:txBody>
      </p:sp>
      <p:sp>
        <p:nvSpPr>
          <p:cNvPr id="561" name="Google Shape;561;p40"/>
          <p:cNvSpPr/>
          <p:nvPr/>
        </p:nvSpPr>
        <p:spPr>
          <a:xfrm>
            <a:off x="5412967" y="510539"/>
            <a:ext cx="274654" cy="2007633"/>
          </a:xfrm>
          <a:prstGeom prst="rightBracket">
            <a:avLst>
              <a:gd name="adj" fmla="val 8333"/>
            </a:avLst>
          </a:prstGeom>
          <a:noFill/>
          <a:ln w="12700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40"/>
          <p:cNvSpPr/>
          <p:nvPr/>
        </p:nvSpPr>
        <p:spPr>
          <a:xfrm>
            <a:off x="5438593" y="2517391"/>
            <a:ext cx="249028" cy="2115568"/>
          </a:xfrm>
          <a:prstGeom prst="rightBracket">
            <a:avLst>
              <a:gd name="adj" fmla="val 8333"/>
            </a:avLst>
          </a:prstGeom>
          <a:noFill/>
          <a:ln w="12700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40"/>
          <p:cNvSpPr txBox="1"/>
          <p:nvPr/>
        </p:nvSpPr>
        <p:spPr>
          <a:xfrm>
            <a:off x="5748888" y="571458"/>
            <a:ext cx="1443479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500 people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Remote working</a:t>
            </a:r>
            <a:endParaRPr sz="1100"/>
          </a:p>
        </p:txBody>
      </p:sp>
      <p:sp>
        <p:nvSpPr>
          <p:cNvPr id="564" name="Google Shape;564;p40"/>
          <p:cNvSpPr txBox="1"/>
          <p:nvPr/>
        </p:nvSpPr>
        <p:spPr>
          <a:xfrm>
            <a:off x="5748888" y="2561226"/>
            <a:ext cx="1443479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500 people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@10m2/head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 5.000 m2</a:t>
            </a:r>
            <a:endParaRPr sz="1100"/>
          </a:p>
        </p:txBody>
      </p:sp>
      <p:sp>
        <p:nvSpPr>
          <p:cNvPr id="565" name="Google Shape;565;p40"/>
          <p:cNvSpPr txBox="1"/>
          <p:nvPr/>
        </p:nvSpPr>
        <p:spPr>
          <a:xfrm>
            <a:off x="7961386" y="3284630"/>
            <a:ext cx="1030214" cy="1546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 people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@100 people/day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@20 m2/</a:t>
            </a:r>
            <a:r>
              <a:rPr lang="en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2.000 m2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+amenities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</a:t>
            </a:r>
            <a:r>
              <a:rPr lang="en" sz="1200" b="1" i="0" u="none" strike="noStrike" cap="none">
                <a:solidFill>
                  <a:srgbClr val="3494B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3.000 m2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6" name="Google Shape;566;p40"/>
          <p:cNvSpPr txBox="1"/>
          <p:nvPr/>
        </p:nvSpPr>
        <p:spPr>
          <a:xfrm>
            <a:off x="7762163" y="4929383"/>
            <a:ext cx="1178713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Gospace, 2020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1"/>
          <p:cNvSpPr/>
          <p:nvPr/>
        </p:nvSpPr>
        <p:spPr>
          <a:xfrm>
            <a:off x="623686" y="1908957"/>
            <a:ext cx="2904423" cy="2388144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path path="circle">
              <a:fillToRect l="50000" t="50000" r="50000" b="50000"/>
            </a:path>
            <a:tileRect/>
          </a:gradFill>
          <a:ln w="63500" cap="flat" cmpd="sng">
            <a:solidFill>
              <a:srgbClr val="06325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41"/>
          <p:cNvSpPr txBox="1">
            <a:spLocks noGrp="1"/>
          </p:cNvSpPr>
          <p:nvPr>
            <p:ph type="title"/>
          </p:nvPr>
        </p:nvSpPr>
        <p:spPr>
          <a:xfrm>
            <a:off x="442864" y="263695"/>
            <a:ext cx="7886700" cy="9941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000"/>
              <a:t>STRATEGY SETTING</a:t>
            </a:r>
            <a:endParaRPr sz="3000"/>
          </a:p>
        </p:txBody>
      </p:sp>
      <p:sp>
        <p:nvSpPr>
          <p:cNvPr id="573" name="Google Shape;573;p41"/>
          <p:cNvSpPr txBox="1"/>
          <p:nvPr/>
        </p:nvSpPr>
        <p:spPr>
          <a:xfrm>
            <a:off x="351823" y="1361813"/>
            <a:ext cx="3448149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73251"/>
                </a:solidFill>
                <a:latin typeface="Open Sans"/>
                <a:ea typeface="Open Sans"/>
                <a:cs typeface="Open Sans"/>
                <a:sym typeface="Open Sans"/>
              </a:rPr>
              <a:t>SMEs top four for setting the workplace strategy agenda</a:t>
            </a:r>
            <a:endParaRPr sz="1100"/>
          </a:p>
        </p:txBody>
      </p:sp>
      <p:sp>
        <p:nvSpPr>
          <p:cNvPr id="574" name="Google Shape;574;p41"/>
          <p:cNvSpPr/>
          <p:nvPr/>
        </p:nvSpPr>
        <p:spPr>
          <a:xfrm>
            <a:off x="1290745" y="2176237"/>
            <a:ext cx="2060077" cy="185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413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HR</a:t>
            </a:r>
            <a:endParaRPr sz="110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CEO Office/ Business Management</a:t>
            </a:r>
            <a:endParaRPr sz="110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Workplace Management</a:t>
            </a:r>
            <a:endParaRPr sz="110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Facility Management </a:t>
            </a:r>
            <a:endParaRPr sz="1100"/>
          </a:p>
        </p:txBody>
      </p:sp>
      <p:pic>
        <p:nvPicPr>
          <p:cNvPr id="575" name="Google Shape;575;p41" descr="three people sitting in front of table laughing together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58114" y="1554935"/>
            <a:ext cx="4634063" cy="309092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76" name="Google Shape;576;p41"/>
          <p:cNvSpPr txBox="1"/>
          <p:nvPr/>
        </p:nvSpPr>
        <p:spPr>
          <a:xfrm>
            <a:off x="4386214" y="3642756"/>
            <a:ext cx="4405964" cy="81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Facebook, Twitter, Gitlab and Quora have hired “Heads of remote work,” while Hewlett Packard Enterprise have appointed a cross functional team under their VP for CRE.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1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Roboto"/>
              <a:buNone/>
            </a:pPr>
            <a:r>
              <a:rPr lang="en" sz="4100"/>
              <a:t>What workplace entities are setting the strategic priorities in the organizations you advise?</a:t>
            </a:r>
            <a:endParaRPr sz="1100"/>
          </a:p>
        </p:txBody>
      </p:sp>
      <p:pic>
        <p:nvPicPr>
          <p:cNvPr id="582" name="Google Shape;5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3"/>
          <p:cNvSpPr txBox="1">
            <a:spLocks noGrp="1"/>
          </p:cNvSpPr>
          <p:nvPr>
            <p:ph type="body" idx="2"/>
          </p:nvPr>
        </p:nvSpPr>
        <p:spPr>
          <a:xfrm>
            <a:off x="681050" y="4212350"/>
            <a:ext cx="3568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1200"/>
              </a:spcAft>
              <a:buClr>
                <a:schemeClr val="accent3"/>
              </a:buClr>
              <a:buSzPts val="1275"/>
              <a:buNone/>
            </a:pPr>
            <a:r>
              <a:rPr lang="en" sz="1500">
                <a:solidFill>
                  <a:srgbClr val="4F8FB0"/>
                </a:solidFill>
              </a:rPr>
              <a:t>Budgets for investing in efficiency improvements will increase</a:t>
            </a:r>
            <a:endParaRPr sz="1500">
              <a:solidFill>
                <a:srgbClr val="4F8FB0"/>
              </a:solidFill>
            </a:endParaRPr>
          </a:p>
        </p:txBody>
      </p:sp>
      <p:sp>
        <p:nvSpPr>
          <p:cNvPr id="590" name="Google Shape;590;p43"/>
          <p:cNvSpPr txBox="1"/>
          <p:nvPr/>
        </p:nvSpPr>
        <p:spPr>
          <a:xfrm>
            <a:off x="4669636" y="1878806"/>
            <a:ext cx="38373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Budgets for investments into AI technologies in the workplace to increase</a:t>
            </a:r>
            <a:endParaRPr sz="1100">
              <a:solidFill>
                <a:srgbClr val="4F8FB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1" name="Google Shape;591;p43"/>
          <p:cNvSpPr txBox="1">
            <a:spLocks noGrp="1"/>
          </p:cNvSpPr>
          <p:nvPr>
            <p:ph type="title"/>
          </p:nvPr>
        </p:nvSpPr>
        <p:spPr>
          <a:xfrm>
            <a:off x="629841" y="257954"/>
            <a:ext cx="7886700" cy="9941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000"/>
              <a:t>BUDGETS</a:t>
            </a:r>
            <a:endParaRPr sz="3000"/>
          </a:p>
        </p:txBody>
      </p:sp>
      <p:sp>
        <p:nvSpPr>
          <p:cNvPr id="592" name="Google Shape;592;p43"/>
          <p:cNvSpPr txBox="1">
            <a:spLocks noGrp="1"/>
          </p:cNvSpPr>
          <p:nvPr>
            <p:ph type="body" idx="1"/>
          </p:nvPr>
        </p:nvSpPr>
        <p:spPr>
          <a:xfrm>
            <a:off x="629852" y="1145800"/>
            <a:ext cx="46821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None/>
            </a:pPr>
            <a:r>
              <a:rPr lang="en"/>
              <a:t>The Experts’ Assessment expect</a:t>
            </a:r>
            <a:endParaRPr/>
          </a:p>
        </p:txBody>
      </p:sp>
      <p:pic>
        <p:nvPicPr>
          <p:cNvPr id="593" name="Google Shape;593;p43" descr="City outline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96066" y="1887552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594" name="Google Shape;594;p43" descr="Arrow: Straigh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555232" y="1887552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595" name="Google Shape;595;p43" descr="Binary out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4397" y="1887552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596" name="Google Shape;596;p43"/>
          <p:cNvSpPr/>
          <p:nvPr/>
        </p:nvSpPr>
        <p:spPr>
          <a:xfrm>
            <a:off x="984612" y="1960452"/>
            <a:ext cx="540000" cy="540000"/>
          </a:xfrm>
          <a:prstGeom prst="roundRect">
            <a:avLst>
              <a:gd name="adj" fmla="val 16667"/>
            </a:avLst>
          </a:prstGeom>
          <a:solidFill>
            <a:srgbClr val="063251"/>
          </a:solidFill>
          <a:ln w="12700" cap="flat" cmpd="sng">
            <a:solidFill>
              <a:srgbClr val="1B6E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B7B7B7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56%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3"/>
          <p:cNvSpPr/>
          <p:nvPr/>
        </p:nvSpPr>
        <p:spPr>
          <a:xfrm>
            <a:off x="918967" y="3464353"/>
            <a:ext cx="540000" cy="540000"/>
          </a:xfrm>
          <a:prstGeom prst="roundRect">
            <a:avLst>
              <a:gd name="adj" fmla="val 16667"/>
            </a:avLst>
          </a:prstGeom>
          <a:solidFill>
            <a:srgbClr val="063251"/>
          </a:solidFill>
          <a:ln w="12700" cap="flat" cmpd="sng">
            <a:solidFill>
              <a:srgbClr val="1B6E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B7B7B7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54%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43" descr="Solar Panels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0421" y="3391453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599" name="Google Shape;599;p43" descr="Leaky Tap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9587" y="3464353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600" name="Google Shape;600;p43" descr="Recycle outlin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5835" y="3464353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601" name="Google Shape;601;p43"/>
          <p:cNvSpPr/>
          <p:nvPr/>
        </p:nvSpPr>
        <p:spPr>
          <a:xfrm>
            <a:off x="5418193" y="2573352"/>
            <a:ext cx="540000" cy="540000"/>
          </a:xfrm>
          <a:prstGeom prst="roundRect">
            <a:avLst>
              <a:gd name="adj" fmla="val 16667"/>
            </a:avLst>
          </a:prstGeom>
          <a:solidFill>
            <a:srgbClr val="063251"/>
          </a:solidFill>
          <a:ln w="12700" cap="flat" cmpd="sng">
            <a:solidFill>
              <a:srgbClr val="1B6E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B7B7B7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74%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Google Shape;602;p43" descr="Artificial Intelligence outli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85220" y="2500452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603" name="Google Shape;603;p43" descr="Viral outlin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98046" y="2500452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604" name="Google Shape;604;p43"/>
          <p:cNvSpPr txBox="1"/>
          <p:nvPr/>
        </p:nvSpPr>
        <p:spPr>
          <a:xfrm>
            <a:off x="747350" y="2645800"/>
            <a:ext cx="3590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</a:pPr>
            <a:r>
              <a:rPr lang="en" sz="15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Budgets shifting from real estate to digital experiences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05" name="Google Shape;605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Roboto"/>
              <a:buNone/>
            </a:pPr>
            <a:r>
              <a:rPr lang="en" sz="4100"/>
              <a:t>What recommendations would you provide to FM’ers in the ongoing budgeting process?</a:t>
            </a:r>
            <a:endParaRPr sz="1100"/>
          </a:p>
        </p:txBody>
      </p:sp>
      <p:pic>
        <p:nvPicPr>
          <p:cNvPr id="612" name="Google Shape;61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5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450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endParaRPr sz="1100"/>
          </a:p>
        </p:txBody>
      </p:sp>
      <p:pic>
        <p:nvPicPr>
          <p:cNvPr id="620" name="Google Shape;620;p45"/>
          <p:cNvPicPr preferRelativeResize="0"/>
          <p:nvPr/>
        </p:nvPicPr>
        <p:blipFill rotWithShape="1">
          <a:blip r:embed="rId3">
            <a:alphaModFix/>
          </a:blip>
          <a:srcRect t="5534" b="5533"/>
          <a:stretch/>
        </p:blipFill>
        <p:spPr>
          <a:xfrm>
            <a:off x="0" y="-277792"/>
            <a:ext cx="9144000" cy="542129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5"/>
          <p:cNvSpPr/>
          <p:nvPr/>
        </p:nvSpPr>
        <p:spPr>
          <a:xfrm>
            <a:off x="-247306" y="-21538"/>
            <a:ext cx="7652084" cy="1206221"/>
          </a:xfrm>
          <a:prstGeom prst="rect">
            <a:avLst/>
          </a:prstGeom>
          <a:solidFill>
            <a:srgbClr val="0E3345">
              <a:alpha val="6648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45"/>
          <p:cNvSpPr txBox="1"/>
          <p:nvPr/>
        </p:nvSpPr>
        <p:spPr>
          <a:xfrm>
            <a:off x="628650" y="243436"/>
            <a:ext cx="7005918" cy="783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"/>
              <a:buNone/>
            </a:pPr>
            <a:r>
              <a:rPr lang="en" sz="2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BUDGETS AND RESPONSIBILITY FOR REMOTE WORKERS – WHO PAYS?</a:t>
            </a:r>
            <a:endParaRPr sz="1100"/>
          </a:p>
        </p:txBody>
      </p:sp>
      <p:sp>
        <p:nvSpPr>
          <p:cNvPr id="623" name="Google Shape;623;p45"/>
          <p:cNvSpPr txBox="1"/>
          <p:nvPr/>
        </p:nvSpPr>
        <p:spPr>
          <a:xfrm>
            <a:off x="570898" y="1375544"/>
            <a:ext cx="3886200" cy="3263504"/>
          </a:xfrm>
          <a:prstGeom prst="rect">
            <a:avLst/>
          </a:prstGeom>
          <a:solidFill>
            <a:srgbClr val="196C93">
              <a:alpha val="7910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4" name="Google Shape;624;p45"/>
          <p:cNvSpPr txBox="1"/>
          <p:nvPr/>
        </p:nvSpPr>
        <p:spPr>
          <a:xfrm>
            <a:off x="4629150" y="1369219"/>
            <a:ext cx="3886200" cy="3263504"/>
          </a:xfrm>
          <a:prstGeom prst="rect">
            <a:avLst/>
          </a:prstGeom>
          <a:solidFill>
            <a:srgbClr val="196C93">
              <a:alpha val="7910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/>
          </a:p>
          <a:p>
            <a:pPr marL="177800" marR="0" lvl="0" indent="-508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5" name="Google Shape;625;p45"/>
          <p:cNvSpPr txBox="1"/>
          <p:nvPr/>
        </p:nvSpPr>
        <p:spPr>
          <a:xfrm>
            <a:off x="3067533" y="4856440"/>
            <a:ext cx="302490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Lenovo, 2020 and Global Workplace Analytics, 2020 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626" name="Google Shape;62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9103" y="244022"/>
            <a:ext cx="1248479" cy="3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5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878" y="2087462"/>
            <a:ext cx="448597" cy="3494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</p:pic>
      <p:pic>
        <p:nvPicPr>
          <p:cNvPr id="628" name="Google Shape;628;p45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97518" y="1998745"/>
            <a:ext cx="555169" cy="5320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</p:pic>
      <p:pic>
        <p:nvPicPr>
          <p:cNvPr id="629" name="Google Shape;629;p45" descr="A screen shot of a comput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7878" y="2758921"/>
            <a:ext cx="433791" cy="3789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</p:pic>
      <p:pic>
        <p:nvPicPr>
          <p:cNvPr id="630" name="Google Shape;630;p45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44350" y="2736844"/>
            <a:ext cx="435343" cy="4283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</p:pic>
      <p:sp>
        <p:nvSpPr>
          <p:cNvPr id="631" name="Google Shape;631;p45"/>
          <p:cNvSpPr txBox="1"/>
          <p:nvPr/>
        </p:nvSpPr>
        <p:spPr>
          <a:xfrm>
            <a:off x="1324791" y="2146762"/>
            <a:ext cx="972900" cy="253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Computers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632" name="Google Shape;632;p45"/>
          <p:cNvSpPr txBox="1"/>
          <p:nvPr/>
        </p:nvSpPr>
        <p:spPr>
          <a:xfrm>
            <a:off x="3011081" y="2028160"/>
            <a:ext cx="1353000" cy="50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Audio Devices </a:t>
            </a: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Headphones &amp; Conference Audio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3" name="Google Shape;633;p45"/>
          <p:cNvSpPr txBox="1"/>
          <p:nvPr/>
        </p:nvSpPr>
        <p:spPr>
          <a:xfrm>
            <a:off x="1373812" y="2833003"/>
            <a:ext cx="972900" cy="253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Monitors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634" name="Google Shape;634;p45"/>
          <p:cNvSpPr txBox="1"/>
          <p:nvPr/>
        </p:nvSpPr>
        <p:spPr>
          <a:xfrm>
            <a:off x="3049488" y="2674005"/>
            <a:ext cx="1353000" cy="80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Memberships for coworking/ </a:t>
            </a:r>
            <a:b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flexible working arrangements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635" name="Google Shape;635;p45"/>
          <p:cNvSpPr txBox="1"/>
          <p:nvPr/>
        </p:nvSpPr>
        <p:spPr>
          <a:xfrm>
            <a:off x="745843" y="3675210"/>
            <a:ext cx="3618300" cy="253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But were split according to geographies over</a:t>
            </a:r>
            <a:endParaRPr sz="11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6" name="Google Shape;636;p45"/>
          <p:cNvSpPr txBox="1"/>
          <p:nvPr/>
        </p:nvSpPr>
        <p:spPr>
          <a:xfrm>
            <a:off x="664393" y="1568602"/>
            <a:ext cx="3699300" cy="30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SME’s expect that companies pay for: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7" name="Google Shape;637;p45" descr="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47603" y="4015845"/>
            <a:ext cx="456420" cy="4233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</p:pic>
      <p:pic>
        <p:nvPicPr>
          <p:cNvPr id="638" name="Google Shape;638;p45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0703" y="4007752"/>
            <a:ext cx="467484" cy="4462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</p:pic>
      <p:sp>
        <p:nvSpPr>
          <p:cNvPr id="639" name="Google Shape;639;p45"/>
          <p:cNvSpPr txBox="1"/>
          <p:nvPr/>
        </p:nvSpPr>
        <p:spPr>
          <a:xfrm>
            <a:off x="1370146" y="4115453"/>
            <a:ext cx="619800" cy="23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Desks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640" name="Google Shape;640;p45"/>
          <p:cNvSpPr txBox="1"/>
          <p:nvPr/>
        </p:nvSpPr>
        <p:spPr>
          <a:xfrm>
            <a:off x="2879767" y="4123545"/>
            <a:ext cx="619800" cy="23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Chairs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641" name="Google Shape;641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8800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673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5"/>
          <p:cNvSpPr txBox="1"/>
          <p:nvPr/>
        </p:nvSpPr>
        <p:spPr>
          <a:xfrm>
            <a:off x="4791800" y="1531325"/>
            <a:ext cx="3618300" cy="96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7800" lvl="0" indent="-184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7F7F7"/>
              </a:buClr>
              <a:buSzPts val="2100"/>
              <a:buChar char="•"/>
            </a:pPr>
            <a:r>
              <a:rPr lang="en" sz="2100" b="1">
                <a:solidFill>
                  <a:srgbClr val="FF4546"/>
                </a:solidFill>
                <a:latin typeface="Open Sans"/>
                <a:ea typeface="Open Sans"/>
                <a:cs typeface="Open Sans"/>
                <a:sym typeface="Open Sans"/>
              </a:rPr>
              <a:t>70% </a:t>
            </a:r>
            <a:r>
              <a:rPr lang="en" sz="150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rPr>
              <a:t>of remote workers have purchased equipment to be able to work remotely.</a:t>
            </a:r>
            <a:r>
              <a:rPr lang="en" sz="1500" baseline="3000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rgbClr val="F7F7F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4" name="Google Shape;644;p45"/>
          <p:cNvSpPr txBox="1"/>
          <p:nvPr/>
        </p:nvSpPr>
        <p:spPr>
          <a:xfrm>
            <a:off x="4791800" y="2505550"/>
            <a:ext cx="3618300" cy="96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7800" lvl="0" indent="-209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But companies save $11,000 annually for each remote worker. How will you invest them?</a:t>
            </a:r>
            <a:r>
              <a:rPr lang="en" sz="1500" baseline="30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5" name="Google Shape;645;p45"/>
          <p:cNvSpPr txBox="1"/>
          <p:nvPr/>
        </p:nvSpPr>
        <p:spPr>
          <a:xfrm>
            <a:off x="4799150" y="3452188"/>
            <a:ext cx="3603600" cy="118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7800" lvl="0" indent="-1841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7F7F7"/>
              </a:buClr>
              <a:buSzPts val="2100"/>
              <a:buChar char="•"/>
            </a:pPr>
            <a:r>
              <a:rPr lang="en" sz="2100" b="1">
                <a:solidFill>
                  <a:srgbClr val="FF4546"/>
                </a:solidFill>
                <a:latin typeface="Open Sans"/>
                <a:ea typeface="Open Sans"/>
                <a:cs typeface="Open Sans"/>
                <a:sym typeface="Open Sans"/>
              </a:rPr>
              <a:t>62%</a:t>
            </a:r>
            <a:r>
              <a:rPr lang="en" sz="2100" b="1">
                <a:solidFill>
                  <a:srgbClr val="0E334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of SMEs expect that regulations will mandate that organizations provide equipment and training on ergonomic working conditions for remote workers 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674372" y="1129013"/>
            <a:ext cx="7048500" cy="28849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Roboto"/>
              <a:buNone/>
            </a:pPr>
            <a:r>
              <a:rPr lang="en" sz="41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Facilities in Demand –</a:t>
            </a:r>
            <a:br>
              <a:rPr lang="en" sz="41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41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 2021 &amp; the Return </a:t>
            </a:r>
            <a:br>
              <a:rPr lang="en" sz="41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41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to the New Normal</a:t>
            </a:r>
            <a:endParaRPr sz="1100">
              <a:solidFill>
                <a:srgbClr val="0E3345"/>
              </a:solidFill>
            </a:endParaRPr>
          </a:p>
        </p:txBody>
      </p:sp>
      <p:pic>
        <p:nvPicPr>
          <p:cNvPr id="108" name="Google Shape;108;p20" descr="A picture containing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524" y="4050223"/>
            <a:ext cx="975357" cy="3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 descr="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4366" y="3996011"/>
            <a:ext cx="975357" cy="43403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3320146" y="3587713"/>
            <a:ext cx="1737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D9290"/>
                </a:solidFill>
                <a:latin typeface="Calibri"/>
                <a:ea typeface="Calibri"/>
                <a:cs typeface="Calibri"/>
                <a:sym typeface="Calibri"/>
              </a:rPr>
              <a:t>SPONSORED BY:</a:t>
            </a:r>
            <a:endParaRPr sz="1100"/>
          </a:p>
        </p:txBody>
      </p:sp>
      <p:grpSp>
        <p:nvGrpSpPr>
          <p:cNvPr id="111" name="Google Shape;111;p20"/>
          <p:cNvGrpSpPr/>
          <p:nvPr/>
        </p:nvGrpSpPr>
        <p:grpSpPr>
          <a:xfrm>
            <a:off x="337050" y="461600"/>
            <a:ext cx="7085250" cy="58500"/>
            <a:chOff x="337050" y="461600"/>
            <a:chExt cx="7085250" cy="58500"/>
          </a:xfrm>
        </p:grpSpPr>
        <p:sp>
          <p:nvSpPr>
            <p:cNvPr id="112" name="Google Shape;112;p20"/>
            <p:cNvSpPr/>
            <p:nvPr/>
          </p:nvSpPr>
          <p:spPr>
            <a:xfrm>
              <a:off x="337050" y="461600"/>
              <a:ext cx="1948800" cy="58500"/>
            </a:xfrm>
            <a:prstGeom prst="rect">
              <a:avLst/>
            </a:prstGeom>
            <a:solidFill>
              <a:srgbClr val="519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0"/>
            <p:cNvSpPr/>
            <p:nvPr/>
          </p:nvSpPr>
          <p:spPr>
            <a:xfrm>
              <a:off x="2285850" y="461600"/>
              <a:ext cx="2990400" cy="58500"/>
            </a:xfrm>
            <a:prstGeom prst="rect">
              <a:avLst/>
            </a:prstGeom>
            <a:solidFill>
              <a:srgbClr val="4F8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114" name="Google Shape;114;p20"/>
            <p:cNvSpPr/>
            <p:nvPr/>
          </p:nvSpPr>
          <p:spPr>
            <a:xfrm>
              <a:off x="4870800" y="461600"/>
              <a:ext cx="1298400" cy="58500"/>
            </a:xfrm>
            <a:prstGeom prst="rect">
              <a:avLst/>
            </a:prstGeom>
            <a:solidFill>
              <a:srgbClr val="0E3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6169200" y="461600"/>
              <a:ext cx="1253100" cy="58500"/>
            </a:xfrm>
            <a:prstGeom prst="rect">
              <a:avLst/>
            </a:prstGeom>
            <a:solidFill>
              <a:srgbClr val="196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1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6"/>
          <p:cNvSpPr txBox="1">
            <a:spLocks noGrp="1"/>
          </p:cNvSpPr>
          <p:nvPr>
            <p:ph type="title"/>
          </p:nvPr>
        </p:nvSpPr>
        <p:spPr>
          <a:xfrm>
            <a:off x="628650" y="1301620"/>
            <a:ext cx="7886700" cy="24422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Roboto"/>
              <a:buNone/>
            </a:pPr>
            <a:r>
              <a:rPr lang="en" sz="4000"/>
              <a:t>What types of home services are you seeing organizations offer? </a:t>
            </a:r>
            <a:br>
              <a:rPr lang="en" sz="4000"/>
            </a:br>
            <a:br>
              <a:rPr lang="en" sz="4000"/>
            </a:br>
            <a:r>
              <a:rPr lang="en" sz="4000"/>
              <a:t>What role will FM play?</a:t>
            </a:r>
            <a:endParaRPr sz="1000"/>
          </a:p>
        </p:txBody>
      </p:sp>
      <p:pic>
        <p:nvPicPr>
          <p:cNvPr id="651" name="Google Shape;6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7"/>
          <p:cNvSpPr txBox="1">
            <a:spLocks noGrp="1"/>
          </p:cNvSpPr>
          <p:nvPr>
            <p:ph type="title"/>
          </p:nvPr>
        </p:nvSpPr>
        <p:spPr>
          <a:xfrm>
            <a:off x="628650" y="251557"/>
            <a:ext cx="7886700" cy="9941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/>
              <a:t>TECHNOLOGY PLATFORMS</a:t>
            </a:r>
            <a:endParaRPr/>
          </a:p>
        </p:txBody>
      </p:sp>
      <p:pic>
        <p:nvPicPr>
          <p:cNvPr id="658" name="Google Shape;658;p47" descr="Upward tren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0815" y="1363543"/>
            <a:ext cx="945000" cy="94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659" name="Google Shape;659;p47" descr="City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2102" y="1363543"/>
            <a:ext cx="945000" cy="94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660" name="Google Shape;660;p47" descr="Board Of Directors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7062" y="1363543"/>
            <a:ext cx="945000" cy="94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661" name="Google Shape;661;p47" descr="Internet Of Things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2851" y="2978150"/>
            <a:ext cx="945000" cy="94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662" name="Google Shape;662;p47" descr="Crane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60185" y="2978150"/>
            <a:ext cx="945000" cy="94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663" name="Google Shape;663;p47" descr="Research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07516" y="2978150"/>
            <a:ext cx="945000" cy="94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664" name="Google Shape;664;p47" descr="Business Growth with solid fil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56760" y="2978150"/>
            <a:ext cx="945000" cy="94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665" name="Google Shape;665;p47"/>
          <p:cNvSpPr/>
          <p:nvPr/>
        </p:nvSpPr>
        <p:spPr>
          <a:xfrm>
            <a:off x="2089625" y="2426375"/>
            <a:ext cx="11274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Real Estate </a:t>
            </a:r>
            <a:b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and Finance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666" name="Google Shape;666;p47"/>
          <p:cNvSpPr/>
          <p:nvPr/>
        </p:nvSpPr>
        <p:spPr>
          <a:xfrm>
            <a:off x="4228835" y="2426375"/>
            <a:ext cx="6915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Flexible </a:t>
            </a:r>
            <a:b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Space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667" name="Google Shape;667;p47"/>
          <p:cNvSpPr/>
          <p:nvPr/>
        </p:nvSpPr>
        <p:spPr>
          <a:xfrm>
            <a:off x="6075850" y="2426375"/>
            <a:ext cx="11274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Management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668" name="Google Shape;668;p47"/>
          <p:cNvSpPr/>
          <p:nvPr/>
        </p:nvSpPr>
        <p:spPr>
          <a:xfrm>
            <a:off x="924700" y="4083398"/>
            <a:ext cx="15213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Internet of Things</a:t>
            </a:r>
            <a:b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/ Smart Buildings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669" name="Google Shape;669;p47"/>
          <p:cNvSpPr/>
          <p:nvPr/>
        </p:nvSpPr>
        <p:spPr>
          <a:xfrm>
            <a:off x="2925324" y="4083398"/>
            <a:ext cx="12087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Construction</a:t>
            </a:r>
            <a:b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Tech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670" name="Google Shape;670;p47"/>
          <p:cNvSpPr/>
          <p:nvPr/>
        </p:nvSpPr>
        <p:spPr>
          <a:xfrm>
            <a:off x="5186760" y="4083398"/>
            <a:ext cx="786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Data and </a:t>
            </a:r>
            <a:b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Analytics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671" name="Google Shape;671;p47"/>
          <p:cNvSpPr/>
          <p:nvPr/>
        </p:nvSpPr>
        <p:spPr>
          <a:xfrm>
            <a:off x="6982350" y="4083398"/>
            <a:ext cx="10938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Visualization</a:t>
            </a:r>
            <a:endParaRPr sz="1100">
              <a:solidFill>
                <a:srgbClr val="4F8FB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1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8"/>
          <p:cNvSpPr txBox="1">
            <a:spLocks noGrp="1"/>
          </p:cNvSpPr>
          <p:nvPr>
            <p:ph type="title"/>
          </p:nvPr>
        </p:nvSpPr>
        <p:spPr>
          <a:xfrm>
            <a:off x="628650" y="1070688"/>
            <a:ext cx="7886700" cy="26802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n" sz="3600"/>
              <a:t>How are platforms transforming the end-user experience? </a:t>
            </a:r>
            <a:br>
              <a:rPr lang="en" sz="3600"/>
            </a:br>
            <a:br>
              <a:rPr lang="en" sz="3600"/>
            </a:br>
            <a:r>
              <a:rPr lang="en" sz="3600"/>
              <a:t>What examples have you found to be particularly interesting to follow?</a:t>
            </a:r>
            <a:endParaRPr sz="1100"/>
          </a:p>
        </p:txBody>
      </p:sp>
      <p:pic>
        <p:nvPicPr>
          <p:cNvPr id="677" name="Google Shape;6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" y="4827400"/>
            <a:ext cx="229638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0554" y="4703625"/>
            <a:ext cx="20609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9" descr="footer-id"/>
          <p:cNvSpPr txBox="1"/>
          <p:nvPr/>
        </p:nvSpPr>
        <p:spPr>
          <a:xfrm>
            <a:off x="0" y="3857625"/>
            <a:ext cx="91440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39AC37"/>
                </a:solidFill>
                <a:latin typeface="Open Sans"/>
                <a:ea typeface="Open Sans"/>
                <a:cs typeface="Open Sans"/>
                <a:sym typeface="Open Sans"/>
              </a:rPr>
              <a:t>ⓘ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Start presenting to display the poll results on this slide.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4" name="Google Shape;684;p49" descr="title-id"/>
          <p:cNvSpPr txBox="1"/>
          <p:nvPr/>
        </p:nvSpPr>
        <p:spPr>
          <a:xfrm>
            <a:off x="453850" y="1285875"/>
            <a:ext cx="83277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0D3345"/>
                </a:solidFill>
                <a:latin typeface="Roboto"/>
                <a:ea typeface="Roboto"/>
                <a:cs typeface="Roboto"/>
                <a:sym typeface="Roboto"/>
              </a:rPr>
              <a:t>What will be the main responsibility for FM post-vaccine?</a:t>
            </a:r>
            <a:endParaRPr sz="4000" b="1">
              <a:solidFill>
                <a:srgbClr val="0D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5" name="Google Shape;685;p49"/>
          <p:cNvGrpSpPr/>
          <p:nvPr/>
        </p:nvGrpSpPr>
        <p:grpSpPr>
          <a:xfrm>
            <a:off x="337050" y="461600"/>
            <a:ext cx="7085250" cy="58500"/>
            <a:chOff x="337050" y="461600"/>
            <a:chExt cx="7085250" cy="58500"/>
          </a:xfrm>
        </p:grpSpPr>
        <p:sp>
          <p:nvSpPr>
            <p:cNvPr id="686" name="Google Shape;686;p49"/>
            <p:cNvSpPr/>
            <p:nvPr/>
          </p:nvSpPr>
          <p:spPr>
            <a:xfrm>
              <a:off x="337050" y="461600"/>
              <a:ext cx="1948800" cy="58500"/>
            </a:xfrm>
            <a:prstGeom prst="rect">
              <a:avLst/>
            </a:prstGeom>
            <a:solidFill>
              <a:srgbClr val="519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9"/>
            <p:cNvSpPr/>
            <p:nvPr/>
          </p:nvSpPr>
          <p:spPr>
            <a:xfrm>
              <a:off x="2285850" y="461600"/>
              <a:ext cx="2990400" cy="58500"/>
            </a:xfrm>
            <a:prstGeom prst="rect">
              <a:avLst/>
            </a:prstGeom>
            <a:solidFill>
              <a:srgbClr val="4F8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688" name="Google Shape;688;p49"/>
            <p:cNvSpPr/>
            <p:nvPr/>
          </p:nvSpPr>
          <p:spPr>
            <a:xfrm>
              <a:off x="4870800" y="461600"/>
              <a:ext cx="1298400" cy="58500"/>
            </a:xfrm>
            <a:prstGeom prst="rect">
              <a:avLst/>
            </a:prstGeom>
            <a:solidFill>
              <a:srgbClr val="0E3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689" name="Google Shape;689;p49"/>
            <p:cNvSpPr/>
            <p:nvPr/>
          </p:nvSpPr>
          <p:spPr>
            <a:xfrm>
              <a:off x="6169200" y="461600"/>
              <a:ext cx="1253100" cy="58500"/>
            </a:xfrm>
            <a:prstGeom prst="rect">
              <a:avLst/>
            </a:prstGeom>
            <a:solidFill>
              <a:srgbClr val="196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</p:grpSp>
      <p:sp>
        <p:nvSpPr>
          <p:cNvPr id="690" name="Google Shape;690;p49"/>
          <p:cNvSpPr txBox="1"/>
          <p:nvPr/>
        </p:nvSpPr>
        <p:spPr>
          <a:xfrm>
            <a:off x="1138250" y="783713"/>
            <a:ext cx="250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D3345"/>
                </a:solidFill>
                <a:latin typeface="Roboto"/>
                <a:ea typeface="Roboto"/>
                <a:cs typeface="Roboto"/>
                <a:sym typeface="Roboto"/>
              </a:rPr>
              <a:t>AUDIENCE POLL</a:t>
            </a:r>
            <a:endParaRPr sz="2400">
              <a:solidFill>
                <a:srgbClr val="0D33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1" name="Google Shape;69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50" y="835650"/>
            <a:ext cx="450226" cy="45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9E7D0-ABE0-2340-ACA2-87120B04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67" y="9525"/>
            <a:ext cx="9127066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76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0"/>
          <p:cNvSpPr txBox="1">
            <a:spLocks noGrp="1"/>
          </p:cNvSpPr>
          <p:nvPr>
            <p:ph type="title"/>
          </p:nvPr>
        </p:nvSpPr>
        <p:spPr>
          <a:xfrm>
            <a:off x="555172" y="287791"/>
            <a:ext cx="7886700" cy="9941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</a:pPr>
            <a:r>
              <a:rPr lang="en" sz="3000"/>
              <a:t>FACILITY MANAGERS: BUSINESS </a:t>
            </a:r>
            <a:br>
              <a:rPr lang="en" sz="3000"/>
            </a:br>
            <a:r>
              <a:rPr lang="en" sz="3000"/>
              <a:t>DRIVERS &amp; RESPONSIBILITIES</a:t>
            </a:r>
            <a:endParaRPr sz="3000"/>
          </a:p>
        </p:txBody>
      </p:sp>
      <p:sp>
        <p:nvSpPr>
          <p:cNvPr id="698" name="Google Shape;698;p50"/>
          <p:cNvSpPr txBox="1">
            <a:spLocks noGrp="1"/>
          </p:cNvSpPr>
          <p:nvPr>
            <p:ph type="body" idx="1"/>
          </p:nvPr>
        </p:nvSpPr>
        <p:spPr>
          <a:xfrm>
            <a:off x="635974" y="1360363"/>
            <a:ext cx="45150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1700" b="1"/>
              <a:t>Business Drivers</a:t>
            </a:r>
            <a:endParaRPr sz="1700"/>
          </a:p>
          <a:p>
            <a:pPr marL="457200" lvl="0" indent="-3238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Open Sans SemiBold"/>
              <a:buAutoNum type="arabicPeriod"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Deeper alignment with HR, IT, etc. </a:t>
            </a:r>
            <a:endParaRPr sz="12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Open Sans SemiBold"/>
              <a:buAutoNum type="arabicPeriod"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More focus on driving a healthy building </a:t>
            </a:r>
            <a:endParaRPr sz="12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Open Sans SemiBold"/>
              <a:buAutoNum type="arabicPeriod"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Owning the workplace experience </a:t>
            </a:r>
            <a:endParaRPr sz="12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Open Sans SemiBold"/>
              <a:buAutoNum type="arabicPeriod"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Deployment of a workplace strategy </a:t>
            </a:r>
            <a:endParaRPr sz="9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1700" b="1"/>
              <a:t>Responsibilities </a:t>
            </a:r>
            <a:endParaRPr sz="1700"/>
          </a:p>
          <a:p>
            <a:pPr marL="457200" lvl="0" indent="-3238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Open Sans SemiBold"/>
              <a:buAutoNum type="arabicPeriod"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Ensure healthy and safe workplaces </a:t>
            </a:r>
            <a:endParaRPr sz="12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Open Sans SemiBold"/>
              <a:buAutoNum type="arabicPeriod"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Increase organizational agility and flexibility </a:t>
            </a:r>
            <a:endParaRPr sz="12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Open Sans SemiBold"/>
              <a:buAutoNum type="arabicPeriod"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Improve work performance and productivity </a:t>
            </a:r>
            <a:endParaRPr sz="12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500"/>
              <a:buFont typeface="Open Sans SemiBold"/>
              <a:buAutoNum type="arabicPeriod"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Reduce real estate and facilities costs </a:t>
            </a:r>
            <a:endParaRPr sz="1000"/>
          </a:p>
        </p:txBody>
      </p:sp>
      <p:pic>
        <p:nvPicPr>
          <p:cNvPr id="699" name="Google Shape;699;p50" descr="black metal frame inside buildin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12141"/>
          <a:stretch/>
        </p:blipFill>
        <p:spPr>
          <a:xfrm>
            <a:off x="5327525" y="1281974"/>
            <a:ext cx="3114300" cy="34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1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1"/>
          <p:cNvSpPr/>
          <p:nvPr/>
        </p:nvSpPr>
        <p:spPr>
          <a:xfrm rot="5400000">
            <a:off x="-807602" y="787152"/>
            <a:ext cx="1985831" cy="142752"/>
          </a:xfrm>
          <a:custGeom>
            <a:avLst/>
            <a:gdLst/>
            <a:ahLst/>
            <a:cxnLst/>
            <a:rect l="l" t="t" r="r" b="b"/>
            <a:pathLst>
              <a:path w="304809" h="12201" extrusionOk="0">
                <a:moveTo>
                  <a:pt x="2076" y="12201"/>
                </a:moveTo>
                <a:cubicBezTo>
                  <a:pt x="1581" y="12201"/>
                  <a:pt x="1076" y="12020"/>
                  <a:pt x="676" y="11658"/>
                </a:cubicBezTo>
                <a:cubicBezTo>
                  <a:pt x="-172" y="10887"/>
                  <a:pt x="-229" y="9572"/>
                  <a:pt x="543" y="8734"/>
                </a:cubicBezTo>
                <a:lnTo>
                  <a:pt x="7915" y="676"/>
                </a:lnTo>
                <a:cubicBezTo>
                  <a:pt x="8687" y="-172"/>
                  <a:pt x="10001" y="-229"/>
                  <a:pt x="10839" y="543"/>
                </a:cubicBezTo>
                <a:cubicBezTo>
                  <a:pt x="11687" y="1314"/>
                  <a:pt x="11744" y="2629"/>
                  <a:pt x="10973" y="3467"/>
                </a:cubicBezTo>
                <a:lnTo>
                  <a:pt x="3610" y="11525"/>
                </a:lnTo>
                <a:cubicBezTo>
                  <a:pt x="3200" y="11973"/>
                  <a:pt x="2638" y="12201"/>
                  <a:pt x="2076" y="12201"/>
                </a:cubicBezTo>
                <a:close/>
                <a:moveTo>
                  <a:pt x="15344" y="11525"/>
                </a:moveTo>
                <a:lnTo>
                  <a:pt x="22717" y="3467"/>
                </a:lnTo>
                <a:cubicBezTo>
                  <a:pt x="23488" y="2619"/>
                  <a:pt x="23431" y="1314"/>
                  <a:pt x="22583" y="543"/>
                </a:cubicBezTo>
                <a:cubicBezTo>
                  <a:pt x="21736" y="-229"/>
                  <a:pt x="20431" y="-172"/>
                  <a:pt x="19659" y="676"/>
                </a:cubicBezTo>
                <a:lnTo>
                  <a:pt x="12287" y="8734"/>
                </a:lnTo>
                <a:cubicBezTo>
                  <a:pt x="11515" y="9582"/>
                  <a:pt x="11573" y="10887"/>
                  <a:pt x="12420" y="11658"/>
                </a:cubicBezTo>
                <a:cubicBezTo>
                  <a:pt x="12820" y="12020"/>
                  <a:pt x="13316" y="12201"/>
                  <a:pt x="13820" y="12201"/>
                </a:cubicBezTo>
                <a:cubicBezTo>
                  <a:pt x="14373" y="12201"/>
                  <a:pt x="14935" y="11973"/>
                  <a:pt x="15344" y="11525"/>
                </a:cubicBezTo>
                <a:close/>
                <a:moveTo>
                  <a:pt x="27070" y="11525"/>
                </a:moveTo>
                <a:lnTo>
                  <a:pt x="34442" y="3467"/>
                </a:lnTo>
                <a:cubicBezTo>
                  <a:pt x="35214" y="2619"/>
                  <a:pt x="35156" y="1314"/>
                  <a:pt x="34309" y="543"/>
                </a:cubicBezTo>
                <a:cubicBezTo>
                  <a:pt x="33461" y="-229"/>
                  <a:pt x="32156" y="-172"/>
                  <a:pt x="31385" y="676"/>
                </a:cubicBezTo>
                <a:lnTo>
                  <a:pt x="24012" y="8725"/>
                </a:lnTo>
                <a:cubicBezTo>
                  <a:pt x="23241" y="9572"/>
                  <a:pt x="23298" y="10877"/>
                  <a:pt x="24146" y="11649"/>
                </a:cubicBezTo>
                <a:cubicBezTo>
                  <a:pt x="24546" y="12011"/>
                  <a:pt x="25041" y="12192"/>
                  <a:pt x="25546" y="12192"/>
                </a:cubicBezTo>
                <a:cubicBezTo>
                  <a:pt x="26108" y="12201"/>
                  <a:pt x="26660" y="11973"/>
                  <a:pt x="27070" y="11525"/>
                </a:cubicBezTo>
                <a:close/>
                <a:moveTo>
                  <a:pt x="38805" y="11525"/>
                </a:moveTo>
                <a:lnTo>
                  <a:pt x="46177" y="3467"/>
                </a:lnTo>
                <a:cubicBezTo>
                  <a:pt x="46948" y="2619"/>
                  <a:pt x="46891" y="1314"/>
                  <a:pt x="46044" y="543"/>
                </a:cubicBezTo>
                <a:cubicBezTo>
                  <a:pt x="45196" y="-229"/>
                  <a:pt x="43891" y="-172"/>
                  <a:pt x="43119" y="676"/>
                </a:cubicBezTo>
                <a:lnTo>
                  <a:pt x="35747" y="8734"/>
                </a:lnTo>
                <a:cubicBezTo>
                  <a:pt x="34976" y="9582"/>
                  <a:pt x="35033" y="10887"/>
                  <a:pt x="35880" y="11658"/>
                </a:cubicBezTo>
                <a:cubicBezTo>
                  <a:pt x="36280" y="12020"/>
                  <a:pt x="36776" y="12201"/>
                  <a:pt x="37281" y="12201"/>
                </a:cubicBezTo>
                <a:cubicBezTo>
                  <a:pt x="37833" y="12201"/>
                  <a:pt x="38395" y="11973"/>
                  <a:pt x="38805" y="11525"/>
                </a:cubicBezTo>
                <a:close/>
                <a:moveTo>
                  <a:pt x="50539" y="11525"/>
                </a:moveTo>
                <a:lnTo>
                  <a:pt x="57912" y="3467"/>
                </a:lnTo>
                <a:cubicBezTo>
                  <a:pt x="58683" y="2619"/>
                  <a:pt x="58626" y="1314"/>
                  <a:pt x="57778" y="543"/>
                </a:cubicBezTo>
                <a:cubicBezTo>
                  <a:pt x="56931" y="-229"/>
                  <a:pt x="55626" y="-172"/>
                  <a:pt x="54854" y="676"/>
                </a:cubicBezTo>
                <a:lnTo>
                  <a:pt x="47482" y="8734"/>
                </a:lnTo>
                <a:cubicBezTo>
                  <a:pt x="46710" y="9582"/>
                  <a:pt x="46767" y="10887"/>
                  <a:pt x="47615" y="11658"/>
                </a:cubicBezTo>
                <a:cubicBezTo>
                  <a:pt x="48015" y="12020"/>
                  <a:pt x="48511" y="12201"/>
                  <a:pt x="49015" y="12201"/>
                </a:cubicBezTo>
                <a:cubicBezTo>
                  <a:pt x="49568" y="12201"/>
                  <a:pt x="50130" y="11973"/>
                  <a:pt x="50539" y="11525"/>
                </a:cubicBezTo>
                <a:close/>
                <a:moveTo>
                  <a:pt x="62265" y="11525"/>
                </a:moveTo>
                <a:lnTo>
                  <a:pt x="69637" y="3467"/>
                </a:lnTo>
                <a:cubicBezTo>
                  <a:pt x="70409" y="2619"/>
                  <a:pt x="70351" y="1314"/>
                  <a:pt x="69504" y="543"/>
                </a:cubicBezTo>
                <a:cubicBezTo>
                  <a:pt x="68656" y="-229"/>
                  <a:pt x="67351" y="-172"/>
                  <a:pt x="66579" y="676"/>
                </a:cubicBezTo>
                <a:lnTo>
                  <a:pt x="59207" y="8734"/>
                </a:lnTo>
                <a:cubicBezTo>
                  <a:pt x="58436" y="9582"/>
                  <a:pt x="58493" y="10887"/>
                  <a:pt x="59340" y="11658"/>
                </a:cubicBezTo>
                <a:cubicBezTo>
                  <a:pt x="59741" y="12020"/>
                  <a:pt x="60236" y="12201"/>
                  <a:pt x="60741" y="12201"/>
                </a:cubicBezTo>
                <a:cubicBezTo>
                  <a:pt x="61303" y="12201"/>
                  <a:pt x="61855" y="11973"/>
                  <a:pt x="62265" y="11525"/>
                </a:cubicBezTo>
                <a:close/>
                <a:moveTo>
                  <a:pt x="73999" y="11525"/>
                </a:moveTo>
                <a:lnTo>
                  <a:pt x="81372" y="3467"/>
                </a:lnTo>
                <a:cubicBezTo>
                  <a:pt x="82143" y="2619"/>
                  <a:pt x="82086" y="1314"/>
                  <a:pt x="81238" y="543"/>
                </a:cubicBezTo>
                <a:cubicBezTo>
                  <a:pt x="80391" y="-229"/>
                  <a:pt x="79086" y="-172"/>
                  <a:pt x="78314" y="676"/>
                </a:cubicBezTo>
                <a:lnTo>
                  <a:pt x="70942" y="8734"/>
                </a:lnTo>
                <a:cubicBezTo>
                  <a:pt x="70170" y="9582"/>
                  <a:pt x="70228" y="10887"/>
                  <a:pt x="71075" y="11658"/>
                </a:cubicBezTo>
                <a:cubicBezTo>
                  <a:pt x="71475" y="12020"/>
                  <a:pt x="71971" y="12201"/>
                  <a:pt x="72475" y="12201"/>
                </a:cubicBezTo>
                <a:cubicBezTo>
                  <a:pt x="73028" y="12201"/>
                  <a:pt x="73590" y="11973"/>
                  <a:pt x="73999" y="11525"/>
                </a:cubicBezTo>
                <a:close/>
                <a:moveTo>
                  <a:pt x="85734" y="11525"/>
                </a:moveTo>
                <a:lnTo>
                  <a:pt x="93107" y="3467"/>
                </a:lnTo>
                <a:cubicBezTo>
                  <a:pt x="93878" y="2619"/>
                  <a:pt x="93821" y="1314"/>
                  <a:pt x="92973" y="543"/>
                </a:cubicBezTo>
                <a:cubicBezTo>
                  <a:pt x="92126" y="-229"/>
                  <a:pt x="90821" y="-172"/>
                  <a:pt x="90049" y="676"/>
                </a:cubicBezTo>
                <a:lnTo>
                  <a:pt x="82677" y="8734"/>
                </a:lnTo>
                <a:cubicBezTo>
                  <a:pt x="81905" y="9582"/>
                  <a:pt x="81962" y="10887"/>
                  <a:pt x="82810" y="11658"/>
                </a:cubicBezTo>
                <a:cubicBezTo>
                  <a:pt x="83210" y="12020"/>
                  <a:pt x="83705" y="12201"/>
                  <a:pt x="84210" y="12201"/>
                </a:cubicBezTo>
                <a:cubicBezTo>
                  <a:pt x="84763" y="12201"/>
                  <a:pt x="85325" y="11973"/>
                  <a:pt x="85734" y="11525"/>
                </a:cubicBezTo>
                <a:close/>
                <a:moveTo>
                  <a:pt x="97460" y="11525"/>
                </a:moveTo>
                <a:lnTo>
                  <a:pt x="104832" y="3467"/>
                </a:lnTo>
                <a:cubicBezTo>
                  <a:pt x="105603" y="2619"/>
                  <a:pt x="105546" y="1314"/>
                  <a:pt x="104699" y="543"/>
                </a:cubicBezTo>
                <a:cubicBezTo>
                  <a:pt x="103851" y="-229"/>
                  <a:pt x="102546" y="-172"/>
                  <a:pt x="101774" y="676"/>
                </a:cubicBezTo>
                <a:lnTo>
                  <a:pt x="94402" y="8725"/>
                </a:lnTo>
                <a:cubicBezTo>
                  <a:pt x="93630" y="9572"/>
                  <a:pt x="93688" y="10877"/>
                  <a:pt x="94535" y="11649"/>
                </a:cubicBezTo>
                <a:cubicBezTo>
                  <a:pt x="94935" y="12011"/>
                  <a:pt x="95431" y="12192"/>
                  <a:pt x="95936" y="12192"/>
                </a:cubicBezTo>
                <a:cubicBezTo>
                  <a:pt x="96497" y="12201"/>
                  <a:pt x="97050" y="11973"/>
                  <a:pt x="97460" y="11525"/>
                </a:cubicBezTo>
                <a:close/>
                <a:moveTo>
                  <a:pt x="109194" y="11525"/>
                </a:moveTo>
                <a:lnTo>
                  <a:pt x="116567" y="3467"/>
                </a:lnTo>
                <a:cubicBezTo>
                  <a:pt x="117338" y="2619"/>
                  <a:pt x="117281" y="1314"/>
                  <a:pt x="116433" y="543"/>
                </a:cubicBezTo>
                <a:cubicBezTo>
                  <a:pt x="115586" y="-229"/>
                  <a:pt x="114281" y="-172"/>
                  <a:pt x="113509" y="676"/>
                </a:cubicBezTo>
                <a:lnTo>
                  <a:pt x="106137" y="8734"/>
                </a:lnTo>
                <a:cubicBezTo>
                  <a:pt x="105365" y="9582"/>
                  <a:pt x="105422" y="10887"/>
                  <a:pt x="106270" y="11658"/>
                </a:cubicBezTo>
                <a:cubicBezTo>
                  <a:pt x="106670" y="12020"/>
                  <a:pt x="107165" y="12201"/>
                  <a:pt x="107670" y="12201"/>
                </a:cubicBezTo>
                <a:cubicBezTo>
                  <a:pt x="108223" y="12201"/>
                  <a:pt x="108785" y="11973"/>
                  <a:pt x="109194" y="11525"/>
                </a:cubicBezTo>
                <a:close/>
                <a:moveTo>
                  <a:pt x="120920" y="11525"/>
                </a:moveTo>
                <a:lnTo>
                  <a:pt x="128292" y="3467"/>
                </a:lnTo>
                <a:cubicBezTo>
                  <a:pt x="129063" y="2619"/>
                  <a:pt x="129006" y="1314"/>
                  <a:pt x="128159" y="543"/>
                </a:cubicBezTo>
                <a:cubicBezTo>
                  <a:pt x="127311" y="-229"/>
                  <a:pt x="126006" y="-172"/>
                  <a:pt x="125234" y="676"/>
                </a:cubicBezTo>
                <a:lnTo>
                  <a:pt x="117862" y="8734"/>
                </a:lnTo>
                <a:cubicBezTo>
                  <a:pt x="117091" y="9582"/>
                  <a:pt x="117148" y="10887"/>
                  <a:pt x="117995" y="11658"/>
                </a:cubicBezTo>
                <a:cubicBezTo>
                  <a:pt x="118395" y="12020"/>
                  <a:pt x="118891" y="12201"/>
                  <a:pt x="119396" y="12201"/>
                </a:cubicBezTo>
                <a:cubicBezTo>
                  <a:pt x="119958" y="12201"/>
                  <a:pt x="120520" y="11973"/>
                  <a:pt x="120920" y="11525"/>
                </a:cubicBezTo>
                <a:close/>
                <a:moveTo>
                  <a:pt x="132654" y="11525"/>
                </a:moveTo>
                <a:lnTo>
                  <a:pt x="140027" y="3467"/>
                </a:lnTo>
                <a:cubicBezTo>
                  <a:pt x="140798" y="2619"/>
                  <a:pt x="140741" y="1314"/>
                  <a:pt x="139893" y="543"/>
                </a:cubicBezTo>
                <a:cubicBezTo>
                  <a:pt x="139046" y="-229"/>
                  <a:pt x="137741" y="-172"/>
                  <a:pt x="136969" y="676"/>
                </a:cubicBezTo>
                <a:lnTo>
                  <a:pt x="129597" y="8734"/>
                </a:lnTo>
                <a:cubicBezTo>
                  <a:pt x="128825" y="9582"/>
                  <a:pt x="128882" y="10887"/>
                  <a:pt x="129730" y="11658"/>
                </a:cubicBezTo>
                <a:cubicBezTo>
                  <a:pt x="130130" y="12020"/>
                  <a:pt x="130626" y="12201"/>
                  <a:pt x="131130" y="12201"/>
                </a:cubicBezTo>
                <a:cubicBezTo>
                  <a:pt x="131692" y="12201"/>
                  <a:pt x="132245" y="11973"/>
                  <a:pt x="132654" y="11525"/>
                </a:cubicBezTo>
                <a:close/>
                <a:moveTo>
                  <a:pt x="144389" y="11525"/>
                </a:moveTo>
                <a:lnTo>
                  <a:pt x="151762" y="3467"/>
                </a:lnTo>
                <a:cubicBezTo>
                  <a:pt x="152533" y="2619"/>
                  <a:pt x="152476" y="1314"/>
                  <a:pt x="151628" y="543"/>
                </a:cubicBezTo>
                <a:cubicBezTo>
                  <a:pt x="150780" y="-229"/>
                  <a:pt x="149476" y="-172"/>
                  <a:pt x="148704" y="676"/>
                </a:cubicBezTo>
                <a:lnTo>
                  <a:pt x="141332" y="8734"/>
                </a:lnTo>
                <a:cubicBezTo>
                  <a:pt x="140560" y="9582"/>
                  <a:pt x="140617" y="10887"/>
                  <a:pt x="141465" y="11658"/>
                </a:cubicBezTo>
                <a:cubicBezTo>
                  <a:pt x="141865" y="12020"/>
                  <a:pt x="142360" y="12201"/>
                  <a:pt x="142865" y="12201"/>
                </a:cubicBezTo>
                <a:cubicBezTo>
                  <a:pt x="143418" y="12201"/>
                  <a:pt x="143980" y="11973"/>
                  <a:pt x="144389" y="11525"/>
                </a:cubicBezTo>
                <a:close/>
                <a:moveTo>
                  <a:pt x="156114" y="11525"/>
                </a:moveTo>
                <a:lnTo>
                  <a:pt x="163487" y="3467"/>
                </a:lnTo>
                <a:cubicBezTo>
                  <a:pt x="164258" y="2619"/>
                  <a:pt x="164201" y="1314"/>
                  <a:pt x="163353" y="543"/>
                </a:cubicBezTo>
                <a:cubicBezTo>
                  <a:pt x="162506" y="-229"/>
                  <a:pt x="161201" y="-172"/>
                  <a:pt x="160429" y="676"/>
                </a:cubicBezTo>
                <a:lnTo>
                  <a:pt x="153057" y="8734"/>
                </a:lnTo>
                <a:cubicBezTo>
                  <a:pt x="152285" y="9582"/>
                  <a:pt x="152343" y="10887"/>
                  <a:pt x="153190" y="11658"/>
                </a:cubicBezTo>
                <a:cubicBezTo>
                  <a:pt x="153590" y="12020"/>
                  <a:pt x="154086" y="12201"/>
                  <a:pt x="154590" y="12201"/>
                </a:cubicBezTo>
                <a:cubicBezTo>
                  <a:pt x="155152" y="12201"/>
                  <a:pt x="155714" y="11973"/>
                  <a:pt x="156114" y="11525"/>
                </a:cubicBezTo>
                <a:close/>
                <a:moveTo>
                  <a:pt x="167849" y="11525"/>
                </a:moveTo>
                <a:lnTo>
                  <a:pt x="175222" y="3467"/>
                </a:lnTo>
                <a:cubicBezTo>
                  <a:pt x="175993" y="2619"/>
                  <a:pt x="175936" y="1314"/>
                  <a:pt x="175088" y="543"/>
                </a:cubicBezTo>
                <a:cubicBezTo>
                  <a:pt x="174241" y="-229"/>
                  <a:pt x="172936" y="-172"/>
                  <a:pt x="172164" y="676"/>
                </a:cubicBezTo>
                <a:lnTo>
                  <a:pt x="164792" y="8725"/>
                </a:lnTo>
                <a:cubicBezTo>
                  <a:pt x="164020" y="9572"/>
                  <a:pt x="164077" y="10877"/>
                  <a:pt x="164925" y="11649"/>
                </a:cubicBezTo>
                <a:cubicBezTo>
                  <a:pt x="165325" y="12011"/>
                  <a:pt x="165820" y="12192"/>
                  <a:pt x="166325" y="12192"/>
                </a:cubicBezTo>
                <a:cubicBezTo>
                  <a:pt x="166878" y="12201"/>
                  <a:pt x="167440" y="11973"/>
                  <a:pt x="167849" y="11525"/>
                </a:cubicBezTo>
                <a:close/>
                <a:moveTo>
                  <a:pt x="179584" y="11525"/>
                </a:moveTo>
                <a:lnTo>
                  <a:pt x="186956" y="3467"/>
                </a:lnTo>
                <a:cubicBezTo>
                  <a:pt x="187728" y="2619"/>
                  <a:pt x="187671" y="1314"/>
                  <a:pt x="186823" y="543"/>
                </a:cubicBezTo>
                <a:cubicBezTo>
                  <a:pt x="185975" y="-229"/>
                  <a:pt x="184670" y="-172"/>
                  <a:pt x="183899" y="676"/>
                </a:cubicBezTo>
                <a:lnTo>
                  <a:pt x="176527" y="8734"/>
                </a:lnTo>
                <a:cubicBezTo>
                  <a:pt x="175755" y="9582"/>
                  <a:pt x="175812" y="10887"/>
                  <a:pt x="176660" y="11658"/>
                </a:cubicBezTo>
                <a:cubicBezTo>
                  <a:pt x="177060" y="12020"/>
                  <a:pt x="177555" y="12201"/>
                  <a:pt x="178060" y="12201"/>
                </a:cubicBezTo>
                <a:cubicBezTo>
                  <a:pt x="178613" y="12201"/>
                  <a:pt x="179174" y="11973"/>
                  <a:pt x="179584" y="11525"/>
                </a:cubicBezTo>
                <a:close/>
                <a:moveTo>
                  <a:pt x="191309" y="11525"/>
                </a:moveTo>
                <a:lnTo>
                  <a:pt x="198682" y="3467"/>
                </a:lnTo>
                <a:cubicBezTo>
                  <a:pt x="199453" y="2619"/>
                  <a:pt x="199396" y="1314"/>
                  <a:pt x="198548" y="543"/>
                </a:cubicBezTo>
                <a:cubicBezTo>
                  <a:pt x="197701" y="-229"/>
                  <a:pt x="196396" y="-172"/>
                  <a:pt x="195624" y="676"/>
                </a:cubicBezTo>
                <a:lnTo>
                  <a:pt x="188252" y="8734"/>
                </a:lnTo>
                <a:cubicBezTo>
                  <a:pt x="187480" y="9582"/>
                  <a:pt x="187537" y="10887"/>
                  <a:pt x="188385" y="11658"/>
                </a:cubicBezTo>
                <a:cubicBezTo>
                  <a:pt x="188785" y="12020"/>
                  <a:pt x="189281" y="12201"/>
                  <a:pt x="189785" y="12201"/>
                </a:cubicBezTo>
                <a:cubicBezTo>
                  <a:pt x="190347" y="12201"/>
                  <a:pt x="190900" y="11973"/>
                  <a:pt x="191309" y="11525"/>
                </a:cubicBezTo>
                <a:close/>
                <a:moveTo>
                  <a:pt x="203044" y="11525"/>
                </a:moveTo>
                <a:lnTo>
                  <a:pt x="210416" y="3467"/>
                </a:lnTo>
                <a:cubicBezTo>
                  <a:pt x="211188" y="2619"/>
                  <a:pt x="211131" y="1314"/>
                  <a:pt x="210283" y="543"/>
                </a:cubicBezTo>
                <a:cubicBezTo>
                  <a:pt x="209435" y="-229"/>
                  <a:pt x="208130" y="-172"/>
                  <a:pt x="207359" y="676"/>
                </a:cubicBezTo>
                <a:lnTo>
                  <a:pt x="199987" y="8734"/>
                </a:lnTo>
                <a:cubicBezTo>
                  <a:pt x="199215" y="9582"/>
                  <a:pt x="199272" y="10887"/>
                  <a:pt x="200120" y="11658"/>
                </a:cubicBezTo>
                <a:cubicBezTo>
                  <a:pt x="200520" y="12020"/>
                  <a:pt x="201015" y="12201"/>
                  <a:pt x="201520" y="12201"/>
                </a:cubicBezTo>
                <a:cubicBezTo>
                  <a:pt x="202073" y="12201"/>
                  <a:pt x="202635" y="11973"/>
                  <a:pt x="203044" y="11525"/>
                </a:cubicBezTo>
                <a:close/>
                <a:moveTo>
                  <a:pt x="214779" y="11525"/>
                </a:moveTo>
                <a:lnTo>
                  <a:pt x="222151" y="3467"/>
                </a:lnTo>
                <a:cubicBezTo>
                  <a:pt x="222923" y="2619"/>
                  <a:pt x="222866" y="1314"/>
                  <a:pt x="222018" y="543"/>
                </a:cubicBezTo>
                <a:cubicBezTo>
                  <a:pt x="221170" y="-229"/>
                  <a:pt x="219865" y="-172"/>
                  <a:pt x="219094" y="676"/>
                </a:cubicBezTo>
                <a:lnTo>
                  <a:pt x="211721" y="8734"/>
                </a:lnTo>
                <a:cubicBezTo>
                  <a:pt x="210950" y="9582"/>
                  <a:pt x="211007" y="10887"/>
                  <a:pt x="211855" y="11658"/>
                </a:cubicBezTo>
                <a:cubicBezTo>
                  <a:pt x="212255" y="12020"/>
                  <a:pt x="212750" y="12201"/>
                  <a:pt x="213255" y="12201"/>
                </a:cubicBezTo>
                <a:cubicBezTo>
                  <a:pt x="213807" y="12201"/>
                  <a:pt x="214369" y="11973"/>
                  <a:pt x="214779" y="11525"/>
                </a:cubicBezTo>
                <a:close/>
                <a:moveTo>
                  <a:pt x="226504" y="11525"/>
                </a:moveTo>
                <a:lnTo>
                  <a:pt x="233877" y="3467"/>
                </a:lnTo>
                <a:cubicBezTo>
                  <a:pt x="234648" y="2619"/>
                  <a:pt x="234591" y="1314"/>
                  <a:pt x="233743" y="543"/>
                </a:cubicBezTo>
                <a:cubicBezTo>
                  <a:pt x="232895" y="-229"/>
                  <a:pt x="231591" y="-172"/>
                  <a:pt x="230819" y="676"/>
                </a:cubicBezTo>
                <a:lnTo>
                  <a:pt x="223447" y="8734"/>
                </a:lnTo>
                <a:cubicBezTo>
                  <a:pt x="222675" y="9582"/>
                  <a:pt x="222732" y="10887"/>
                  <a:pt x="223580" y="11658"/>
                </a:cubicBezTo>
                <a:cubicBezTo>
                  <a:pt x="223980" y="12020"/>
                  <a:pt x="224475" y="12201"/>
                  <a:pt x="224980" y="12201"/>
                </a:cubicBezTo>
                <a:cubicBezTo>
                  <a:pt x="225542" y="12201"/>
                  <a:pt x="226095" y="11973"/>
                  <a:pt x="226504" y="11525"/>
                </a:cubicBezTo>
                <a:close/>
                <a:moveTo>
                  <a:pt x="238239" y="11525"/>
                </a:moveTo>
                <a:lnTo>
                  <a:pt x="245611" y="3467"/>
                </a:lnTo>
                <a:cubicBezTo>
                  <a:pt x="246383" y="2619"/>
                  <a:pt x="246326" y="1314"/>
                  <a:pt x="245478" y="543"/>
                </a:cubicBezTo>
                <a:cubicBezTo>
                  <a:pt x="244630" y="-229"/>
                  <a:pt x="243325" y="-172"/>
                  <a:pt x="242554" y="676"/>
                </a:cubicBezTo>
                <a:lnTo>
                  <a:pt x="235181" y="8734"/>
                </a:lnTo>
                <a:cubicBezTo>
                  <a:pt x="234410" y="9582"/>
                  <a:pt x="234467" y="10887"/>
                  <a:pt x="235315" y="11658"/>
                </a:cubicBezTo>
                <a:cubicBezTo>
                  <a:pt x="235715" y="12020"/>
                  <a:pt x="236210" y="12201"/>
                  <a:pt x="236715" y="12201"/>
                </a:cubicBezTo>
                <a:cubicBezTo>
                  <a:pt x="237267" y="12201"/>
                  <a:pt x="237829" y="11973"/>
                  <a:pt x="238239" y="11525"/>
                </a:cubicBezTo>
                <a:close/>
                <a:moveTo>
                  <a:pt x="249974" y="11525"/>
                </a:moveTo>
                <a:lnTo>
                  <a:pt x="257346" y="3467"/>
                </a:lnTo>
                <a:cubicBezTo>
                  <a:pt x="258118" y="2619"/>
                  <a:pt x="258061" y="1314"/>
                  <a:pt x="257213" y="543"/>
                </a:cubicBezTo>
                <a:cubicBezTo>
                  <a:pt x="256365" y="-229"/>
                  <a:pt x="255060" y="-172"/>
                  <a:pt x="254289" y="676"/>
                </a:cubicBezTo>
                <a:lnTo>
                  <a:pt x="246916" y="8734"/>
                </a:lnTo>
                <a:cubicBezTo>
                  <a:pt x="246145" y="9582"/>
                  <a:pt x="246202" y="10887"/>
                  <a:pt x="247050" y="11658"/>
                </a:cubicBezTo>
                <a:cubicBezTo>
                  <a:pt x="247450" y="12020"/>
                  <a:pt x="247945" y="12201"/>
                  <a:pt x="248450" y="12201"/>
                </a:cubicBezTo>
                <a:cubicBezTo>
                  <a:pt x="249002" y="12201"/>
                  <a:pt x="249564" y="11973"/>
                  <a:pt x="249974" y="11525"/>
                </a:cubicBezTo>
                <a:close/>
                <a:moveTo>
                  <a:pt x="261699" y="11525"/>
                </a:moveTo>
                <a:lnTo>
                  <a:pt x="269071" y="3467"/>
                </a:lnTo>
                <a:cubicBezTo>
                  <a:pt x="269843" y="2619"/>
                  <a:pt x="269786" y="1314"/>
                  <a:pt x="268938" y="543"/>
                </a:cubicBezTo>
                <a:cubicBezTo>
                  <a:pt x="268090" y="-229"/>
                  <a:pt x="266785" y="-172"/>
                  <a:pt x="266014" y="676"/>
                </a:cubicBezTo>
                <a:lnTo>
                  <a:pt x="258642" y="8734"/>
                </a:lnTo>
                <a:cubicBezTo>
                  <a:pt x="257870" y="9582"/>
                  <a:pt x="257927" y="10887"/>
                  <a:pt x="258775" y="11658"/>
                </a:cubicBezTo>
                <a:cubicBezTo>
                  <a:pt x="259175" y="12020"/>
                  <a:pt x="259670" y="12201"/>
                  <a:pt x="260175" y="12201"/>
                </a:cubicBezTo>
                <a:cubicBezTo>
                  <a:pt x="260737" y="12201"/>
                  <a:pt x="261290" y="11973"/>
                  <a:pt x="261699" y="11525"/>
                </a:cubicBezTo>
                <a:close/>
                <a:moveTo>
                  <a:pt x="273434" y="11525"/>
                </a:moveTo>
                <a:lnTo>
                  <a:pt x="280806" y="3467"/>
                </a:lnTo>
                <a:cubicBezTo>
                  <a:pt x="281578" y="2619"/>
                  <a:pt x="281521" y="1314"/>
                  <a:pt x="280673" y="543"/>
                </a:cubicBezTo>
                <a:cubicBezTo>
                  <a:pt x="279825" y="-229"/>
                  <a:pt x="278520" y="-172"/>
                  <a:pt x="277749" y="676"/>
                </a:cubicBezTo>
                <a:lnTo>
                  <a:pt x="270376" y="8734"/>
                </a:lnTo>
                <a:cubicBezTo>
                  <a:pt x="269605" y="9582"/>
                  <a:pt x="269662" y="10887"/>
                  <a:pt x="270510" y="11658"/>
                </a:cubicBezTo>
                <a:cubicBezTo>
                  <a:pt x="270910" y="12020"/>
                  <a:pt x="271405" y="12201"/>
                  <a:pt x="271910" y="12201"/>
                </a:cubicBezTo>
                <a:cubicBezTo>
                  <a:pt x="272462" y="12201"/>
                  <a:pt x="273024" y="11973"/>
                  <a:pt x="273434" y="11525"/>
                </a:cubicBezTo>
                <a:close/>
                <a:moveTo>
                  <a:pt x="285169" y="11525"/>
                </a:moveTo>
                <a:lnTo>
                  <a:pt x="292541" y="3467"/>
                </a:lnTo>
                <a:cubicBezTo>
                  <a:pt x="293313" y="2619"/>
                  <a:pt x="293255" y="1314"/>
                  <a:pt x="292408" y="543"/>
                </a:cubicBezTo>
                <a:cubicBezTo>
                  <a:pt x="291560" y="-229"/>
                  <a:pt x="290255" y="-172"/>
                  <a:pt x="289484" y="676"/>
                </a:cubicBezTo>
                <a:lnTo>
                  <a:pt x="282111" y="8734"/>
                </a:lnTo>
                <a:cubicBezTo>
                  <a:pt x="281340" y="9582"/>
                  <a:pt x="281397" y="10887"/>
                  <a:pt x="282245" y="11658"/>
                </a:cubicBezTo>
                <a:cubicBezTo>
                  <a:pt x="282645" y="12020"/>
                  <a:pt x="283140" y="12201"/>
                  <a:pt x="283645" y="12201"/>
                </a:cubicBezTo>
                <a:cubicBezTo>
                  <a:pt x="284197" y="12201"/>
                  <a:pt x="284759" y="11973"/>
                  <a:pt x="285169" y="11525"/>
                </a:cubicBezTo>
                <a:close/>
                <a:moveTo>
                  <a:pt x="296894" y="11525"/>
                </a:moveTo>
                <a:lnTo>
                  <a:pt x="304266" y="3467"/>
                </a:lnTo>
                <a:cubicBezTo>
                  <a:pt x="305038" y="2619"/>
                  <a:pt x="304981" y="1314"/>
                  <a:pt x="304133" y="543"/>
                </a:cubicBezTo>
                <a:cubicBezTo>
                  <a:pt x="303285" y="-229"/>
                  <a:pt x="301980" y="-172"/>
                  <a:pt x="301209" y="676"/>
                </a:cubicBezTo>
                <a:lnTo>
                  <a:pt x="293836" y="8734"/>
                </a:lnTo>
                <a:cubicBezTo>
                  <a:pt x="293065" y="9582"/>
                  <a:pt x="293122" y="10887"/>
                  <a:pt x="293970" y="11658"/>
                </a:cubicBezTo>
                <a:cubicBezTo>
                  <a:pt x="294370" y="12020"/>
                  <a:pt x="294865" y="12201"/>
                  <a:pt x="295370" y="12201"/>
                </a:cubicBezTo>
                <a:cubicBezTo>
                  <a:pt x="295932" y="12201"/>
                  <a:pt x="296484" y="11973"/>
                  <a:pt x="296894" y="11525"/>
                </a:cubicBezTo>
                <a:close/>
              </a:path>
            </a:pathLst>
          </a:custGeom>
          <a:solidFill>
            <a:srgbClr val="F0484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51"/>
          <p:cNvSpPr/>
          <p:nvPr/>
        </p:nvSpPr>
        <p:spPr>
          <a:xfrm>
            <a:off x="0" y="2080259"/>
            <a:ext cx="9174701" cy="3066771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07" name="Google Shape;707;p51"/>
          <p:cNvSpPr txBox="1"/>
          <p:nvPr/>
        </p:nvSpPr>
        <p:spPr>
          <a:xfrm>
            <a:off x="498912" y="1186494"/>
            <a:ext cx="7410906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20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4546"/>
                </a:solidFill>
                <a:latin typeface="Open Sans"/>
                <a:ea typeface="Open Sans"/>
                <a:cs typeface="Open Sans"/>
                <a:sym typeface="Open Sans"/>
              </a:rPr>
              <a:t>ifma.org/coronavirus</a:t>
            </a:r>
            <a:endParaRPr sz="1100" b="1">
              <a:solidFill>
                <a:srgbClr val="FF45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8" name="Google Shape;708;p51"/>
          <p:cNvSpPr/>
          <p:nvPr/>
        </p:nvSpPr>
        <p:spPr>
          <a:xfrm>
            <a:off x="6531360" y="3937150"/>
            <a:ext cx="2697480" cy="123444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D3345"/>
          </a:solidFill>
          <a:ln>
            <a:noFill/>
          </a:ln>
        </p:spPr>
      </p:sp>
      <p:sp>
        <p:nvSpPr>
          <p:cNvPr id="709" name="Google Shape;709;p51"/>
          <p:cNvSpPr/>
          <p:nvPr/>
        </p:nvSpPr>
        <p:spPr>
          <a:xfrm rot="-700">
            <a:off x="6612493" y="4683862"/>
            <a:ext cx="2535214" cy="99032"/>
          </a:xfrm>
          <a:custGeom>
            <a:avLst/>
            <a:gdLst/>
            <a:ahLst/>
            <a:cxnLst/>
            <a:rect l="l" t="t" r="r" b="b"/>
            <a:pathLst>
              <a:path w="304809" h="12201" extrusionOk="0">
                <a:moveTo>
                  <a:pt x="2076" y="12201"/>
                </a:moveTo>
                <a:cubicBezTo>
                  <a:pt x="1581" y="12201"/>
                  <a:pt x="1076" y="12020"/>
                  <a:pt x="676" y="11658"/>
                </a:cubicBezTo>
                <a:cubicBezTo>
                  <a:pt x="-172" y="10887"/>
                  <a:pt x="-229" y="9572"/>
                  <a:pt x="543" y="8734"/>
                </a:cubicBezTo>
                <a:lnTo>
                  <a:pt x="7915" y="676"/>
                </a:lnTo>
                <a:cubicBezTo>
                  <a:pt x="8687" y="-172"/>
                  <a:pt x="10001" y="-229"/>
                  <a:pt x="10839" y="543"/>
                </a:cubicBezTo>
                <a:cubicBezTo>
                  <a:pt x="11687" y="1314"/>
                  <a:pt x="11744" y="2629"/>
                  <a:pt x="10973" y="3467"/>
                </a:cubicBezTo>
                <a:lnTo>
                  <a:pt x="3610" y="11525"/>
                </a:lnTo>
                <a:cubicBezTo>
                  <a:pt x="3200" y="11973"/>
                  <a:pt x="2638" y="12201"/>
                  <a:pt x="2076" y="12201"/>
                </a:cubicBezTo>
                <a:close/>
                <a:moveTo>
                  <a:pt x="15344" y="11525"/>
                </a:moveTo>
                <a:lnTo>
                  <a:pt x="22717" y="3467"/>
                </a:lnTo>
                <a:cubicBezTo>
                  <a:pt x="23488" y="2619"/>
                  <a:pt x="23431" y="1314"/>
                  <a:pt x="22583" y="543"/>
                </a:cubicBezTo>
                <a:cubicBezTo>
                  <a:pt x="21736" y="-229"/>
                  <a:pt x="20431" y="-172"/>
                  <a:pt x="19659" y="676"/>
                </a:cubicBezTo>
                <a:lnTo>
                  <a:pt x="12287" y="8734"/>
                </a:lnTo>
                <a:cubicBezTo>
                  <a:pt x="11515" y="9582"/>
                  <a:pt x="11573" y="10887"/>
                  <a:pt x="12420" y="11658"/>
                </a:cubicBezTo>
                <a:cubicBezTo>
                  <a:pt x="12820" y="12020"/>
                  <a:pt x="13316" y="12201"/>
                  <a:pt x="13820" y="12201"/>
                </a:cubicBezTo>
                <a:cubicBezTo>
                  <a:pt x="14373" y="12201"/>
                  <a:pt x="14935" y="11973"/>
                  <a:pt x="15344" y="11525"/>
                </a:cubicBezTo>
                <a:close/>
                <a:moveTo>
                  <a:pt x="27070" y="11525"/>
                </a:moveTo>
                <a:lnTo>
                  <a:pt x="34442" y="3467"/>
                </a:lnTo>
                <a:cubicBezTo>
                  <a:pt x="35214" y="2619"/>
                  <a:pt x="35156" y="1314"/>
                  <a:pt x="34309" y="543"/>
                </a:cubicBezTo>
                <a:cubicBezTo>
                  <a:pt x="33461" y="-229"/>
                  <a:pt x="32156" y="-172"/>
                  <a:pt x="31385" y="676"/>
                </a:cubicBezTo>
                <a:lnTo>
                  <a:pt x="24012" y="8725"/>
                </a:lnTo>
                <a:cubicBezTo>
                  <a:pt x="23241" y="9572"/>
                  <a:pt x="23298" y="10877"/>
                  <a:pt x="24146" y="11649"/>
                </a:cubicBezTo>
                <a:cubicBezTo>
                  <a:pt x="24546" y="12011"/>
                  <a:pt x="25041" y="12192"/>
                  <a:pt x="25546" y="12192"/>
                </a:cubicBezTo>
                <a:cubicBezTo>
                  <a:pt x="26108" y="12201"/>
                  <a:pt x="26660" y="11973"/>
                  <a:pt x="27070" y="11525"/>
                </a:cubicBezTo>
                <a:close/>
                <a:moveTo>
                  <a:pt x="38805" y="11525"/>
                </a:moveTo>
                <a:lnTo>
                  <a:pt x="46177" y="3467"/>
                </a:lnTo>
                <a:cubicBezTo>
                  <a:pt x="46948" y="2619"/>
                  <a:pt x="46891" y="1314"/>
                  <a:pt x="46044" y="543"/>
                </a:cubicBezTo>
                <a:cubicBezTo>
                  <a:pt x="45196" y="-229"/>
                  <a:pt x="43891" y="-172"/>
                  <a:pt x="43119" y="676"/>
                </a:cubicBezTo>
                <a:lnTo>
                  <a:pt x="35747" y="8734"/>
                </a:lnTo>
                <a:cubicBezTo>
                  <a:pt x="34976" y="9582"/>
                  <a:pt x="35033" y="10887"/>
                  <a:pt x="35880" y="11658"/>
                </a:cubicBezTo>
                <a:cubicBezTo>
                  <a:pt x="36280" y="12020"/>
                  <a:pt x="36776" y="12201"/>
                  <a:pt x="37281" y="12201"/>
                </a:cubicBezTo>
                <a:cubicBezTo>
                  <a:pt x="37833" y="12201"/>
                  <a:pt x="38395" y="11973"/>
                  <a:pt x="38805" y="11525"/>
                </a:cubicBezTo>
                <a:close/>
                <a:moveTo>
                  <a:pt x="50539" y="11525"/>
                </a:moveTo>
                <a:lnTo>
                  <a:pt x="57912" y="3467"/>
                </a:lnTo>
                <a:cubicBezTo>
                  <a:pt x="58683" y="2619"/>
                  <a:pt x="58626" y="1314"/>
                  <a:pt x="57778" y="543"/>
                </a:cubicBezTo>
                <a:cubicBezTo>
                  <a:pt x="56931" y="-229"/>
                  <a:pt x="55626" y="-172"/>
                  <a:pt x="54854" y="676"/>
                </a:cubicBezTo>
                <a:lnTo>
                  <a:pt x="47482" y="8734"/>
                </a:lnTo>
                <a:cubicBezTo>
                  <a:pt x="46710" y="9582"/>
                  <a:pt x="46767" y="10887"/>
                  <a:pt x="47615" y="11658"/>
                </a:cubicBezTo>
                <a:cubicBezTo>
                  <a:pt x="48015" y="12020"/>
                  <a:pt x="48511" y="12201"/>
                  <a:pt x="49015" y="12201"/>
                </a:cubicBezTo>
                <a:cubicBezTo>
                  <a:pt x="49568" y="12201"/>
                  <a:pt x="50130" y="11973"/>
                  <a:pt x="50539" y="11525"/>
                </a:cubicBezTo>
                <a:close/>
                <a:moveTo>
                  <a:pt x="62265" y="11525"/>
                </a:moveTo>
                <a:lnTo>
                  <a:pt x="69637" y="3467"/>
                </a:lnTo>
                <a:cubicBezTo>
                  <a:pt x="70409" y="2619"/>
                  <a:pt x="70351" y="1314"/>
                  <a:pt x="69504" y="543"/>
                </a:cubicBezTo>
                <a:cubicBezTo>
                  <a:pt x="68656" y="-229"/>
                  <a:pt x="67351" y="-172"/>
                  <a:pt x="66579" y="676"/>
                </a:cubicBezTo>
                <a:lnTo>
                  <a:pt x="59207" y="8734"/>
                </a:lnTo>
                <a:cubicBezTo>
                  <a:pt x="58436" y="9582"/>
                  <a:pt x="58493" y="10887"/>
                  <a:pt x="59340" y="11658"/>
                </a:cubicBezTo>
                <a:cubicBezTo>
                  <a:pt x="59741" y="12020"/>
                  <a:pt x="60236" y="12201"/>
                  <a:pt x="60741" y="12201"/>
                </a:cubicBezTo>
                <a:cubicBezTo>
                  <a:pt x="61303" y="12201"/>
                  <a:pt x="61855" y="11973"/>
                  <a:pt x="62265" y="11525"/>
                </a:cubicBezTo>
                <a:close/>
                <a:moveTo>
                  <a:pt x="73999" y="11525"/>
                </a:moveTo>
                <a:lnTo>
                  <a:pt x="81372" y="3467"/>
                </a:lnTo>
                <a:cubicBezTo>
                  <a:pt x="82143" y="2619"/>
                  <a:pt x="82086" y="1314"/>
                  <a:pt x="81238" y="543"/>
                </a:cubicBezTo>
                <a:cubicBezTo>
                  <a:pt x="80391" y="-229"/>
                  <a:pt x="79086" y="-172"/>
                  <a:pt x="78314" y="676"/>
                </a:cubicBezTo>
                <a:lnTo>
                  <a:pt x="70942" y="8734"/>
                </a:lnTo>
                <a:cubicBezTo>
                  <a:pt x="70170" y="9582"/>
                  <a:pt x="70228" y="10887"/>
                  <a:pt x="71075" y="11658"/>
                </a:cubicBezTo>
                <a:cubicBezTo>
                  <a:pt x="71475" y="12020"/>
                  <a:pt x="71971" y="12201"/>
                  <a:pt x="72475" y="12201"/>
                </a:cubicBezTo>
                <a:cubicBezTo>
                  <a:pt x="73028" y="12201"/>
                  <a:pt x="73590" y="11973"/>
                  <a:pt x="73999" y="11525"/>
                </a:cubicBezTo>
                <a:close/>
                <a:moveTo>
                  <a:pt x="85734" y="11525"/>
                </a:moveTo>
                <a:lnTo>
                  <a:pt x="93107" y="3467"/>
                </a:lnTo>
                <a:cubicBezTo>
                  <a:pt x="93878" y="2619"/>
                  <a:pt x="93821" y="1314"/>
                  <a:pt x="92973" y="543"/>
                </a:cubicBezTo>
                <a:cubicBezTo>
                  <a:pt x="92126" y="-229"/>
                  <a:pt x="90821" y="-172"/>
                  <a:pt x="90049" y="676"/>
                </a:cubicBezTo>
                <a:lnTo>
                  <a:pt x="82677" y="8734"/>
                </a:lnTo>
                <a:cubicBezTo>
                  <a:pt x="81905" y="9582"/>
                  <a:pt x="81962" y="10887"/>
                  <a:pt x="82810" y="11658"/>
                </a:cubicBezTo>
                <a:cubicBezTo>
                  <a:pt x="83210" y="12020"/>
                  <a:pt x="83705" y="12201"/>
                  <a:pt x="84210" y="12201"/>
                </a:cubicBezTo>
                <a:cubicBezTo>
                  <a:pt x="84763" y="12201"/>
                  <a:pt x="85325" y="11973"/>
                  <a:pt x="85734" y="11525"/>
                </a:cubicBezTo>
                <a:close/>
                <a:moveTo>
                  <a:pt x="97460" y="11525"/>
                </a:moveTo>
                <a:lnTo>
                  <a:pt x="104832" y="3467"/>
                </a:lnTo>
                <a:cubicBezTo>
                  <a:pt x="105603" y="2619"/>
                  <a:pt x="105546" y="1314"/>
                  <a:pt x="104699" y="543"/>
                </a:cubicBezTo>
                <a:cubicBezTo>
                  <a:pt x="103851" y="-229"/>
                  <a:pt x="102546" y="-172"/>
                  <a:pt x="101774" y="676"/>
                </a:cubicBezTo>
                <a:lnTo>
                  <a:pt x="94402" y="8725"/>
                </a:lnTo>
                <a:cubicBezTo>
                  <a:pt x="93630" y="9572"/>
                  <a:pt x="93688" y="10877"/>
                  <a:pt x="94535" y="11649"/>
                </a:cubicBezTo>
                <a:cubicBezTo>
                  <a:pt x="94935" y="12011"/>
                  <a:pt x="95431" y="12192"/>
                  <a:pt x="95936" y="12192"/>
                </a:cubicBezTo>
                <a:cubicBezTo>
                  <a:pt x="96497" y="12201"/>
                  <a:pt x="97050" y="11973"/>
                  <a:pt x="97460" y="11525"/>
                </a:cubicBezTo>
                <a:close/>
                <a:moveTo>
                  <a:pt x="109194" y="11525"/>
                </a:moveTo>
                <a:lnTo>
                  <a:pt x="116567" y="3467"/>
                </a:lnTo>
                <a:cubicBezTo>
                  <a:pt x="117338" y="2619"/>
                  <a:pt x="117281" y="1314"/>
                  <a:pt x="116433" y="543"/>
                </a:cubicBezTo>
                <a:cubicBezTo>
                  <a:pt x="115586" y="-229"/>
                  <a:pt x="114281" y="-172"/>
                  <a:pt x="113509" y="676"/>
                </a:cubicBezTo>
                <a:lnTo>
                  <a:pt x="106137" y="8734"/>
                </a:lnTo>
                <a:cubicBezTo>
                  <a:pt x="105365" y="9582"/>
                  <a:pt x="105422" y="10887"/>
                  <a:pt x="106270" y="11658"/>
                </a:cubicBezTo>
                <a:cubicBezTo>
                  <a:pt x="106670" y="12020"/>
                  <a:pt x="107165" y="12201"/>
                  <a:pt x="107670" y="12201"/>
                </a:cubicBezTo>
                <a:cubicBezTo>
                  <a:pt x="108223" y="12201"/>
                  <a:pt x="108785" y="11973"/>
                  <a:pt x="109194" y="11525"/>
                </a:cubicBezTo>
                <a:close/>
                <a:moveTo>
                  <a:pt x="120920" y="11525"/>
                </a:moveTo>
                <a:lnTo>
                  <a:pt x="128292" y="3467"/>
                </a:lnTo>
                <a:cubicBezTo>
                  <a:pt x="129063" y="2619"/>
                  <a:pt x="129006" y="1314"/>
                  <a:pt x="128159" y="543"/>
                </a:cubicBezTo>
                <a:cubicBezTo>
                  <a:pt x="127311" y="-229"/>
                  <a:pt x="126006" y="-172"/>
                  <a:pt x="125234" y="676"/>
                </a:cubicBezTo>
                <a:lnTo>
                  <a:pt x="117862" y="8734"/>
                </a:lnTo>
                <a:cubicBezTo>
                  <a:pt x="117091" y="9582"/>
                  <a:pt x="117148" y="10887"/>
                  <a:pt x="117995" y="11658"/>
                </a:cubicBezTo>
                <a:cubicBezTo>
                  <a:pt x="118395" y="12020"/>
                  <a:pt x="118891" y="12201"/>
                  <a:pt x="119396" y="12201"/>
                </a:cubicBezTo>
                <a:cubicBezTo>
                  <a:pt x="119958" y="12201"/>
                  <a:pt x="120520" y="11973"/>
                  <a:pt x="120920" y="11525"/>
                </a:cubicBezTo>
                <a:close/>
                <a:moveTo>
                  <a:pt x="132654" y="11525"/>
                </a:moveTo>
                <a:lnTo>
                  <a:pt x="140027" y="3467"/>
                </a:lnTo>
                <a:cubicBezTo>
                  <a:pt x="140798" y="2619"/>
                  <a:pt x="140741" y="1314"/>
                  <a:pt x="139893" y="543"/>
                </a:cubicBezTo>
                <a:cubicBezTo>
                  <a:pt x="139046" y="-229"/>
                  <a:pt x="137741" y="-172"/>
                  <a:pt x="136969" y="676"/>
                </a:cubicBezTo>
                <a:lnTo>
                  <a:pt x="129597" y="8734"/>
                </a:lnTo>
                <a:cubicBezTo>
                  <a:pt x="128825" y="9582"/>
                  <a:pt x="128882" y="10887"/>
                  <a:pt x="129730" y="11658"/>
                </a:cubicBezTo>
                <a:cubicBezTo>
                  <a:pt x="130130" y="12020"/>
                  <a:pt x="130626" y="12201"/>
                  <a:pt x="131130" y="12201"/>
                </a:cubicBezTo>
                <a:cubicBezTo>
                  <a:pt x="131692" y="12201"/>
                  <a:pt x="132245" y="11973"/>
                  <a:pt x="132654" y="11525"/>
                </a:cubicBezTo>
                <a:close/>
                <a:moveTo>
                  <a:pt x="144389" y="11525"/>
                </a:moveTo>
                <a:lnTo>
                  <a:pt x="151762" y="3467"/>
                </a:lnTo>
                <a:cubicBezTo>
                  <a:pt x="152533" y="2619"/>
                  <a:pt x="152476" y="1314"/>
                  <a:pt x="151628" y="543"/>
                </a:cubicBezTo>
                <a:cubicBezTo>
                  <a:pt x="150780" y="-229"/>
                  <a:pt x="149476" y="-172"/>
                  <a:pt x="148704" y="676"/>
                </a:cubicBezTo>
                <a:lnTo>
                  <a:pt x="141332" y="8734"/>
                </a:lnTo>
                <a:cubicBezTo>
                  <a:pt x="140560" y="9582"/>
                  <a:pt x="140617" y="10887"/>
                  <a:pt x="141465" y="11658"/>
                </a:cubicBezTo>
                <a:cubicBezTo>
                  <a:pt x="141865" y="12020"/>
                  <a:pt x="142360" y="12201"/>
                  <a:pt x="142865" y="12201"/>
                </a:cubicBezTo>
                <a:cubicBezTo>
                  <a:pt x="143418" y="12201"/>
                  <a:pt x="143980" y="11973"/>
                  <a:pt x="144389" y="11525"/>
                </a:cubicBezTo>
                <a:close/>
                <a:moveTo>
                  <a:pt x="156114" y="11525"/>
                </a:moveTo>
                <a:lnTo>
                  <a:pt x="163487" y="3467"/>
                </a:lnTo>
                <a:cubicBezTo>
                  <a:pt x="164258" y="2619"/>
                  <a:pt x="164201" y="1314"/>
                  <a:pt x="163353" y="543"/>
                </a:cubicBezTo>
                <a:cubicBezTo>
                  <a:pt x="162506" y="-229"/>
                  <a:pt x="161201" y="-172"/>
                  <a:pt x="160429" y="676"/>
                </a:cubicBezTo>
                <a:lnTo>
                  <a:pt x="153057" y="8734"/>
                </a:lnTo>
                <a:cubicBezTo>
                  <a:pt x="152285" y="9582"/>
                  <a:pt x="152343" y="10887"/>
                  <a:pt x="153190" y="11658"/>
                </a:cubicBezTo>
                <a:cubicBezTo>
                  <a:pt x="153590" y="12020"/>
                  <a:pt x="154086" y="12201"/>
                  <a:pt x="154590" y="12201"/>
                </a:cubicBezTo>
                <a:cubicBezTo>
                  <a:pt x="155152" y="12201"/>
                  <a:pt x="155714" y="11973"/>
                  <a:pt x="156114" y="11525"/>
                </a:cubicBezTo>
                <a:close/>
                <a:moveTo>
                  <a:pt x="167849" y="11525"/>
                </a:moveTo>
                <a:lnTo>
                  <a:pt x="175222" y="3467"/>
                </a:lnTo>
                <a:cubicBezTo>
                  <a:pt x="175993" y="2619"/>
                  <a:pt x="175936" y="1314"/>
                  <a:pt x="175088" y="543"/>
                </a:cubicBezTo>
                <a:cubicBezTo>
                  <a:pt x="174241" y="-229"/>
                  <a:pt x="172936" y="-172"/>
                  <a:pt x="172164" y="676"/>
                </a:cubicBezTo>
                <a:lnTo>
                  <a:pt x="164792" y="8725"/>
                </a:lnTo>
                <a:cubicBezTo>
                  <a:pt x="164020" y="9572"/>
                  <a:pt x="164077" y="10877"/>
                  <a:pt x="164925" y="11649"/>
                </a:cubicBezTo>
                <a:cubicBezTo>
                  <a:pt x="165325" y="12011"/>
                  <a:pt x="165820" y="12192"/>
                  <a:pt x="166325" y="12192"/>
                </a:cubicBezTo>
                <a:cubicBezTo>
                  <a:pt x="166878" y="12201"/>
                  <a:pt x="167440" y="11973"/>
                  <a:pt x="167849" y="11525"/>
                </a:cubicBezTo>
                <a:close/>
                <a:moveTo>
                  <a:pt x="179584" y="11525"/>
                </a:moveTo>
                <a:lnTo>
                  <a:pt x="186956" y="3467"/>
                </a:lnTo>
                <a:cubicBezTo>
                  <a:pt x="187728" y="2619"/>
                  <a:pt x="187671" y="1314"/>
                  <a:pt x="186823" y="543"/>
                </a:cubicBezTo>
                <a:cubicBezTo>
                  <a:pt x="185975" y="-229"/>
                  <a:pt x="184670" y="-172"/>
                  <a:pt x="183899" y="676"/>
                </a:cubicBezTo>
                <a:lnTo>
                  <a:pt x="176527" y="8734"/>
                </a:lnTo>
                <a:cubicBezTo>
                  <a:pt x="175755" y="9582"/>
                  <a:pt x="175812" y="10887"/>
                  <a:pt x="176660" y="11658"/>
                </a:cubicBezTo>
                <a:cubicBezTo>
                  <a:pt x="177060" y="12020"/>
                  <a:pt x="177555" y="12201"/>
                  <a:pt x="178060" y="12201"/>
                </a:cubicBezTo>
                <a:cubicBezTo>
                  <a:pt x="178613" y="12201"/>
                  <a:pt x="179174" y="11973"/>
                  <a:pt x="179584" y="11525"/>
                </a:cubicBezTo>
                <a:close/>
                <a:moveTo>
                  <a:pt x="191309" y="11525"/>
                </a:moveTo>
                <a:lnTo>
                  <a:pt x="198682" y="3467"/>
                </a:lnTo>
                <a:cubicBezTo>
                  <a:pt x="199453" y="2619"/>
                  <a:pt x="199396" y="1314"/>
                  <a:pt x="198548" y="543"/>
                </a:cubicBezTo>
                <a:cubicBezTo>
                  <a:pt x="197701" y="-229"/>
                  <a:pt x="196396" y="-172"/>
                  <a:pt x="195624" y="676"/>
                </a:cubicBezTo>
                <a:lnTo>
                  <a:pt x="188252" y="8734"/>
                </a:lnTo>
                <a:cubicBezTo>
                  <a:pt x="187480" y="9582"/>
                  <a:pt x="187537" y="10887"/>
                  <a:pt x="188385" y="11658"/>
                </a:cubicBezTo>
                <a:cubicBezTo>
                  <a:pt x="188785" y="12020"/>
                  <a:pt x="189281" y="12201"/>
                  <a:pt x="189785" y="12201"/>
                </a:cubicBezTo>
                <a:cubicBezTo>
                  <a:pt x="190347" y="12201"/>
                  <a:pt x="190900" y="11973"/>
                  <a:pt x="191309" y="11525"/>
                </a:cubicBezTo>
                <a:close/>
                <a:moveTo>
                  <a:pt x="203044" y="11525"/>
                </a:moveTo>
                <a:lnTo>
                  <a:pt x="210416" y="3467"/>
                </a:lnTo>
                <a:cubicBezTo>
                  <a:pt x="211188" y="2619"/>
                  <a:pt x="211131" y="1314"/>
                  <a:pt x="210283" y="543"/>
                </a:cubicBezTo>
                <a:cubicBezTo>
                  <a:pt x="209435" y="-229"/>
                  <a:pt x="208130" y="-172"/>
                  <a:pt x="207359" y="676"/>
                </a:cubicBezTo>
                <a:lnTo>
                  <a:pt x="199987" y="8734"/>
                </a:lnTo>
                <a:cubicBezTo>
                  <a:pt x="199215" y="9582"/>
                  <a:pt x="199272" y="10887"/>
                  <a:pt x="200120" y="11658"/>
                </a:cubicBezTo>
                <a:cubicBezTo>
                  <a:pt x="200520" y="12020"/>
                  <a:pt x="201015" y="12201"/>
                  <a:pt x="201520" y="12201"/>
                </a:cubicBezTo>
                <a:cubicBezTo>
                  <a:pt x="202073" y="12201"/>
                  <a:pt x="202635" y="11973"/>
                  <a:pt x="203044" y="11525"/>
                </a:cubicBezTo>
                <a:close/>
                <a:moveTo>
                  <a:pt x="214779" y="11525"/>
                </a:moveTo>
                <a:lnTo>
                  <a:pt x="222151" y="3467"/>
                </a:lnTo>
                <a:cubicBezTo>
                  <a:pt x="222923" y="2619"/>
                  <a:pt x="222866" y="1314"/>
                  <a:pt x="222018" y="543"/>
                </a:cubicBezTo>
                <a:cubicBezTo>
                  <a:pt x="221170" y="-229"/>
                  <a:pt x="219865" y="-172"/>
                  <a:pt x="219094" y="676"/>
                </a:cubicBezTo>
                <a:lnTo>
                  <a:pt x="211721" y="8734"/>
                </a:lnTo>
                <a:cubicBezTo>
                  <a:pt x="210950" y="9582"/>
                  <a:pt x="211007" y="10887"/>
                  <a:pt x="211855" y="11658"/>
                </a:cubicBezTo>
                <a:cubicBezTo>
                  <a:pt x="212255" y="12020"/>
                  <a:pt x="212750" y="12201"/>
                  <a:pt x="213255" y="12201"/>
                </a:cubicBezTo>
                <a:cubicBezTo>
                  <a:pt x="213807" y="12201"/>
                  <a:pt x="214369" y="11973"/>
                  <a:pt x="214779" y="11525"/>
                </a:cubicBezTo>
                <a:close/>
                <a:moveTo>
                  <a:pt x="226504" y="11525"/>
                </a:moveTo>
                <a:lnTo>
                  <a:pt x="233877" y="3467"/>
                </a:lnTo>
                <a:cubicBezTo>
                  <a:pt x="234648" y="2619"/>
                  <a:pt x="234591" y="1314"/>
                  <a:pt x="233743" y="543"/>
                </a:cubicBezTo>
                <a:cubicBezTo>
                  <a:pt x="232895" y="-229"/>
                  <a:pt x="231591" y="-172"/>
                  <a:pt x="230819" y="676"/>
                </a:cubicBezTo>
                <a:lnTo>
                  <a:pt x="223447" y="8734"/>
                </a:lnTo>
                <a:cubicBezTo>
                  <a:pt x="222675" y="9582"/>
                  <a:pt x="222732" y="10887"/>
                  <a:pt x="223580" y="11658"/>
                </a:cubicBezTo>
                <a:cubicBezTo>
                  <a:pt x="223980" y="12020"/>
                  <a:pt x="224475" y="12201"/>
                  <a:pt x="224980" y="12201"/>
                </a:cubicBezTo>
                <a:cubicBezTo>
                  <a:pt x="225542" y="12201"/>
                  <a:pt x="226095" y="11973"/>
                  <a:pt x="226504" y="11525"/>
                </a:cubicBezTo>
                <a:close/>
                <a:moveTo>
                  <a:pt x="238239" y="11525"/>
                </a:moveTo>
                <a:lnTo>
                  <a:pt x="245611" y="3467"/>
                </a:lnTo>
                <a:cubicBezTo>
                  <a:pt x="246383" y="2619"/>
                  <a:pt x="246326" y="1314"/>
                  <a:pt x="245478" y="543"/>
                </a:cubicBezTo>
                <a:cubicBezTo>
                  <a:pt x="244630" y="-229"/>
                  <a:pt x="243325" y="-172"/>
                  <a:pt x="242554" y="676"/>
                </a:cubicBezTo>
                <a:lnTo>
                  <a:pt x="235181" y="8734"/>
                </a:lnTo>
                <a:cubicBezTo>
                  <a:pt x="234410" y="9582"/>
                  <a:pt x="234467" y="10887"/>
                  <a:pt x="235315" y="11658"/>
                </a:cubicBezTo>
                <a:cubicBezTo>
                  <a:pt x="235715" y="12020"/>
                  <a:pt x="236210" y="12201"/>
                  <a:pt x="236715" y="12201"/>
                </a:cubicBezTo>
                <a:cubicBezTo>
                  <a:pt x="237267" y="12201"/>
                  <a:pt x="237829" y="11973"/>
                  <a:pt x="238239" y="11525"/>
                </a:cubicBezTo>
                <a:close/>
                <a:moveTo>
                  <a:pt x="249974" y="11525"/>
                </a:moveTo>
                <a:lnTo>
                  <a:pt x="257346" y="3467"/>
                </a:lnTo>
                <a:cubicBezTo>
                  <a:pt x="258118" y="2619"/>
                  <a:pt x="258061" y="1314"/>
                  <a:pt x="257213" y="543"/>
                </a:cubicBezTo>
                <a:cubicBezTo>
                  <a:pt x="256365" y="-229"/>
                  <a:pt x="255060" y="-172"/>
                  <a:pt x="254289" y="676"/>
                </a:cubicBezTo>
                <a:lnTo>
                  <a:pt x="246916" y="8734"/>
                </a:lnTo>
                <a:cubicBezTo>
                  <a:pt x="246145" y="9582"/>
                  <a:pt x="246202" y="10887"/>
                  <a:pt x="247050" y="11658"/>
                </a:cubicBezTo>
                <a:cubicBezTo>
                  <a:pt x="247450" y="12020"/>
                  <a:pt x="247945" y="12201"/>
                  <a:pt x="248450" y="12201"/>
                </a:cubicBezTo>
                <a:cubicBezTo>
                  <a:pt x="249002" y="12201"/>
                  <a:pt x="249564" y="11973"/>
                  <a:pt x="249974" y="11525"/>
                </a:cubicBezTo>
                <a:close/>
                <a:moveTo>
                  <a:pt x="261699" y="11525"/>
                </a:moveTo>
                <a:lnTo>
                  <a:pt x="269071" y="3467"/>
                </a:lnTo>
                <a:cubicBezTo>
                  <a:pt x="269843" y="2619"/>
                  <a:pt x="269786" y="1314"/>
                  <a:pt x="268938" y="543"/>
                </a:cubicBezTo>
                <a:cubicBezTo>
                  <a:pt x="268090" y="-229"/>
                  <a:pt x="266785" y="-172"/>
                  <a:pt x="266014" y="676"/>
                </a:cubicBezTo>
                <a:lnTo>
                  <a:pt x="258642" y="8734"/>
                </a:lnTo>
                <a:cubicBezTo>
                  <a:pt x="257870" y="9582"/>
                  <a:pt x="257927" y="10887"/>
                  <a:pt x="258775" y="11658"/>
                </a:cubicBezTo>
                <a:cubicBezTo>
                  <a:pt x="259175" y="12020"/>
                  <a:pt x="259670" y="12201"/>
                  <a:pt x="260175" y="12201"/>
                </a:cubicBezTo>
                <a:cubicBezTo>
                  <a:pt x="260737" y="12201"/>
                  <a:pt x="261290" y="11973"/>
                  <a:pt x="261699" y="11525"/>
                </a:cubicBezTo>
                <a:close/>
                <a:moveTo>
                  <a:pt x="273434" y="11525"/>
                </a:moveTo>
                <a:lnTo>
                  <a:pt x="280806" y="3467"/>
                </a:lnTo>
                <a:cubicBezTo>
                  <a:pt x="281578" y="2619"/>
                  <a:pt x="281521" y="1314"/>
                  <a:pt x="280673" y="543"/>
                </a:cubicBezTo>
                <a:cubicBezTo>
                  <a:pt x="279825" y="-229"/>
                  <a:pt x="278520" y="-172"/>
                  <a:pt x="277749" y="676"/>
                </a:cubicBezTo>
                <a:lnTo>
                  <a:pt x="270376" y="8734"/>
                </a:lnTo>
                <a:cubicBezTo>
                  <a:pt x="269605" y="9582"/>
                  <a:pt x="269662" y="10887"/>
                  <a:pt x="270510" y="11658"/>
                </a:cubicBezTo>
                <a:cubicBezTo>
                  <a:pt x="270910" y="12020"/>
                  <a:pt x="271405" y="12201"/>
                  <a:pt x="271910" y="12201"/>
                </a:cubicBezTo>
                <a:cubicBezTo>
                  <a:pt x="272462" y="12201"/>
                  <a:pt x="273024" y="11973"/>
                  <a:pt x="273434" y="11525"/>
                </a:cubicBezTo>
                <a:close/>
                <a:moveTo>
                  <a:pt x="285169" y="11525"/>
                </a:moveTo>
                <a:lnTo>
                  <a:pt x="292541" y="3467"/>
                </a:lnTo>
                <a:cubicBezTo>
                  <a:pt x="293313" y="2619"/>
                  <a:pt x="293255" y="1314"/>
                  <a:pt x="292408" y="543"/>
                </a:cubicBezTo>
                <a:cubicBezTo>
                  <a:pt x="291560" y="-229"/>
                  <a:pt x="290255" y="-172"/>
                  <a:pt x="289484" y="676"/>
                </a:cubicBezTo>
                <a:lnTo>
                  <a:pt x="282111" y="8734"/>
                </a:lnTo>
                <a:cubicBezTo>
                  <a:pt x="281340" y="9582"/>
                  <a:pt x="281397" y="10887"/>
                  <a:pt x="282245" y="11658"/>
                </a:cubicBezTo>
                <a:cubicBezTo>
                  <a:pt x="282645" y="12020"/>
                  <a:pt x="283140" y="12201"/>
                  <a:pt x="283645" y="12201"/>
                </a:cubicBezTo>
                <a:cubicBezTo>
                  <a:pt x="284197" y="12201"/>
                  <a:pt x="284759" y="11973"/>
                  <a:pt x="285169" y="11525"/>
                </a:cubicBezTo>
                <a:close/>
                <a:moveTo>
                  <a:pt x="296894" y="11525"/>
                </a:moveTo>
                <a:lnTo>
                  <a:pt x="304266" y="3467"/>
                </a:lnTo>
                <a:cubicBezTo>
                  <a:pt x="305038" y="2619"/>
                  <a:pt x="304981" y="1314"/>
                  <a:pt x="304133" y="543"/>
                </a:cubicBezTo>
                <a:cubicBezTo>
                  <a:pt x="303285" y="-229"/>
                  <a:pt x="301980" y="-172"/>
                  <a:pt x="301209" y="676"/>
                </a:cubicBezTo>
                <a:lnTo>
                  <a:pt x="293836" y="8734"/>
                </a:lnTo>
                <a:cubicBezTo>
                  <a:pt x="293065" y="9582"/>
                  <a:pt x="293122" y="10887"/>
                  <a:pt x="293970" y="11658"/>
                </a:cubicBezTo>
                <a:cubicBezTo>
                  <a:pt x="294370" y="12020"/>
                  <a:pt x="294865" y="12201"/>
                  <a:pt x="295370" y="12201"/>
                </a:cubicBezTo>
                <a:cubicBezTo>
                  <a:pt x="295932" y="12201"/>
                  <a:pt x="296484" y="11973"/>
                  <a:pt x="296894" y="11525"/>
                </a:cubicBezTo>
                <a:close/>
              </a:path>
            </a:pathLst>
          </a:custGeom>
          <a:solidFill>
            <a:srgbClr val="F0484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51"/>
          <p:cNvSpPr txBox="1"/>
          <p:nvPr/>
        </p:nvSpPr>
        <p:spPr>
          <a:xfrm>
            <a:off x="6310072" y="4284502"/>
            <a:ext cx="22260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IFMA</a:t>
            </a:r>
            <a:r>
              <a:rPr lang="en" sz="2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.org</a:t>
            </a:r>
            <a:endParaRPr sz="1100"/>
          </a:p>
        </p:txBody>
      </p:sp>
      <p:sp>
        <p:nvSpPr>
          <p:cNvPr id="711" name="Google Shape;711;p51"/>
          <p:cNvSpPr txBox="1"/>
          <p:nvPr/>
        </p:nvSpPr>
        <p:spPr>
          <a:xfrm>
            <a:off x="415300" y="712855"/>
            <a:ext cx="7886700" cy="510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3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Coronavirus Resource Center</a:t>
            </a:r>
            <a:endParaRPr sz="1100">
              <a:solidFill>
                <a:srgbClr val="0E3345"/>
              </a:solidFill>
            </a:endParaRPr>
          </a:p>
        </p:txBody>
      </p:sp>
      <p:grpSp>
        <p:nvGrpSpPr>
          <p:cNvPr id="712" name="Google Shape;712;p51"/>
          <p:cNvGrpSpPr/>
          <p:nvPr/>
        </p:nvGrpSpPr>
        <p:grpSpPr>
          <a:xfrm>
            <a:off x="337050" y="461600"/>
            <a:ext cx="7085250" cy="58500"/>
            <a:chOff x="337050" y="461600"/>
            <a:chExt cx="7085250" cy="58500"/>
          </a:xfrm>
        </p:grpSpPr>
        <p:sp>
          <p:nvSpPr>
            <p:cNvPr id="713" name="Google Shape;713;p51"/>
            <p:cNvSpPr/>
            <p:nvPr/>
          </p:nvSpPr>
          <p:spPr>
            <a:xfrm>
              <a:off x="337050" y="461600"/>
              <a:ext cx="1948800" cy="58500"/>
            </a:xfrm>
            <a:prstGeom prst="rect">
              <a:avLst/>
            </a:prstGeom>
            <a:solidFill>
              <a:srgbClr val="519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1"/>
            <p:cNvSpPr/>
            <p:nvPr/>
          </p:nvSpPr>
          <p:spPr>
            <a:xfrm>
              <a:off x="2285850" y="461600"/>
              <a:ext cx="2990400" cy="58500"/>
            </a:xfrm>
            <a:prstGeom prst="rect">
              <a:avLst/>
            </a:prstGeom>
            <a:solidFill>
              <a:srgbClr val="4F8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715" name="Google Shape;715;p51"/>
            <p:cNvSpPr/>
            <p:nvPr/>
          </p:nvSpPr>
          <p:spPr>
            <a:xfrm>
              <a:off x="4870800" y="461600"/>
              <a:ext cx="1298400" cy="58500"/>
            </a:xfrm>
            <a:prstGeom prst="rect">
              <a:avLst/>
            </a:prstGeom>
            <a:solidFill>
              <a:srgbClr val="0E3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716" name="Google Shape;716;p51"/>
            <p:cNvSpPr/>
            <p:nvPr/>
          </p:nvSpPr>
          <p:spPr>
            <a:xfrm>
              <a:off x="6169200" y="461600"/>
              <a:ext cx="1253100" cy="58500"/>
            </a:xfrm>
            <a:prstGeom prst="rect">
              <a:avLst/>
            </a:prstGeom>
            <a:solidFill>
              <a:srgbClr val="196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52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360" y="1424940"/>
            <a:ext cx="5920740" cy="3322320"/>
          </a:xfrm>
          <a:prstGeom prst="rect">
            <a:avLst/>
          </a:prstGeom>
          <a:noFill/>
          <a:ln w="603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D3345">
                <a:alpha val="40000"/>
              </a:srgbClr>
            </a:outerShdw>
          </a:effectLst>
        </p:spPr>
      </p:pic>
      <p:sp>
        <p:nvSpPr>
          <p:cNvPr id="722" name="Google Shape;722;p52"/>
          <p:cNvSpPr txBox="1"/>
          <p:nvPr/>
        </p:nvSpPr>
        <p:spPr>
          <a:xfrm>
            <a:off x="498912" y="671387"/>
            <a:ext cx="6389568" cy="61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25" rIns="0" bIns="0" anchor="t" anchorCtr="0">
            <a:noAutofit/>
          </a:bodyPr>
          <a:lstStyle/>
          <a:p>
            <a:pPr marL="0" marR="0" lvl="0" indent="0" algn="l" rtl="0">
              <a:lnSpc>
                <a:spcPct val="1221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4545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23" name="Google Shape;723;p52"/>
          <p:cNvSpPr txBox="1"/>
          <p:nvPr/>
        </p:nvSpPr>
        <p:spPr>
          <a:xfrm>
            <a:off x="628650" y="642151"/>
            <a:ext cx="7886700" cy="9941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300" b="1">
                <a:solidFill>
                  <a:srgbClr val="0E3345"/>
                </a:solidFill>
                <a:latin typeface="Roboto"/>
                <a:ea typeface="Roboto"/>
                <a:cs typeface="Roboto"/>
                <a:sym typeface="Roboto"/>
              </a:rPr>
              <a:t>Download the Executive Summary</a:t>
            </a:r>
            <a:endParaRPr sz="1100">
              <a:solidFill>
                <a:srgbClr val="0E3345"/>
              </a:solidFill>
            </a:endParaRPr>
          </a:p>
        </p:txBody>
      </p:sp>
      <p:sp>
        <p:nvSpPr>
          <p:cNvPr id="724" name="Google Shape;724;p52"/>
          <p:cNvSpPr/>
          <p:nvPr/>
        </p:nvSpPr>
        <p:spPr>
          <a:xfrm rot="5400000">
            <a:off x="-809291" y="661964"/>
            <a:ext cx="1985831" cy="142752"/>
          </a:xfrm>
          <a:custGeom>
            <a:avLst/>
            <a:gdLst/>
            <a:ahLst/>
            <a:cxnLst/>
            <a:rect l="l" t="t" r="r" b="b"/>
            <a:pathLst>
              <a:path w="304809" h="12201" extrusionOk="0">
                <a:moveTo>
                  <a:pt x="2076" y="12201"/>
                </a:moveTo>
                <a:cubicBezTo>
                  <a:pt x="1581" y="12201"/>
                  <a:pt x="1076" y="12020"/>
                  <a:pt x="676" y="11658"/>
                </a:cubicBezTo>
                <a:cubicBezTo>
                  <a:pt x="-172" y="10887"/>
                  <a:pt x="-229" y="9572"/>
                  <a:pt x="543" y="8734"/>
                </a:cubicBezTo>
                <a:lnTo>
                  <a:pt x="7915" y="676"/>
                </a:lnTo>
                <a:cubicBezTo>
                  <a:pt x="8687" y="-172"/>
                  <a:pt x="10001" y="-229"/>
                  <a:pt x="10839" y="543"/>
                </a:cubicBezTo>
                <a:cubicBezTo>
                  <a:pt x="11687" y="1314"/>
                  <a:pt x="11744" y="2629"/>
                  <a:pt x="10973" y="3467"/>
                </a:cubicBezTo>
                <a:lnTo>
                  <a:pt x="3610" y="11525"/>
                </a:lnTo>
                <a:cubicBezTo>
                  <a:pt x="3200" y="11973"/>
                  <a:pt x="2638" y="12201"/>
                  <a:pt x="2076" y="12201"/>
                </a:cubicBezTo>
                <a:close/>
                <a:moveTo>
                  <a:pt x="15344" y="11525"/>
                </a:moveTo>
                <a:lnTo>
                  <a:pt x="22717" y="3467"/>
                </a:lnTo>
                <a:cubicBezTo>
                  <a:pt x="23488" y="2619"/>
                  <a:pt x="23431" y="1314"/>
                  <a:pt x="22583" y="543"/>
                </a:cubicBezTo>
                <a:cubicBezTo>
                  <a:pt x="21736" y="-229"/>
                  <a:pt x="20431" y="-172"/>
                  <a:pt x="19659" y="676"/>
                </a:cubicBezTo>
                <a:lnTo>
                  <a:pt x="12287" y="8734"/>
                </a:lnTo>
                <a:cubicBezTo>
                  <a:pt x="11515" y="9582"/>
                  <a:pt x="11573" y="10887"/>
                  <a:pt x="12420" y="11658"/>
                </a:cubicBezTo>
                <a:cubicBezTo>
                  <a:pt x="12820" y="12020"/>
                  <a:pt x="13316" y="12201"/>
                  <a:pt x="13820" y="12201"/>
                </a:cubicBezTo>
                <a:cubicBezTo>
                  <a:pt x="14373" y="12201"/>
                  <a:pt x="14935" y="11973"/>
                  <a:pt x="15344" y="11525"/>
                </a:cubicBezTo>
                <a:close/>
                <a:moveTo>
                  <a:pt x="27070" y="11525"/>
                </a:moveTo>
                <a:lnTo>
                  <a:pt x="34442" y="3467"/>
                </a:lnTo>
                <a:cubicBezTo>
                  <a:pt x="35214" y="2619"/>
                  <a:pt x="35156" y="1314"/>
                  <a:pt x="34309" y="543"/>
                </a:cubicBezTo>
                <a:cubicBezTo>
                  <a:pt x="33461" y="-229"/>
                  <a:pt x="32156" y="-172"/>
                  <a:pt x="31385" y="676"/>
                </a:cubicBezTo>
                <a:lnTo>
                  <a:pt x="24012" y="8725"/>
                </a:lnTo>
                <a:cubicBezTo>
                  <a:pt x="23241" y="9572"/>
                  <a:pt x="23298" y="10877"/>
                  <a:pt x="24146" y="11649"/>
                </a:cubicBezTo>
                <a:cubicBezTo>
                  <a:pt x="24546" y="12011"/>
                  <a:pt x="25041" y="12192"/>
                  <a:pt x="25546" y="12192"/>
                </a:cubicBezTo>
                <a:cubicBezTo>
                  <a:pt x="26108" y="12201"/>
                  <a:pt x="26660" y="11973"/>
                  <a:pt x="27070" y="11525"/>
                </a:cubicBezTo>
                <a:close/>
                <a:moveTo>
                  <a:pt x="38805" y="11525"/>
                </a:moveTo>
                <a:lnTo>
                  <a:pt x="46177" y="3467"/>
                </a:lnTo>
                <a:cubicBezTo>
                  <a:pt x="46948" y="2619"/>
                  <a:pt x="46891" y="1314"/>
                  <a:pt x="46044" y="543"/>
                </a:cubicBezTo>
                <a:cubicBezTo>
                  <a:pt x="45196" y="-229"/>
                  <a:pt x="43891" y="-172"/>
                  <a:pt x="43119" y="676"/>
                </a:cubicBezTo>
                <a:lnTo>
                  <a:pt x="35747" y="8734"/>
                </a:lnTo>
                <a:cubicBezTo>
                  <a:pt x="34976" y="9582"/>
                  <a:pt x="35033" y="10887"/>
                  <a:pt x="35880" y="11658"/>
                </a:cubicBezTo>
                <a:cubicBezTo>
                  <a:pt x="36280" y="12020"/>
                  <a:pt x="36776" y="12201"/>
                  <a:pt x="37281" y="12201"/>
                </a:cubicBezTo>
                <a:cubicBezTo>
                  <a:pt x="37833" y="12201"/>
                  <a:pt x="38395" y="11973"/>
                  <a:pt x="38805" y="11525"/>
                </a:cubicBezTo>
                <a:close/>
                <a:moveTo>
                  <a:pt x="50539" y="11525"/>
                </a:moveTo>
                <a:lnTo>
                  <a:pt x="57912" y="3467"/>
                </a:lnTo>
                <a:cubicBezTo>
                  <a:pt x="58683" y="2619"/>
                  <a:pt x="58626" y="1314"/>
                  <a:pt x="57778" y="543"/>
                </a:cubicBezTo>
                <a:cubicBezTo>
                  <a:pt x="56931" y="-229"/>
                  <a:pt x="55626" y="-172"/>
                  <a:pt x="54854" y="676"/>
                </a:cubicBezTo>
                <a:lnTo>
                  <a:pt x="47482" y="8734"/>
                </a:lnTo>
                <a:cubicBezTo>
                  <a:pt x="46710" y="9582"/>
                  <a:pt x="46767" y="10887"/>
                  <a:pt x="47615" y="11658"/>
                </a:cubicBezTo>
                <a:cubicBezTo>
                  <a:pt x="48015" y="12020"/>
                  <a:pt x="48511" y="12201"/>
                  <a:pt x="49015" y="12201"/>
                </a:cubicBezTo>
                <a:cubicBezTo>
                  <a:pt x="49568" y="12201"/>
                  <a:pt x="50130" y="11973"/>
                  <a:pt x="50539" y="11525"/>
                </a:cubicBezTo>
                <a:close/>
                <a:moveTo>
                  <a:pt x="62265" y="11525"/>
                </a:moveTo>
                <a:lnTo>
                  <a:pt x="69637" y="3467"/>
                </a:lnTo>
                <a:cubicBezTo>
                  <a:pt x="70409" y="2619"/>
                  <a:pt x="70351" y="1314"/>
                  <a:pt x="69504" y="543"/>
                </a:cubicBezTo>
                <a:cubicBezTo>
                  <a:pt x="68656" y="-229"/>
                  <a:pt x="67351" y="-172"/>
                  <a:pt x="66579" y="676"/>
                </a:cubicBezTo>
                <a:lnTo>
                  <a:pt x="59207" y="8734"/>
                </a:lnTo>
                <a:cubicBezTo>
                  <a:pt x="58436" y="9582"/>
                  <a:pt x="58493" y="10887"/>
                  <a:pt x="59340" y="11658"/>
                </a:cubicBezTo>
                <a:cubicBezTo>
                  <a:pt x="59741" y="12020"/>
                  <a:pt x="60236" y="12201"/>
                  <a:pt x="60741" y="12201"/>
                </a:cubicBezTo>
                <a:cubicBezTo>
                  <a:pt x="61303" y="12201"/>
                  <a:pt x="61855" y="11973"/>
                  <a:pt x="62265" y="11525"/>
                </a:cubicBezTo>
                <a:close/>
                <a:moveTo>
                  <a:pt x="73999" y="11525"/>
                </a:moveTo>
                <a:lnTo>
                  <a:pt x="81372" y="3467"/>
                </a:lnTo>
                <a:cubicBezTo>
                  <a:pt x="82143" y="2619"/>
                  <a:pt x="82086" y="1314"/>
                  <a:pt x="81238" y="543"/>
                </a:cubicBezTo>
                <a:cubicBezTo>
                  <a:pt x="80391" y="-229"/>
                  <a:pt x="79086" y="-172"/>
                  <a:pt x="78314" y="676"/>
                </a:cubicBezTo>
                <a:lnTo>
                  <a:pt x="70942" y="8734"/>
                </a:lnTo>
                <a:cubicBezTo>
                  <a:pt x="70170" y="9582"/>
                  <a:pt x="70228" y="10887"/>
                  <a:pt x="71075" y="11658"/>
                </a:cubicBezTo>
                <a:cubicBezTo>
                  <a:pt x="71475" y="12020"/>
                  <a:pt x="71971" y="12201"/>
                  <a:pt x="72475" y="12201"/>
                </a:cubicBezTo>
                <a:cubicBezTo>
                  <a:pt x="73028" y="12201"/>
                  <a:pt x="73590" y="11973"/>
                  <a:pt x="73999" y="11525"/>
                </a:cubicBezTo>
                <a:close/>
                <a:moveTo>
                  <a:pt x="85734" y="11525"/>
                </a:moveTo>
                <a:lnTo>
                  <a:pt x="93107" y="3467"/>
                </a:lnTo>
                <a:cubicBezTo>
                  <a:pt x="93878" y="2619"/>
                  <a:pt x="93821" y="1314"/>
                  <a:pt x="92973" y="543"/>
                </a:cubicBezTo>
                <a:cubicBezTo>
                  <a:pt x="92126" y="-229"/>
                  <a:pt x="90821" y="-172"/>
                  <a:pt x="90049" y="676"/>
                </a:cubicBezTo>
                <a:lnTo>
                  <a:pt x="82677" y="8734"/>
                </a:lnTo>
                <a:cubicBezTo>
                  <a:pt x="81905" y="9582"/>
                  <a:pt x="81962" y="10887"/>
                  <a:pt x="82810" y="11658"/>
                </a:cubicBezTo>
                <a:cubicBezTo>
                  <a:pt x="83210" y="12020"/>
                  <a:pt x="83705" y="12201"/>
                  <a:pt x="84210" y="12201"/>
                </a:cubicBezTo>
                <a:cubicBezTo>
                  <a:pt x="84763" y="12201"/>
                  <a:pt x="85325" y="11973"/>
                  <a:pt x="85734" y="11525"/>
                </a:cubicBezTo>
                <a:close/>
                <a:moveTo>
                  <a:pt x="97460" y="11525"/>
                </a:moveTo>
                <a:lnTo>
                  <a:pt x="104832" y="3467"/>
                </a:lnTo>
                <a:cubicBezTo>
                  <a:pt x="105603" y="2619"/>
                  <a:pt x="105546" y="1314"/>
                  <a:pt x="104699" y="543"/>
                </a:cubicBezTo>
                <a:cubicBezTo>
                  <a:pt x="103851" y="-229"/>
                  <a:pt x="102546" y="-172"/>
                  <a:pt x="101774" y="676"/>
                </a:cubicBezTo>
                <a:lnTo>
                  <a:pt x="94402" y="8725"/>
                </a:lnTo>
                <a:cubicBezTo>
                  <a:pt x="93630" y="9572"/>
                  <a:pt x="93688" y="10877"/>
                  <a:pt x="94535" y="11649"/>
                </a:cubicBezTo>
                <a:cubicBezTo>
                  <a:pt x="94935" y="12011"/>
                  <a:pt x="95431" y="12192"/>
                  <a:pt x="95936" y="12192"/>
                </a:cubicBezTo>
                <a:cubicBezTo>
                  <a:pt x="96497" y="12201"/>
                  <a:pt x="97050" y="11973"/>
                  <a:pt x="97460" y="11525"/>
                </a:cubicBezTo>
                <a:close/>
                <a:moveTo>
                  <a:pt x="109194" y="11525"/>
                </a:moveTo>
                <a:lnTo>
                  <a:pt x="116567" y="3467"/>
                </a:lnTo>
                <a:cubicBezTo>
                  <a:pt x="117338" y="2619"/>
                  <a:pt x="117281" y="1314"/>
                  <a:pt x="116433" y="543"/>
                </a:cubicBezTo>
                <a:cubicBezTo>
                  <a:pt x="115586" y="-229"/>
                  <a:pt x="114281" y="-172"/>
                  <a:pt x="113509" y="676"/>
                </a:cubicBezTo>
                <a:lnTo>
                  <a:pt x="106137" y="8734"/>
                </a:lnTo>
                <a:cubicBezTo>
                  <a:pt x="105365" y="9582"/>
                  <a:pt x="105422" y="10887"/>
                  <a:pt x="106270" y="11658"/>
                </a:cubicBezTo>
                <a:cubicBezTo>
                  <a:pt x="106670" y="12020"/>
                  <a:pt x="107165" y="12201"/>
                  <a:pt x="107670" y="12201"/>
                </a:cubicBezTo>
                <a:cubicBezTo>
                  <a:pt x="108223" y="12201"/>
                  <a:pt x="108785" y="11973"/>
                  <a:pt x="109194" y="11525"/>
                </a:cubicBezTo>
                <a:close/>
                <a:moveTo>
                  <a:pt x="120920" y="11525"/>
                </a:moveTo>
                <a:lnTo>
                  <a:pt x="128292" y="3467"/>
                </a:lnTo>
                <a:cubicBezTo>
                  <a:pt x="129063" y="2619"/>
                  <a:pt x="129006" y="1314"/>
                  <a:pt x="128159" y="543"/>
                </a:cubicBezTo>
                <a:cubicBezTo>
                  <a:pt x="127311" y="-229"/>
                  <a:pt x="126006" y="-172"/>
                  <a:pt x="125234" y="676"/>
                </a:cubicBezTo>
                <a:lnTo>
                  <a:pt x="117862" y="8734"/>
                </a:lnTo>
                <a:cubicBezTo>
                  <a:pt x="117091" y="9582"/>
                  <a:pt x="117148" y="10887"/>
                  <a:pt x="117995" y="11658"/>
                </a:cubicBezTo>
                <a:cubicBezTo>
                  <a:pt x="118395" y="12020"/>
                  <a:pt x="118891" y="12201"/>
                  <a:pt x="119396" y="12201"/>
                </a:cubicBezTo>
                <a:cubicBezTo>
                  <a:pt x="119958" y="12201"/>
                  <a:pt x="120520" y="11973"/>
                  <a:pt x="120920" y="11525"/>
                </a:cubicBezTo>
                <a:close/>
                <a:moveTo>
                  <a:pt x="132654" y="11525"/>
                </a:moveTo>
                <a:lnTo>
                  <a:pt x="140027" y="3467"/>
                </a:lnTo>
                <a:cubicBezTo>
                  <a:pt x="140798" y="2619"/>
                  <a:pt x="140741" y="1314"/>
                  <a:pt x="139893" y="543"/>
                </a:cubicBezTo>
                <a:cubicBezTo>
                  <a:pt x="139046" y="-229"/>
                  <a:pt x="137741" y="-172"/>
                  <a:pt x="136969" y="676"/>
                </a:cubicBezTo>
                <a:lnTo>
                  <a:pt x="129597" y="8734"/>
                </a:lnTo>
                <a:cubicBezTo>
                  <a:pt x="128825" y="9582"/>
                  <a:pt x="128882" y="10887"/>
                  <a:pt x="129730" y="11658"/>
                </a:cubicBezTo>
                <a:cubicBezTo>
                  <a:pt x="130130" y="12020"/>
                  <a:pt x="130626" y="12201"/>
                  <a:pt x="131130" y="12201"/>
                </a:cubicBezTo>
                <a:cubicBezTo>
                  <a:pt x="131692" y="12201"/>
                  <a:pt x="132245" y="11973"/>
                  <a:pt x="132654" y="11525"/>
                </a:cubicBezTo>
                <a:close/>
                <a:moveTo>
                  <a:pt x="144389" y="11525"/>
                </a:moveTo>
                <a:lnTo>
                  <a:pt x="151762" y="3467"/>
                </a:lnTo>
                <a:cubicBezTo>
                  <a:pt x="152533" y="2619"/>
                  <a:pt x="152476" y="1314"/>
                  <a:pt x="151628" y="543"/>
                </a:cubicBezTo>
                <a:cubicBezTo>
                  <a:pt x="150780" y="-229"/>
                  <a:pt x="149476" y="-172"/>
                  <a:pt x="148704" y="676"/>
                </a:cubicBezTo>
                <a:lnTo>
                  <a:pt x="141332" y="8734"/>
                </a:lnTo>
                <a:cubicBezTo>
                  <a:pt x="140560" y="9582"/>
                  <a:pt x="140617" y="10887"/>
                  <a:pt x="141465" y="11658"/>
                </a:cubicBezTo>
                <a:cubicBezTo>
                  <a:pt x="141865" y="12020"/>
                  <a:pt x="142360" y="12201"/>
                  <a:pt x="142865" y="12201"/>
                </a:cubicBezTo>
                <a:cubicBezTo>
                  <a:pt x="143418" y="12201"/>
                  <a:pt x="143980" y="11973"/>
                  <a:pt x="144389" y="11525"/>
                </a:cubicBezTo>
                <a:close/>
                <a:moveTo>
                  <a:pt x="156114" y="11525"/>
                </a:moveTo>
                <a:lnTo>
                  <a:pt x="163487" y="3467"/>
                </a:lnTo>
                <a:cubicBezTo>
                  <a:pt x="164258" y="2619"/>
                  <a:pt x="164201" y="1314"/>
                  <a:pt x="163353" y="543"/>
                </a:cubicBezTo>
                <a:cubicBezTo>
                  <a:pt x="162506" y="-229"/>
                  <a:pt x="161201" y="-172"/>
                  <a:pt x="160429" y="676"/>
                </a:cubicBezTo>
                <a:lnTo>
                  <a:pt x="153057" y="8734"/>
                </a:lnTo>
                <a:cubicBezTo>
                  <a:pt x="152285" y="9582"/>
                  <a:pt x="152343" y="10887"/>
                  <a:pt x="153190" y="11658"/>
                </a:cubicBezTo>
                <a:cubicBezTo>
                  <a:pt x="153590" y="12020"/>
                  <a:pt x="154086" y="12201"/>
                  <a:pt x="154590" y="12201"/>
                </a:cubicBezTo>
                <a:cubicBezTo>
                  <a:pt x="155152" y="12201"/>
                  <a:pt x="155714" y="11973"/>
                  <a:pt x="156114" y="11525"/>
                </a:cubicBezTo>
                <a:close/>
                <a:moveTo>
                  <a:pt x="167849" y="11525"/>
                </a:moveTo>
                <a:lnTo>
                  <a:pt x="175222" y="3467"/>
                </a:lnTo>
                <a:cubicBezTo>
                  <a:pt x="175993" y="2619"/>
                  <a:pt x="175936" y="1314"/>
                  <a:pt x="175088" y="543"/>
                </a:cubicBezTo>
                <a:cubicBezTo>
                  <a:pt x="174241" y="-229"/>
                  <a:pt x="172936" y="-172"/>
                  <a:pt x="172164" y="676"/>
                </a:cubicBezTo>
                <a:lnTo>
                  <a:pt x="164792" y="8725"/>
                </a:lnTo>
                <a:cubicBezTo>
                  <a:pt x="164020" y="9572"/>
                  <a:pt x="164077" y="10877"/>
                  <a:pt x="164925" y="11649"/>
                </a:cubicBezTo>
                <a:cubicBezTo>
                  <a:pt x="165325" y="12011"/>
                  <a:pt x="165820" y="12192"/>
                  <a:pt x="166325" y="12192"/>
                </a:cubicBezTo>
                <a:cubicBezTo>
                  <a:pt x="166878" y="12201"/>
                  <a:pt x="167440" y="11973"/>
                  <a:pt x="167849" y="11525"/>
                </a:cubicBezTo>
                <a:close/>
                <a:moveTo>
                  <a:pt x="179584" y="11525"/>
                </a:moveTo>
                <a:lnTo>
                  <a:pt x="186956" y="3467"/>
                </a:lnTo>
                <a:cubicBezTo>
                  <a:pt x="187728" y="2619"/>
                  <a:pt x="187671" y="1314"/>
                  <a:pt x="186823" y="543"/>
                </a:cubicBezTo>
                <a:cubicBezTo>
                  <a:pt x="185975" y="-229"/>
                  <a:pt x="184670" y="-172"/>
                  <a:pt x="183899" y="676"/>
                </a:cubicBezTo>
                <a:lnTo>
                  <a:pt x="176527" y="8734"/>
                </a:lnTo>
                <a:cubicBezTo>
                  <a:pt x="175755" y="9582"/>
                  <a:pt x="175812" y="10887"/>
                  <a:pt x="176660" y="11658"/>
                </a:cubicBezTo>
                <a:cubicBezTo>
                  <a:pt x="177060" y="12020"/>
                  <a:pt x="177555" y="12201"/>
                  <a:pt x="178060" y="12201"/>
                </a:cubicBezTo>
                <a:cubicBezTo>
                  <a:pt x="178613" y="12201"/>
                  <a:pt x="179174" y="11973"/>
                  <a:pt x="179584" y="11525"/>
                </a:cubicBezTo>
                <a:close/>
                <a:moveTo>
                  <a:pt x="191309" y="11525"/>
                </a:moveTo>
                <a:lnTo>
                  <a:pt x="198682" y="3467"/>
                </a:lnTo>
                <a:cubicBezTo>
                  <a:pt x="199453" y="2619"/>
                  <a:pt x="199396" y="1314"/>
                  <a:pt x="198548" y="543"/>
                </a:cubicBezTo>
                <a:cubicBezTo>
                  <a:pt x="197701" y="-229"/>
                  <a:pt x="196396" y="-172"/>
                  <a:pt x="195624" y="676"/>
                </a:cubicBezTo>
                <a:lnTo>
                  <a:pt x="188252" y="8734"/>
                </a:lnTo>
                <a:cubicBezTo>
                  <a:pt x="187480" y="9582"/>
                  <a:pt x="187537" y="10887"/>
                  <a:pt x="188385" y="11658"/>
                </a:cubicBezTo>
                <a:cubicBezTo>
                  <a:pt x="188785" y="12020"/>
                  <a:pt x="189281" y="12201"/>
                  <a:pt x="189785" y="12201"/>
                </a:cubicBezTo>
                <a:cubicBezTo>
                  <a:pt x="190347" y="12201"/>
                  <a:pt x="190900" y="11973"/>
                  <a:pt x="191309" y="11525"/>
                </a:cubicBezTo>
                <a:close/>
                <a:moveTo>
                  <a:pt x="203044" y="11525"/>
                </a:moveTo>
                <a:lnTo>
                  <a:pt x="210416" y="3467"/>
                </a:lnTo>
                <a:cubicBezTo>
                  <a:pt x="211188" y="2619"/>
                  <a:pt x="211131" y="1314"/>
                  <a:pt x="210283" y="543"/>
                </a:cubicBezTo>
                <a:cubicBezTo>
                  <a:pt x="209435" y="-229"/>
                  <a:pt x="208130" y="-172"/>
                  <a:pt x="207359" y="676"/>
                </a:cubicBezTo>
                <a:lnTo>
                  <a:pt x="199987" y="8734"/>
                </a:lnTo>
                <a:cubicBezTo>
                  <a:pt x="199215" y="9582"/>
                  <a:pt x="199272" y="10887"/>
                  <a:pt x="200120" y="11658"/>
                </a:cubicBezTo>
                <a:cubicBezTo>
                  <a:pt x="200520" y="12020"/>
                  <a:pt x="201015" y="12201"/>
                  <a:pt x="201520" y="12201"/>
                </a:cubicBezTo>
                <a:cubicBezTo>
                  <a:pt x="202073" y="12201"/>
                  <a:pt x="202635" y="11973"/>
                  <a:pt x="203044" y="11525"/>
                </a:cubicBezTo>
                <a:close/>
                <a:moveTo>
                  <a:pt x="214779" y="11525"/>
                </a:moveTo>
                <a:lnTo>
                  <a:pt x="222151" y="3467"/>
                </a:lnTo>
                <a:cubicBezTo>
                  <a:pt x="222923" y="2619"/>
                  <a:pt x="222866" y="1314"/>
                  <a:pt x="222018" y="543"/>
                </a:cubicBezTo>
                <a:cubicBezTo>
                  <a:pt x="221170" y="-229"/>
                  <a:pt x="219865" y="-172"/>
                  <a:pt x="219094" y="676"/>
                </a:cubicBezTo>
                <a:lnTo>
                  <a:pt x="211721" y="8734"/>
                </a:lnTo>
                <a:cubicBezTo>
                  <a:pt x="210950" y="9582"/>
                  <a:pt x="211007" y="10887"/>
                  <a:pt x="211855" y="11658"/>
                </a:cubicBezTo>
                <a:cubicBezTo>
                  <a:pt x="212255" y="12020"/>
                  <a:pt x="212750" y="12201"/>
                  <a:pt x="213255" y="12201"/>
                </a:cubicBezTo>
                <a:cubicBezTo>
                  <a:pt x="213807" y="12201"/>
                  <a:pt x="214369" y="11973"/>
                  <a:pt x="214779" y="11525"/>
                </a:cubicBezTo>
                <a:close/>
                <a:moveTo>
                  <a:pt x="226504" y="11525"/>
                </a:moveTo>
                <a:lnTo>
                  <a:pt x="233877" y="3467"/>
                </a:lnTo>
                <a:cubicBezTo>
                  <a:pt x="234648" y="2619"/>
                  <a:pt x="234591" y="1314"/>
                  <a:pt x="233743" y="543"/>
                </a:cubicBezTo>
                <a:cubicBezTo>
                  <a:pt x="232895" y="-229"/>
                  <a:pt x="231591" y="-172"/>
                  <a:pt x="230819" y="676"/>
                </a:cubicBezTo>
                <a:lnTo>
                  <a:pt x="223447" y="8734"/>
                </a:lnTo>
                <a:cubicBezTo>
                  <a:pt x="222675" y="9582"/>
                  <a:pt x="222732" y="10887"/>
                  <a:pt x="223580" y="11658"/>
                </a:cubicBezTo>
                <a:cubicBezTo>
                  <a:pt x="223980" y="12020"/>
                  <a:pt x="224475" y="12201"/>
                  <a:pt x="224980" y="12201"/>
                </a:cubicBezTo>
                <a:cubicBezTo>
                  <a:pt x="225542" y="12201"/>
                  <a:pt x="226095" y="11973"/>
                  <a:pt x="226504" y="11525"/>
                </a:cubicBezTo>
                <a:close/>
                <a:moveTo>
                  <a:pt x="238239" y="11525"/>
                </a:moveTo>
                <a:lnTo>
                  <a:pt x="245611" y="3467"/>
                </a:lnTo>
                <a:cubicBezTo>
                  <a:pt x="246383" y="2619"/>
                  <a:pt x="246326" y="1314"/>
                  <a:pt x="245478" y="543"/>
                </a:cubicBezTo>
                <a:cubicBezTo>
                  <a:pt x="244630" y="-229"/>
                  <a:pt x="243325" y="-172"/>
                  <a:pt x="242554" y="676"/>
                </a:cubicBezTo>
                <a:lnTo>
                  <a:pt x="235181" y="8734"/>
                </a:lnTo>
                <a:cubicBezTo>
                  <a:pt x="234410" y="9582"/>
                  <a:pt x="234467" y="10887"/>
                  <a:pt x="235315" y="11658"/>
                </a:cubicBezTo>
                <a:cubicBezTo>
                  <a:pt x="235715" y="12020"/>
                  <a:pt x="236210" y="12201"/>
                  <a:pt x="236715" y="12201"/>
                </a:cubicBezTo>
                <a:cubicBezTo>
                  <a:pt x="237267" y="12201"/>
                  <a:pt x="237829" y="11973"/>
                  <a:pt x="238239" y="11525"/>
                </a:cubicBezTo>
                <a:close/>
                <a:moveTo>
                  <a:pt x="249974" y="11525"/>
                </a:moveTo>
                <a:lnTo>
                  <a:pt x="257346" y="3467"/>
                </a:lnTo>
                <a:cubicBezTo>
                  <a:pt x="258118" y="2619"/>
                  <a:pt x="258061" y="1314"/>
                  <a:pt x="257213" y="543"/>
                </a:cubicBezTo>
                <a:cubicBezTo>
                  <a:pt x="256365" y="-229"/>
                  <a:pt x="255060" y="-172"/>
                  <a:pt x="254289" y="676"/>
                </a:cubicBezTo>
                <a:lnTo>
                  <a:pt x="246916" y="8734"/>
                </a:lnTo>
                <a:cubicBezTo>
                  <a:pt x="246145" y="9582"/>
                  <a:pt x="246202" y="10887"/>
                  <a:pt x="247050" y="11658"/>
                </a:cubicBezTo>
                <a:cubicBezTo>
                  <a:pt x="247450" y="12020"/>
                  <a:pt x="247945" y="12201"/>
                  <a:pt x="248450" y="12201"/>
                </a:cubicBezTo>
                <a:cubicBezTo>
                  <a:pt x="249002" y="12201"/>
                  <a:pt x="249564" y="11973"/>
                  <a:pt x="249974" y="11525"/>
                </a:cubicBezTo>
                <a:close/>
                <a:moveTo>
                  <a:pt x="261699" y="11525"/>
                </a:moveTo>
                <a:lnTo>
                  <a:pt x="269071" y="3467"/>
                </a:lnTo>
                <a:cubicBezTo>
                  <a:pt x="269843" y="2619"/>
                  <a:pt x="269786" y="1314"/>
                  <a:pt x="268938" y="543"/>
                </a:cubicBezTo>
                <a:cubicBezTo>
                  <a:pt x="268090" y="-229"/>
                  <a:pt x="266785" y="-172"/>
                  <a:pt x="266014" y="676"/>
                </a:cubicBezTo>
                <a:lnTo>
                  <a:pt x="258642" y="8734"/>
                </a:lnTo>
                <a:cubicBezTo>
                  <a:pt x="257870" y="9582"/>
                  <a:pt x="257927" y="10887"/>
                  <a:pt x="258775" y="11658"/>
                </a:cubicBezTo>
                <a:cubicBezTo>
                  <a:pt x="259175" y="12020"/>
                  <a:pt x="259670" y="12201"/>
                  <a:pt x="260175" y="12201"/>
                </a:cubicBezTo>
                <a:cubicBezTo>
                  <a:pt x="260737" y="12201"/>
                  <a:pt x="261290" y="11973"/>
                  <a:pt x="261699" y="11525"/>
                </a:cubicBezTo>
                <a:close/>
                <a:moveTo>
                  <a:pt x="273434" y="11525"/>
                </a:moveTo>
                <a:lnTo>
                  <a:pt x="280806" y="3467"/>
                </a:lnTo>
                <a:cubicBezTo>
                  <a:pt x="281578" y="2619"/>
                  <a:pt x="281521" y="1314"/>
                  <a:pt x="280673" y="543"/>
                </a:cubicBezTo>
                <a:cubicBezTo>
                  <a:pt x="279825" y="-229"/>
                  <a:pt x="278520" y="-172"/>
                  <a:pt x="277749" y="676"/>
                </a:cubicBezTo>
                <a:lnTo>
                  <a:pt x="270376" y="8734"/>
                </a:lnTo>
                <a:cubicBezTo>
                  <a:pt x="269605" y="9582"/>
                  <a:pt x="269662" y="10887"/>
                  <a:pt x="270510" y="11658"/>
                </a:cubicBezTo>
                <a:cubicBezTo>
                  <a:pt x="270910" y="12020"/>
                  <a:pt x="271405" y="12201"/>
                  <a:pt x="271910" y="12201"/>
                </a:cubicBezTo>
                <a:cubicBezTo>
                  <a:pt x="272462" y="12201"/>
                  <a:pt x="273024" y="11973"/>
                  <a:pt x="273434" y="11525"/>
                </a:cubicBezTo>
                <a:close/>
                <a:moveTo>
                  <a:pt x="285169" y="11525"/>
                </a:moveTo>
                <a:lnTo>
                  <a:pt x="292541" y="3467"/>
                </a:lnTo>
                <a:cubicBezTo>
                  <a:pt x="293313" y="2619"/>
                  <a:pt x="293255" y="1314"/>
                  <a:pt x="292408" y="543"/>
                </a:cubicBezTo>
                <a:cubicBezTo>
                  <a:pt x="291560" y="-229"/>
                  <a:pt x="290255" y="-172"/>
                  <a:pt x="289484" y="676"/>
                </a:cubicBezTo>
                <a:lnTo>
                  <a:pt x="282111" y="8734"/>
                </a:lnTo>
                <a:cubicBezTo>
                  <a:pt x="281340" y="9582"/>
                  <a:pt x="281397" y="10887"/>
                  <a:pt x="282245" y="11658"/>
                </a:cubicBezTo>
                <a:cubicBezTo>
                  <a:pt x="282645" y="12020"/>
                  <a:pt x="283140" y="12201"/>
                  <a:pt x="283645" y="12201"/>
                </a:cubicBezTo>
                <a:cubicBezTo>
                  <a:pt x="284197" y="12201"/>
                  <a:pt x="284759" y="11973"/>
                  <a:pt x="285169" y="11525"/>
                </a:cubicBezTo>
                <a:close/>
                <a:moveTo>
                  <a:pt x="296894" y="11525"/>
                </a:moveTo>
                <a:lnTo>
                  <a:pt x="304266" y="3467"/>
                </a:lnTo>
                <a:cubicBezTo>
                  <a:pt x="305038" y="2619"/>
                  <a:pt x="304981" y="1314"/>
                  <a:pt x="304133" y="543"/>
                </a:cubicBezTo>
                <a:cubicBezTo>
                  <a:pt x="303285" y="-229"/>
                  <a:pt x="301980" y="-172"/>
                  <a:pt x="301209" y="676"/>
                </a:cubicBezTo>
                <a:lnTo>
                  <a:pt x="293836" y="8734"/>
                </a:lnTo>
                <a:cubicBezTo>
                  <a:pt x="293065" y="9582"/>
                  <a:pt x="293122" y="10887"/>
                  <a:pt x="293970" y="11658"/>
                </a:cubicBezTo>
                <a:cubicBezTo>
                  <a:pt x="294370" y="12020"/>
                  <a:pt x="294865" y="12201"/>
                  <a:pt x="295370" y="12201"/>
                </a:cubicBezTo>
                <a:cubicBezTo>
                  <a:pt x="295932" y="12201"/>
                  <a:pt x="296484" y="11973"/>
                  <a:pt x="296894" y="11525"/>
                </a:cubicBezTo>
                <a:close/>
              </a:path>
            </a:pathLst>
          </a:custGeom>
          <a:solidFill>
            <a:srgbClr val="F0484A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52"/>
          <p:cNvSpPr/>
          <p:nvPr/>
        </p:nvSpPr>
        <p:spPr>
          <a:xfrm>
            <a:off x="477506" y="1726519"/>
            <a:ext cx="2975808" cy="2845481"/>
          </a:xfrm>
          <a:prstGeom prst="rect">
            <a:avLst/>
          </a:prstGeom>
          <a:gradFill>
            <a:gsLst>
              <a:gs pos="0">
                <a:srgbClr val="4F8FB0"/>
              </a:gs>
              <a:gs pos="100000">
                <a:srgbClr val="0E3345"/>
              </a:gs>
            </a:gsLst>
            <a:path path="circle">
              <a:fillToRect l="50000" t="50000" r="50000" b="50000"/>
            </a:path>
            <a:tileRect/>
          </a:gradFill>
          <a:ln w="603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D334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52"/>
          <p:cNvSpPr txBox="1"/>
          <p:nvPr/>
        </p:nvSpPr>
        <p:spPr>
          <a:xfrm>
            <a:off x="498911" y="3017599"/>
            <a:ext cx="2975808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Experts.IFMA.org</a:t>
            </a:r>
            <a:endParaRPr sz="2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p52"/>
          <p:cNvSpPr txBox="1"/>
          <p:nvPr/>
        </p:nvSpPr>
        <p:spPr>
          <a:xfrm>
            <a:off x="1128374" y="2306293"/>
            <a:ext cx="175198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D5E6ED"/>
                </a:solidFill>
                <a:latin typeface="Calibri"/>
                <a:ea typeface="Calibri"/>
                <a:cs typeface="Calibri"/>
                <a:sym typeface="Calibri"/>
              </a:rPr>
              <a:t>Download the </a:t>
            </a:r>
            <a:r>
              <a:rPr lang="en" sz="1500" b="1">
                <a:solidFill>
                  <a:srgbClr val="D5E6ED"/>
                </a:solidFill>
                <a:latin typeface="Calibri"/>
                <a:ea typeface="Calibri"/>
                <a:cs typeface="Calibri"/>
                <a:sym typeface="Calibri"/>
              </a:rPr>
              <a:t>FREE </a:t>
            </a:r>
            <a:r>
              <a:rPr lang="en" sz="1500">
                <a:solidFill>
                  <a:srgbClr val="D5E6ED"/>
                </a:solidFill>
                <a:latin typeface="Calibri"/>
                <a:ea typeface="Calibri"/>
                <a:cs typeface="Calibri"/>
                <a:sym typeface="Calibri"/>
              </a:rPr>
              <a:t>Executive Summary </a:t>
            </a:r>
            <a:endParaRPr sz="1100"/>
          </a:p>
        </p:txBody>
      </p:sp>
      <p:sp>
        <p:nvSpPr>
          <p:cNvPr id="728" name="Google Shape;728;p52"/>
          <p:cNvSpPr/>
          <p:nvPr/>
        </p:nvSpPr>
        <p:spPr>
          <a:xfrm>
            <a:off x="1011320" y="3516400"/>
            <a:ext cx="1986094" cy="142753"/>
          </a:xfrm>
          <a:custGeom>
            <a:avLst/>
            <a:gdLst/>
            <a:ahLst/>
            <a:cxnLst/>
            <a:rect l="l" t="t" r="r" b="b"/>
            <a:pathLst>
              <a:path w="304809" h="12201" extrusionOk="0">
                <a:moveTo>
                  <a:pt x="2076" y="12201"/>
                </a:moveTo>
                <a:cubicBezTo>
                  <a:pt x="1581" y="12201"/>
                  <a:pt x="1076" y="12020"/>
                  <a:pt x="676" y="11658"/>
                </a:cubicBezTo>
                <a:cubicBezTo>
                  <a:pt x="-172" y="10887"/>
                  <a:pt x="-229" y="9572"/>
                  <a:pt x="543" y="8734"/>
                </a:cubicBezTo>
                <a:lnTo>
                  <a:pt x="7915" y="676"/>
                </a:lnTo>
                <a:cubicBezTo>
                  <a:pt x="8687" y="-172"/>
                  <a:pt x="10001" y="-229"/>
                  <a:pt x="10839" y="543"/>
                </a:cubicBezTo>
                <a:cubicBezTo>
                  <a:pt x="11687" y="1314"/>
                  <a:pt x="11744" y="2629"/>
                  <a:pt x="10973" y="3467"/>
                </a:cubicBezTo>
                <a:lnTo>
                  <a:pt x="3610" y="11525"/>
                </a:lnTo>
                <a:cubicBezTo>
                  <a:pt x="3200" y="11973"/>
                  <a:pt x="2638" y="12201"/>
                  <a:pt x="2076" y="12201"/>
                </a:cubicBezTo>
                <a:close/>
                <a:moveTo>
                  <a:pt x="15344" y="11525"/>
                </a:moveTo>
                <a:lnTo>
                  <a:pt x="22717" y="3467"/>
                </a:lnTo>
                <a:cubicBezTo>
                  <a:pt x="23488" y="2619"/>
                  <a:pt x="23431" y="1314"/>
                  <a:pt x="22583" y="543"/>
                </a:cubicBezTo>
                <a:cubicBezTo>
                  <a:pt x="21736" y="-229"/>
                  <a:pt x="20431" y="-172"/>
                  <a:pt x="19659" y="676"/>
                </a:cubicBezTo>
                <a:lnTo>
                  <a:pt x="12287" y="8734"/>
                </a:lnTo>
                <a:cubicBezTo>
                  <a:pt x="11515" y="9582"/>
                  <a:pt x="11573" y="10887"/>
                  <a:pt x="12420" y="11658"/>
                </a:cubicBezTo>
                <a:cubicBezTo>
                  <a:pt x="12820" y="12020"/>
                  <a:pt x="13316" y="12201"/>
                  <a:pt x="13820" y="12201"/>
                </a:cubicBezTo>
                <a:cubicBezTo>
                  <a:pt x="14373" y="12201"/>
                  <a:pt x="14935" y="11973"/>
                  <a:pt x="15344" y="11525"/>
                </a:cubicBezTo>
                <a:close/>
                <a:moveTo>
                  <a:pt x="27070" y="11525"/>
                </a:moveTo>
                <a:lnTo>
                  <a:pt x="34442" y="3467"/>
                </a:lnTo>
                <a:cubicBezTo>
                  <a:pt x="35214" y="2619"/>
                  <a:pt x="35156" y="1314"/>
                  <a:pt x="34309" y="543"/>
                </a:cubicBezTo>
                <a:cubicBezTo>
                  <a:pt x="33461" y="-229"/>
                  <a:pt x="32156" y="-172"/>
                  <a:pt x="31385" y="676"/>
                </a:cubicBezTo>
                <a:lnTo>
                  <a:pt x="24012" y="8725"/>
                </a:lnTo>
                <a:cubicBezTo>
                  <a:pt x="23241" y="9572"/>
                  <a:pt x="23298" y="10877"/>
                  <a:pt x="24146" y="11649"/>
                </a:cubicBezTo>
                <a:cubicBezTo>
                  <a:pt x="24546" y="12011"/>
                  <a:pt x="25041" y="12192"/>
                  <a:pt x="25546" y="12192"/>
                </a:cubicBezTo>
                <a:cubicBezTo>
                  <a:pt x="26108" y="12201"/>
                  <a:pt x="26660" y="11973"/>
                  <a:pt x="27070" y="11525"/>
                </a:cubicBezTo>
                <a:close/>
                <a:moveTo>
                  <a:pt x="38805" y="11525"/>
                </a:moveTo>
                <a:lnTo>
                  <a:pt x="46177" y="3467"/>
                </a:lnTo>
                <a:cubicBezTo>
                  <a:pt x="46948" y="2619"/>
                  <a:pt x="46891" y="1314"/>
                  <a:pt x="46044" y="543"/>
                </a:cubicBezTo>
                <a:cubicBezTo>
                  <a:pt x="45196" y="-229"/>
                  <a:pt x="43891" y="-172"/>
                  <a:pt x="43119" y="676"/>
                </a:cubicBezTo>
                <a:lnTo>
                  <a:pt x="35747" y="8734"/>
                </a:lnTo>
                <a:cubicBezTo>
                  <a:pt x="34976" y="9582"/>
                  <a:pt x="35033" y="10887"/>
                  <a:pt x="35880" y="11658"/>
                </a:cubicBezTo>
                <a:cubicBezTo>
                  <a:pt x="36280" y="12020"/>
                  <a:pt x="36776" y="12201"/>
                  <a:pt x="37281" y="12201"/>
                </a:cubicBezTo>
                <a:cubicBezTo>
                  <a:pt x="37833" y="12201"/>
                  <a:pt x="38395" y="11973"/>
                  <a:pt x="38805" y="11525"/>
                </a:cubicBezTo>
                <a:close/>
                <a:moveTo>
                  <a:pt x="50539" y="11525"/>
                </a:moveTo>
                <a:lnTo>
                  <a:pt x="57912" y="3467"/>
                </a:lnTo>
                <a:cubicBezTo>
                  <a:pt x="58683" y="2619"/>
                  <a:pt x="58626" y="1314"/>
                  <a:pt x="57778" y="543"/>
                </a:cubicBezTo>
                <a:cubicBezTo>
                  <a:pt x="56931" y="-229"/>
                  <a:pt x="55626" y="-172"/>
                  <a:pt x="54854" y="676"/>
                </a:cubicBezTo>
                <a:lnTo>
                  <a:pt x="47482" y="8734"/>
                </a:lnTo>
                <a:cubicBezTo>
                  <a:pt x="46710" y="9582"/>
                  <a:pt x="46767" y="10887"/>
                  <a:pt x="47615" y="11658"/>
                </a:cubicBezTo>
                <a:cubicBezTo>
                  <a:pt x="48015" y="12020"/>
                  <a:pt x="48511" y="12201"/>
                  <a:pt x="49015" y="12201"/>
                </a:cubicBezTo>
                <a:cubicBezTo>
                  <a:pt x="49568" y="12201"/>
                  <a:pt x="50130" y="11973"/>
                  <a:pt x="50539" y="11525"/>
                </a:cubicBezTo>
                <a:close/>
                <a:moveTo>
                  <a:pt x="62265" y="11525"/>
                </a:moveTo>
                <a:lnTo>
                  <a:pt x="69637" y="3467"/>
                </a:lnTo>
                <a:cubicBezTo>
                  <a:pt x="70409" y="2619"/>
                  <a:pt x="70351" y="1314"/>
                  <a:pt x="69504" y="543"/>
                </a:cubicBezTo>
                <a:cubicBezTo>
                  <a:pt x="68656" y="-229"/>
                  <a:pt x="67351" y="-172"/>
                  <a:pt x="66579" y="676"/>
                </a:cubicBezTo>
                <a:lnTo>
                  <a:pt x="59207" y="8734"/>
                </a:lnTo>
                <a:cubicBezTo>
                  <a:pt x="58436" y="9582"/>
                  <a:pt x="58493" y="10887"/>
                  <a:pt x="59340" y="11658"/>
                </a:cubicBezTo>
                <a:cubicBezTo>
                  <a:pt x="59741" y="12020"/>
                  <a:pt x="60236" y="12201"/>
                  <a:pt x="60741" y="12201"/>
                </a:cubicBezTo>
                <a:cubicBezTo>
                  <a:pt x="61303" y="12201"/>
                  <a:pt x="61855" y="11973"/>
                  <a:pt x="62265" y="11525"/>
                </a:cubicBezTo>
                <a:close/>
                <a:moveTo>
                  <a:pt x="73999" y="11525"/>
                </a:moveTo>
                <a:lnTo>
                  <a:pt x="81372" y="3467"/>
                </a:lnTo>
                <a:cubicBezTo>
                  <a:pt x="82143" y="2619"/>
                  <a:pt x="82086" y="1314"/>
                  <a:pt x="81238" y="543"/>
                </a:cubicBezTo>
                <a:cubicBezTo>
                  <a:pt x="80391" y="-229"/>
                  <a:pt x="79086" y="-172"/>
                  <a:pt x="78314" y="676"/>
                </a:cubicBezTo>
                <a:lnTo>
                  <a:pt x="70942" y="8734"/>
                </a:lnTo>
                <a:cubicBezTo>
                  <a:pt x="70170" y="9582"/>
                  <a:pt x="70228" y="10887"/>
                  <a:pt x="71075" y="11658"/>
                </a:cubicBezTo>
                <a:cubicBezTo>
                  <a:pt x="71475" y="12020"/>
                  <a:pt x="71971" y="12201"/>
                  <a:pt x="72475" y="12201"/>
                </a:cubicBezTo>
                <a:cubicBezTo>
                  <a:pt x="73028" y="12201"/>
                  <a:pt x="73590" y="11973"/>
                  <a:pt x="73999" y="11525"/>
                </a:cubicBezTo>
                <a:close/>
                <a:moveTo>
                  <a:pt x="85734" y="11525"/>
                </a:moveTo>
                <a:lnTo>
                  <a:pt x="93107" y="3467"/>
                </a:lnTo>
                <a:cubicBezTo>
                  <a:pt x="93878" y="2619"/>
                  <a:pt x="93821" y="1314"/>
                  <a:pt x="92973" y="543"/>
                </a:cubicBezTo>
                <a:cubicBezTo>
                  <a:pt x="92126" y="-229"/>
                  <a:pt x="90821" y="-172"/>
                  <a:pt x="90049" y="676"/>
                </a:cubicBezTo>
                <a:lnTo>
                  <a:pt x="82677" y="8734"/>
                </a:lnTo>
                <a:cubicBezTo>
                  <a:pt x="81905" y="9582"/>
                  <a:pt x="81962" y="10887"/>
                  <a:pt x="82810" y="11658"/>
                </a:cubicBezTo>
                <a:cubicBezTo>
                  <a:pt x="83210" y="12020"/>
                  <a:pt x="83705" y="12201"/>
                  <a:pt x="84210" y="12201"/>
                </a:cubicBezTo>
                <a:cubicBezTo>
                  <a:pt x="84763" y="12201"/>
                  <a:pt x="85325" y="11973"/>
                  <a:pt x="85734" y="11525"/>
                </a:cubicBezTo>
                <a:close/>
                <a:moveTo>
                  <a:pt x="97460" y="11525"/>
                </a:moveTo>
                <a:lnTo>
                  <a:pt x="104832" y="3467"/>
                </a:lnTo>
                <a:cubicBezTo>
                  <a:pt x="105603" y="2619"/>
                  <a:pt x="105546" y="1314"/>
                  <a:pt x="104699" y="543"/>
                </a:cubicBezTo>
                <a:cubicBezTo>
                  <a:pt x="103851" y="-229"/>
                  <a:pt x="102546" y="-172"/>
                  <a:pt x="101774" y="676"/>
                </a:cubicBezTo>
                <a:lnTo>
                  <a:pt x="94402" y="8725"/>
                </a:lnTo>
                <a:cubicBezTo>
                  <a:pt x="93630" y="9572"/>
                  <a:pt x="93688" y="10877"/>
                  <a:pt x="94535" y="11649"/>
                </a:cubicBezTo>
                <a:cubicBezTo>
                  <a:pt x="94935" y="12011"/>
                  <a:pt x="95431" y="12192"/>
                  <a:pt x="95936" y="12192"/>
                </a:cubicBezTo>
                <a:cubicBezTo>
                  <a:pt x="96497" y="12201"/>
                  <a:pt x="97050" y="11973"/>
                  <a:pt x="97460" y="11525"/>
                </a:cubicBezTo>
                <a:close/>
                <a:moveTo>
                  <a:pt x="109194" y="11525"/>
                </a:moveTo>
                <a:lnTo>
                  <a:pt x="116567" y="3467"/>
                </a:lnTo>
                <a:cubicBezTo>
                  <a:pt x="117338" y="2619"/>
                  <a:pt x="117281" y="1314"/>
                  <a:pt x="116433" y="543"/>
                </a:cubicBezTo>
                <a:cubicBezTo>
                  <a:pt x="115586" y="-229"/>
                  <a:pt x="114281" y="-172"/>
                  <a:pt x="113509" y="676"/>
                </a:cubicBezTo>
                <a:lnTo>
                  <a:pt x="106137" y="8734"/>
                </a:lnTo>
                <a:cubicBezTo>
                  <a:pt x="105365" y="9582"/>
                  <a:pt x="105422" y="10887"/>
                  <a:pt x="106270" y="11658"/>
                </a:cubicBezTo>
                <a:cubicBezTo>
                  <a:pt x="106670" y="12020"/>
                  <a:pt x="107165" y="12201"/>
                  <a:pt x="107670" y="12201"/>
                </a:cubicBezTo>
                <a:cubicBezTo>
                  <a:pt x="108223" y="12201"/>
                  <a:pt x="108785" y="11973"/>
                  <a:pt x="109194" y="11525"/>
                </a:cubicBezTo>
                <a:close/>
                <a:moveTo>
                  <a:pt x="120920" y="11525"/>
                </a:moveTo>
                <a:lnTo>
                  <a:pt x="128292" y="3467"/>
                </a:lnTo>
                <a:cubicBezTo>
                  <a:pt x="129063" y="2619"/>
                  <a:pt x="129006" y="1314"/>
                  <a:pt x="128159" y="543"/>
                </a:cubicBezTo>
                <a:cubicBezTo>
                  <a:pt x="127311" y="-229"/>
                  <a:pt x="126006" y="-172"/>
                  <a:pt x="125234" y="676"/>
                </a:cubicBezTo>
                <a:lnTo>
                  <a:pt x="117862" y="8734"/>
                </a:lnTo>
                <a:cubicBezTo>
                  <a:pt x="117091" y="9582"/>
                  <a:pt x="117148" y="10887"/>
                  <a:pt x="117995" y="11658"/>
                </a:cubicBezTo>
                <a:cubicBezTo>
                  <a:pt x="118395" y="12020"/>
                  <a:pt x="118891" y="12201"/>
                  <a:pt x="119396" y="12201"/>
                </a:cubicBezTo>
                <a:cubicBezTo>
                  <a:pt x="119958" y="12201"/>
                  <a:pt x="120520" y="11973"/>
                  <a:pt x="120920" y="11525"/>
                </a:cubicBezTo>
                <a:close/>
                <a:moveTo>
                  <a:pt x="132654" y="11525"/>
                </a:moveTo>
                <a:lnTo>
                  <a:pt x="140027" y="3467"/>
                </a:lnTo>
                <a:cubicBezTo>
                  <a:pt x="140798" y="2619"/>
                  <a:pt x="140741" y="1314"/>
                  <a:pt x="139893" y="543"/>
                </a:cubicBezTo>
                <a:cubicBezTo>
                  <a:pt x="139046" y="-229"/>
                  <a:pt x="137741" y="-172"/>
                  <a:pt x="136969" y="676"/>
                </a:cubicBezTo>
                <a:lnTo>
                  <a:pt x="129597" y="8734"/>
                </a:lnTo>
                <a:cubicBezTo>
                  <a:pt x="128825" y="9582"/>
                  <a:pt x="128882" y="10887"/>
                  <a:pt x="129730" y="11658"/>
                </a:cubicBezTo>
                <a:cubicBezTo>
                  <a:pt x="130130" y="12020"/>
                  <a:pt x="130626" y="12201"/>
                  <a:pt x="131130" y="12201"/>
                </a:cubicBezTo>
                <a:cubicBezTo>
                  <a:pt x="131692" y="12201"/>
                  <a:pt x="132245" y="11973"/>
                  <a:pt x="132654" y="11525"/>
                </a:cubicBezTo>
                <a:close/>
                <a:moveTo>
                  <a:pt x="144389" y="11525"/>
                </a:moveTo>
                <a:lnTo>
                  <a:pt x="151762" y="3467"/>
                </a:lnTo>
                <a:cubicBezTo>
                  <a:pt x="152533" y="2619"/>
                  <a:pt x="152476" y="1314"/>
                  <a:pt x="151628" y="543"/>
                </a:cubicBezTo>
                <a:cubicBezTo>
                  <a:pt x="150780" y="-229"/>
                  <a:pt x="149476" y="-172"/>
                  <a:pt x="148704" y="676"/>
                </a:cubicBezTo>
                <a:lnTo>
                  <a:pt x="141332" y="8734"/>
                </a:lnTo>
                <a:cubicBezTo>
                  <a:pt x="140560" y="9582"/>
                  <a:pt x="140617" y="10887"/>
                  <a:pt x="141465" y="11658"/>
                </a:cubicBezTo>
                <a:cubicBezTo>
                  <a:pt x="141865" y="12020"/>
                  <a:pt x="142360" y="12201"/>
                  <a:pt x="142865" y="12201"/>
                </a:cubicBezTo>
                <a:cubicBezTo>
                  <a:pt x="143418" y="12201"/>
                  <a:pt x="143980" y="11973"/>
                  <a:pt x="144389" y="11525"/>
                </a:cubicBezTo>
                <a:close/>
                <a:moveTo>
                  <a:pt x="156114" y="11525"/>
                </a:moveTo>
                <a:lnTo>
                  <a:pt x="163487" y="3467"/>
                </a:lnTo>
                <a:cubicBezTo>
                  <a:pt x="164258" y="2619"/>
                  <a:pt x="164201" y="1314"/>
                  <a:pt x="163353" y="543"/>
                </a:cubicBezTo>
                <a:cubicBezTo>
                  <a:pt x="162506" y="-229"/>
                  <a:pt x="161201" y="-172"/>
                  <a:pt x="160429" y="676"/>
                </a:cubicBezTo>
                <a:lnTo>
                  <a:pt x="153057" y="8734"/>
                </a:lnTo>
                <a:cubicBezTo>
                  <a:pt x="152285" y="9582"/>
                  <a:pt x="152343" y="10887"/>
                  <a:pt x="153190" y="11658"/>
                </a:cubicBezTo>
                <a:cubicBezTo>
                  <a:pt x="153590" y="12020"/>
                  <a:pt x="154086" y="12201"/>
                  <a:pt x="154590" y="12201"/>
                </a:cubicBezTo>
                <a:cubicBezTo>
                  <a:pt x="155152" y="12201"/>
                  <a:pt x="155714" y="11973"/>
                  <a:pt x="156114" y="11525"/>
                </a:cubicBezTo>
                <a:close/>
                <a:moveTo>
                  <a:pt x="167849" y="11525"/>
                </a:moveTo>
                <a:lnTo>
                  <a:pt x="175222" y="3467"/>
                </a:lnTo>
                <a:cubicBezTo>
                  <a:pt x="175993" y="2619"/>
                  <a:pt x="175936" y="1314"/>
                  <a:pt x="175088" y="543"/>
                </a:cubicBezTo>
                <a:cubicBezTo>
                  <a:pt x="174241" y="-229"/>
                  <a:pt x="172936" y="-172"/>
                  <a:pt x="172164" y="676"/>
                </a:cubicBezTo>
                <a:lnTo>
                  <a:pt x="164792" y="8725"/>
                </a:lnTo>
                <a:cubicBezTo>
                  <a:pt x="164020" y="9572"/>
                  <a:pt x="164077" y="10877"/>
                  <a:pt x="164925" y="11649"/>
                </a:cubicBezTo>
                <a:cubicBezTo>
                  <a:pt x="165325" y="12011"/>
                  <a:pt x="165820" y="12192"/>
                  <a:pt x="166325" y="12192"/>
                </a:cubicBezTo>
                <a:cubicBezTo>
                  <a:pt x="166878" y="12201"/>
                  <a:pt x="167440" y="11973"/>
                  <a:pt x="167849" y="11525"/>
                </a:cubicBezTo>
                <a:close/>
                <a:moveTo>
                  <a:pt x="179584" y="11525"/>
                </a:moveTo>
                <a:lnTo>
                  <a:pt x="186956" y="3467"/>
                </a:lnTo>
                <a:cubicBezTo>
                  <a:pt x="187728" y="2619"/>
                  <a:pt x="187671" y="1314"/>
                  <a:pt x="186823" y="543"/>
                </a:cubicBezTo>
                <a:cubicBezTo>
                  <a:pt x="185975" y="-229"/>
                  <a:pt x="184670" y="-172"/>
                  <a:pt x="183899" y="676"/>
                </a:cubicBezTo>
                <a:lnTo>
                  <a:pt x="176527" y="8734"/>
                </a:lnTo>
                <a:cubicBezTo>
                  <a:pt x="175755" y="9582"/>
                  <a:pt x="175812" y="10887"/>
                  <a:pt x="176660" y="11658"/>
                </a:cubicBezTo>
                <a:cubicBezTo>
                  <a:pt x="177060" y="12020"/>
                  <a:pt x="177555" y="12201"/>
                  <a:pt x="178060" y="12201"/>
                </a:cubicBezTo>
                <a:cubicBezTo>
                  <a:pt x="178613" y="12201"/>
                  <a:pt x="179174" y="11973"/>
                  <a:pt x="179584" y="11525"/>
                </a:cubicBezTo>
                <a:close/>
                <a:moveTo>
                  <a:pt x="191309" y="11525"/>
                </a:moveTo>
                <a:lnTo>
                  <a:pt x="198682" y="3467"/>
                </a:lnTo>
                <a:cubicBezTo>
                  <a:pt x="199453" y="2619"/>
                  <a:pt x="199396" y="1314"/>
                  <a:pt x="198548" y="543"/>
                </a:cubicBezTo>
                <a:cubicBezTo>
                  <a:pt x="197701" y="-229"/>
                  <a:pt x="196396" y="-172"/>
                  <a:pt x="195624" y="676"/>
                </a:cubicBezTo>
                <a:lnTo>
                  <a:pt x="188252" y="8734"/>
                </a:lnTo>
                <a:cubicBezTo>
                  <a:pt x="187480" y="9582"/>
                  <a:pt x="187537" y="10887"/>
                  <a:pt x="188385" y="11658"/>
                </a:cubicBezTo>
                <a:cubicBezTo>
                  <a:pt x="188785" y="12020"/>
                  <a:pt x="189281" y="12201"/>
                  <a:pt x="189785" y="12201"/>
                </a:cubicBezTo>
                <a:cubicBezTo>
                  <a:pt x="190347" y="12201"/>
                  <a:pt x="190900" y="11973"/>
                  <a:pt x="191309" y="11525"/>
                </a:cubicBezTo>
                <a:close/>
                <a:moveTo>
                  <a:pt x="203044" y="11525"/>
                </a:moveTo>
                <a:lnTo>
                  <a:pt x="210416" y="3467"/>
                </a:lnTo>
                <a:cubicBezTo>
                  <a:pt x="211188" y="2619"/>
                  <a:pt x="211131" y="1314"/>
                  <a:pt x="210283" y="543"/>
                </a:cubicBezTo>
                <a:cubicBezTo>
                  <a:pt x="209435" y="-229"/>
                  <a:pt x="208130" y="-172"/>
                  <a:pt x="207359" y="676"/>
                </a:cubicBezTo>
                <a:lnTo>
                  <a:pt x="199987" y="8734"/>
                </a:lnTo>
                <a:cubicBezTo>
                  <a:pt x="199215" y="9582"/>
                  <a:pt x="199272" y="10887"/>
                  <a:pt x="200120" y="11658"/>
                </a:cubicBezTo>
                <a:cubicBezTo>
                  <a:pt x="200520" y="12020"/>
                  <a:pt x="201015" y="12201"/>
                  <a:pt x="201520" y="12201"/>
                </a:cubicBezTo>
                <a:cubicBezTo>
                  <a:pt x="202073" y="12201"/>
                  <a:pt x="202635" y="11973"/>
                  <a:pt x="203044" y="11525"/>
                </a:cubicBezTo>
                <a:close/>
                <a:moveTo>
                  <a:pt x="214779" y="11525"/>
                </a:moveTo>
                <a:lnTo>
                  <a:pt x="222151" y="3467"/>
                </a:lnTo>
                <a:cubicBezTo>
                  <a:pt x="222923" y="2619"/>
                  <a:pt x="222866" y="1314"/>
                  <a:pt x="222018" y="543"/>
                </a:cubicBezTo>
                <a:cubicBezTo>
                  <a:pt x="221170" y="-229"/>
                  <a:pt x="219865" y="-172"/>
                  <a:pt x="219094" y="676"/>
                </a:cubicBezTo>
                <a:lnTo>
                  <a:pt x="211721" y="8734"/>
                </a:lnTo>
                <a:cubicBezTo>
                  <a:pt x="210950" y="9582"/>
                  <a:pt x="211007" y="10887"/>
                  <a:pt x="211855" y="11658"/>
                </a:cubicBezTo>
                <a:cubicBezTo>
                  <a:pt x="212255" y="12020"/>
                  <a:pt x="212750" y="12201"/>
                  <a:pt x="213255" y="12201"/>
                </a:cubicBezTo>
                <a:cubicBezTo>
                  <a:pt x="213807" y="12201"/>
                  <a:pt x="214369" y="11973"/>
                  <a:pt x="214779" y="11525"/>
                </a:cubicBezTo>
                <a:close/>
                <a:moveTo>
                  <a:pt x="226504" y="11525"/>
                </a:moveTo>
                <a:lnTo>
                  <a:pt x="233877" y="3467"/>
                </a:lnTo>
                <a:cubicBezTo>
                  <a:pt x="234648" y="2619"/>
                  <a:pt x="234591" y="1314"/>
                  <a:pt x="233743" y="543"/>
                </a:cubicBezTo>
                <a:cubicBezTo>
                  <a:pt x="232895" y="-229"/>
                  <a:pt x="231591" y="-172"/>
                  <a:pt x="230819" y="676"/>
                </a:cubicBezTo>
                <a:lnTo>
                  <a:pt x="223447" y="8734"/>
                </a:lnTo>
                <a:cubicBezTo>
                  <a:pt x="222675" y="9582"/>
                  <a:pt x="222732" y="10887"/>
                  <a:pt x="223580" y="11658"/>
                </a:cubicBezTo>
                <a:cubicBezTo>
                  <a:pt x="223980" y="12020"/>
                  <a:pt x="224475" y="12201"/>
                  <a:pt x="224980" y="12201"/>
                </a:cubicBezTo>
                <a:cubicBezTo>
                  <a:pt x="225542" y="12201"/>
                  <a:pt x="226095" y="11973"/>
                  <a:pt x="226504" y="11525"/>
                </a:cubicBezTo>
                <a:close/>
                <a:moveTo>
                  <a:pt x="238239" y="11525"/>
                </a:moveTo>
                <a:lnTo>
                  <a:pt x="245611" y="3467"/>
                </a:lnTo>
                <a:cubicBezTo>
                  <a:pt x="246383" y="2619"/>
                  <a:pt x="246326" y="1314"/>
                  <a:pt x="245478" y="543"/>
                </a:cubicBezTo>
                <a:cubicBezTo>
                  <a:pt x="244630" y="-229"/>
                  <a:pt x="243325" y="-172"/>
                  <a:pt x="242554" y="676"/>
                </a:cubicBezTo>
                <a:lnTo>
                  <a:pt x="235181" y="8734"/>
                </a:lnTo>
                <a:cubicBezTo>
                  <a:pt x="234410" y="9582"/>
                  <a:pt x="234467" y="10887"/>
                  <a:pt x="235315" y="11658"/>
                </a:cubicBezTo>
                <a:cubicBezTo>
                  <a:pt x="235715" y="12020"/>
                  <a:pt x="236210" y="12201"/>
                  <a:pt x="236715" y="12201"/>
                </a:cubicBezTo>
                <a:cubicBezTo>
                  <a:pt x="237267" y="12201"/>
                  <a:pt x="237829" y="11973"/>
                  <a:pt x="238239" y="11525"/>
                </a:cubicBezTo>
                <a:close/>
                <a:moveTo>
                  <a:pt x="249974" y="11525"/>
                </a:moveTo>
                <a:lnTo>
                  <a:pt x="257346" y="3467"/>
                </a:lnTo>
                <a:cubicBezTo>
                  <a:pt x="258118" y="2619"/>
                  <a:pt x="258061" y="1314"/>
                  <a:pt x="257213" y="543"/>
                </a:cubicBezTo>
                <a:cubicBezTo>
                  <a:pt x="256365" y="-229"/>
                  <a:pt x="255060" y="-172"/>
                  <a:pt x="254289" y="676"/>
                </a:cubicBezTo>
                <a:lnTo>
                  <a:pt x="246916" y="8734"/>
                </a:lnTo>
                <a:cubicBezTo>
                  <a:pt x="246145" y="9582"/>
                  <a:pt x="246202" y="10887"/>
                  <a:pt x="247050" y="11658"/>
                </a:cubicBezTo>
                <a:cubicBezTo>
                  <a:pt x="247450" y="12020"/>
                  <a:pt x="247945" y="12201"/>
                  <a:pt x="248450" y="12201"/>
                </a:cubicBezTo>
                <a:cubicBezTo>
                  <a:pt x="249002" y="12201"/>
                  <a:pt x="249564" y="11973"/>
                  <a:pt x="249974" y="11525"/>
                </a:cubicBezTo>
                <a:close/>
                <a:moveTo>
                  <a:pt x="261699" y="11525"/>
                </a:moveTo>
                <a:lnTo>
                  <a:pt x="269071" y="3467"/>
                </a:lnTo>
                <a:cubicBezTo>
                  <a:pt x="269843" y="2619"/>
                  <a:pt x="269786" y="1314"/>
                  <a:pt x="268938" y="543"/>
                </a:cubicBezTo>
                <a:cubicBezTo>
                  <a:pt x="268090" y="-229"/>
                  <a:pt x="266785" y="-172"/>
                  <a:pt x="266014" y="676"/>
                </a:cubicBezTo>
                <a:lnTo>
                  <a:pt x="258642" y="8734"/>
                </a:lnTo>
                <a:cubicBezTo>
                  <a:pt x="257870" y="9582"/>
                  <a:pt x="257927" y="10887"/>
                  <a:pt x="258775" y="11658"/>
                </a:cubicBezTo>
                <a:cubicBezTo>
                  <a:pt x="259175" y="12020"/>
                  <a:pt x="259670" y="12201"/>
                  <a:pt x="260175" y="12201"/>
                </a:cubicBezTo>
                <a:cubicBezTo>
                  <a:pt x="260737" y="12201"/>
                  <a:pt x="261290" y="11973"/>
                  <a:pt x="261699" y="11525"/>
                </a:cubicBezTo>
                <a:close/>
                <a:moveTo>
                  <a:pt x="273434" y="11525"/>
                </a:moveTo>
                <a:lnTo>
                  <a:pt x="280806" y="3467"/>
                </a:lnTo>
                <a:cubicBezTo>
                  <a:pt x="281578" y="2619"/>
                  <a:pt x="281521" y="1314"/>
                  <a:pt x="280673" y="543"/>
                </a:cubicBezTo>
                <a:cubicBezTo>
                  <a:pt x="279825" y="-229"/>
                  <a:pt x="278520" y="-172"/>
                  <a:pt x="277749" y="676"/>
                </a:cubicBezTo>
                <a:lnTo>
                  <a:pt x="270376" y="8734"/>
                </a:lnTo>
                <a:cubicBezTo>
                  <a:pt x="269605" y="9582"/>
                  <a:pt x="269662" y="10887"/>
                  <a:pt x="270510" y="11658"/>
                </a:cubicBezTo>
                <a:cubicBezTo>
                  <a:pt x="270910" y="12020"/>
                  <a:pt x="271405" y="12201"/>
                  <a:pt x="271910" y="12201"/>
                </a:cubicBezTo>
                <a:cubicBezTo>
                  <a:pt x="272462" y="12201"/>
                  <a:pt x="273024" y="11973"/>
                  <a:pt x="273434" y="11525"/>
                </a:cubicBezTo>
                <a:close/>
                <a:moveTo>
                  <a:pt x="285169" y="11525"/>
                </a:moveTo>
                <a:lnTo>
                  <a:pt x="292541" y="3467"/>
                </a:lnTo>
                <a:cubicBezTo>
                  <a:pt x="293313" y="2619"/>
                  <a:pt x="293255" y="1314"/>
                  <a:pt x="292408" y="543"/>
                </a:cubicBezTo>
                <a:cubicBezTo>
                  <a:pt x="291560" y="-229"/>
                  <a:pt x="290255" y="-172"/>
                  <a:pt x="289484" y="676"/>
                </a:cubicBezTo>
                <a:lnTo>
                  <a:pt x="282111" y="8734"/>
                </a:lnTo>
                <a:cubicBezTo>
                  <a:pt x="281340" y="9582"/>
                  <a:pt x="281397" y="10887"/>
                  <a:pt x="282245" y="11658"/>
                </a:cubicBezTo>
                <a:cubicBezTo>
                  <a:pt x="282645" y="12020"/>
                  <a:pt x="283140" y="12201"/>
                  <a:pt x="283645" y="12201"/>
                </a:cubicBezTo>
                <a:cubicBezTo>
                  <a:pt x="284197" y="12201"/>
                  <a:pt x="284759" y="11973"/>
                  <a:pt x="285169" y="11525"/>
                </a:cubicBezTo>
                <a:close/>
                <a:moveTo>
                  <a:pt x="296894" y="11525"/>
                </a:moveTo>
                <a:lnTo>
                  <a:pt x="304266" y="3467"/>
                </a:lnTo>
                <a:cubicBezTo>
                  <a:pt x="305038" y="2619"/>
                  <a:pt x="304981" y="1314"/>
                  <a:pt x="304133" y="543"/>
                </a:cubicBezTo>
                <a:cubicBezTo>
                  <a:pt x="303285" y="-229"/>
                  <a:pt x="301980" y="-172"/>
                  <a:pt x="301209" y="676"/>
                </a:cubicBezTo>
                <a:lnTo>
                  <a:pt x="293836" y="8734"/>
                </a:lnTo>
                <a:cubicBezTo>
                  <a:pt x="293065" y="9582"/>
                  <a:pt x="293122" y="10887"/>
                  <a:pt x="293970" y="11658"/>
                </a:cubicBezTo>
                <a:cubicBezTo>
                  <a:pt x="294370" y="12020"/>
                  <a:pt x="294865" y="12201"/>
                  <a:pt x="295370" y="12201"/>
                </a:cubicBezTo>
                <a:cubicBezTo>
                  <a:pt x="295932" y="12201"/>
                  <a:pt x="296484" y="11973"/>
                  <a:pt x="296894" y="11525"/>
                </a:cubicBezTo>
                <a:close/>
              </a:path>
            </a:pathLst>
          </a:custGeom>
          <a:solidFill>
            <a:srgbClr val="F0484A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9" name="Google Shape;729;p52"/>
          <p:cNvGrpSpPr/>
          <p:nvPr/>
        </p:nvGrpSpPr>
        <p:grpSpPr>
          <a:xfrm>
            <a:off x="337050" y="461600"/>
            <a:ext cx="7085250" cy="58500"/>
            <a:chOff x="337050" y="461600"/>
            <a:chExt cx="7085250" cy="58500"/>
          </a:xfrm>
        </p:grpSpPr>
        <p:sp>
          <p:nvSpPr>
            <p:cNvPr id="730" name="Google Shape;730;p52"/>
            <p:cNvSpPr/>
            <p:nvPr/>
          </p:nvSpPr>
          <p:spPr>
            <a:xfrm>
              <a:off x="337050" y="461600"/>
              <a:ext cx="1948800" cy="58500"/>
            </a:xfrm>
            <a:prstGeom prst="rect">
              <a:avLst/>
            </a:prstGeom>
            <a:solidFill>
              <a:srgbClr val="519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2"/>
            <p:cNvSpPr/>
            <p:nvPr/>
          </p:nvSpPr>
          <p:spPr>
            <a:xfrm>
              <a:off x="2285850" y="461600"/>
              <a:ext cx="2990400" cy="58500"/>
            </a:xfrm>
            <a:prstGeom prst="rect">
              <a:avLst/>
            </a:prstGeom>
            <a:solidFill>
              <a:srgbClr val="4F8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732" name="Google Shape;732;p52"/>
            <p:cNvSpPr/>
            <p:nvPr/>
          </p:nvSpPr>
          <p:spPr>
            <a:xfrm>
              <a:off x="4870800" y="461600"/>
              <a:ext cx="1298400" cy="58500"/>
            </a:xfrm>
            <a:prstGeom prst="rect">
              <a:avLst/>
            </a:prstGeom>
            <a:solidFill>
              <a:srgbClr val="0E3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733" name="Google Shape;733;p52"/>
            <p:cNvSpPr/>
            <p:nvPr/>
          </p:nvSpPr>
          <p:spPr>
            <a:xfrm>
              <a:off x="6169200" y="461600"/>
              <a:ext cx="1253100" cy="58500"/>
            </a:xfrm>
            <a:prstGeom prst="rect">
              <a:avLst/>
            </a:prstGeom>
            <a:solidFill>
              <a:srgbClr val="196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 idx="4294967295"/>
          </p:nvPr>
        </p:nvSpPr>
        <p:spPr>
          <a:xfrm>
            <a:off x="456788" y="764806"/>
            <a:ext cx="4661100" cy="711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/>
              <a:t>TODAY’S TOPICS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4294967295"/>
          </p:nvPr>
        </p:nvSpPr>
        <p:spPr>
          <a:xfrm>
            <a:off x="337050" y="1475800"/>
            <a:ext cx="3571800" cy="3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E3345"/>
                </a:solidFill>
              </a:rPr>
              <a:t> </a:t>
            </a:r>
            <a:r>
              <a:rPr lang="en" sz="1800" b="1">
                <a:solidFill>
                  <a:srgbClr val="0D3345"/>
                </a:solidFill>
              </a:rPr>
              <a:t>Entered post-vaccine era</a:t>
            </a:r>
            <a:endParaRPr sz="1100" b="1">
              <a:solidFill>
                <a:srgbClr val="0D3345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D3345"/>
                </a:solidFill>
              </a:rPr>
              <a:t> Facilities in demand</a:t>
            </a:r>
            <a:endParaRPr sz="1100" b="1">
              <a:solidFill>
                <a:srgbClr val="0D3345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D3345"/>
                </a:solidFill>
              </a:rPr>
              <a:t> Impacts on facilities  </a:t>
            </a:r>
            <a:br>
              <a:rPr lang="en" sz="1800" b="1">
                <a:solidFill>
                  <a:srgbClr val="0D3345"/>
                </a:solidFill>
              </a:rPr>
            </a:br>
            <a:r>
              <a:rPr lang="en" sz="1800" b="1">
                <a:solidFill>
                  <a:srgbClr val="0D3345"/>
                </a:solidFill>
              </a:rPr>
              <a:t> management</a:t>
            </a:r>
            <a:endParaRPr sz="1100" b="1">
              <a:solidFill>
                <a:srgbClr val="0D3345"/>
              </a:solidFill>
            </a:endParaRPr>
          </a:p>
          <a:p>
            <a:pPr marL="9144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Strategy setting</a:t>
            </a:r>
            <a:endParaRPr sz="11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Services offered </a:t>
            </a:r>
            <a:endParaRPr sz="11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Budget priorities</a:t>
            </a:r>
            <a:endParaRPr sz="1100">
              <a:solidFill>
                <a:srgbClr val="4F8FB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F8FB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Skills required</a:t>
            </a:r>
            <a:endParaRPr sz="1100"/>
          </a:p>
        </p:txBody>
      </p:sp>
      <p:sp>
        <p:nvSpPr>
          <p:cNvPr id="123" name="Google Shape;123;p21"/>
          <p:cNvSpPr/>
          <p:nvPr/>
        </p:nvSpPr>
        <p:spPr>
          <a:xfrm>
            <a:off x="3989614" y="936866"/>
            <a:ext cx="4651034" cy="3786757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4F8FB0"/>
              </a:gs>
              <a:gs pos="30000">
                <a:srgbClr val="83B4C9"/>
              </a:gs>
              <a:gs pos="74000">
                <a:srgbClr val="196C93"/>
              </a:gs>
              <a:gs pos="100000">
                <a:srgbClr val="0E3345"/>
              </a:gs>
            </a:gsLst>
            <a:lin ang="8100019" scaled="0"/>
          </a:gradFill>
          <a:ln>
            <a:noFill/>
          </a:ln>
          <a:effectLst>
            <a:outerShdw blurRad="57150" dist="19050" dir="5400000" algn="bl" rotWithShape="0">
              <a:srgbClr val="073251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1" descr="A person sitting at a table using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9614" y="936866"/>
            <a:ext cx="4543800" cy="36951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73251">
                <a:alpha val="40000"/>
              </a:srgbClr>
            </a:outerShdw>
          </a:effectLst>
        </p:spPr>
      </p:pic>
      <p:sp>
        <p:nvSpPr>
          <p:cNvPr id="125" name="Google Shape;125;p21"/>
          <p:cNvSpPr/>
          <p:nvPr/>
        </p:nvSpPr>
        <p:spPr>
          <a:xfrm>
            <a:off x="3989613" y="3495653"/>
            <a:ext cx="4543748" cy="558810"/>
          </a:xfrm>
          <a:prstGeom prst="rect">
            <a:avLst/>
          </a:prstGeom>
          <a:solidFill>
            <a:srgbClr val="0E3345">
              <a:alpha val="6648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4064440" y="3526913"/>
            <a:ext cx="4394096" cy="49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Experts’ Assessment </a:t>
            </a:r>
            <a:endParaRPr sz="11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EPISODE #4 | 27 JANUARY 2021</a:t>
            </a:r>
            <a:endParaRPr sz="1100"/>
          </a:p>
        </p:txBody>
      </p:sp>
      <p:grpSp>
        <p:nvGrpSpPr>
          <p:cNvPr id="127" name="Google Shape;127;p21"/>
          <p:cNvGrpSpPr/>
          <p:nvPr/>
        </p:nvGrpSpPr>
        <p:grpSpPr>
          <a:xfrm>
            <a:off x="337050" y="461600"/>
            <a:ext cx="7085250" cy="58500"/>
            <a:chOff x="337050" y="461600"/>
            <a:chExt cx="7085250" cy="58500"/>
          </a:xfrm>
        </p:grpSpPr>
        <p:sp>
          <p:nvSpPr>
            <p:cNvPr id="128" name="Google Shape;128;p21"/>
            <p:cNvSpPr/>
            <p:nvPr/>
          </p:nvSpPr>
          <p:spPr>
            <a:xfrm>
              <a:off x="337050" y="461600"/>
              <a:ext cx="1948800" cy="58500"/>
            </a:xfrm>
            <a:prstGeom prst="rect">
              <a:avLst/>
            </a:prstGeom>
            <a:solidFill>
              <a:srgbClr val="519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1"/>
            <p:cNvSpPr/>
            <p:nvPr/>
          </p:nvSpPr>
          <p:spPr>
            <a:xfrm>
              <a:off x="2285850" y="461600"/>
              <a:ext cx="2990400" cy="58500"/>
            </a:xfrm>
            <a:prstGeom prst="rect">
              <a:avLst/>
            </a:prstGeom>
            <a:solidFill>
              <a:srgbClr val="4F8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130" name="Google Shape;130;p21"/>
            <p:cNvSpPr/>
            <p:nvPr/>
          </p:nvSpPr>
          <p:spPr>
            <a:xfrm>
              <a:off x="4870800" y="461600"/>
              <a:ext cx="1298400" cy="58500"/>
            </a:xfrm>
            <a:prstGeom prst="rect">
              <a:avLst/>
            </a:prstGeom>
            <a:solidFill>
              <a:srgbClr val="0E3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  <p:sp>
          <p:nvSpPr>
            <p:cNvPr id="131" name="Google Shape;131;p21"/>
            <p:cNvSpPr/>
            <p:nvPr/>
          </p:nvSpPr>
          <p:spPr>
            <a:xfrm>
              <a:off x="6169200" y="461600"/>
              <a:ext cx="1253100" cy="58500"/>
            </a:xfrm>
            <a:prstGeom prst="rect">
              <a:avLst/>
            </a:prstGeom>
            <a:solidFill>
              <a:srgbClr val="196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3345"/>
                </a:solidFill>
              </a:endParaRPr>
            </a:p>
          </p:txBody>
        </p:sp>
      </p:grpSp>
      <p:sp>
        <p:nvSpPr>
          <p:cNvPr id="132" name="Google Shape;132;p21"/>
          <p:cNvSpPr/>
          <p:nvPr/>
        </p:nvSpPr>
        <p:spPr>
          <a:xfrm rot="5400000">
            <a:off x="579175" y="2351500"/>
            <a:ext cx="214500" cy="150900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FFC982"/>
              </a:gs>
              <a:gs pos="100000">
                <a:srgbClr val="F58F09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1"/>
          <p:cNvSpPr/>
          <p:nvPr/>
        </p:nvSpPr>
        <p:spPr>
          <a:xfrm rot="5400000">
            <a:off x="1094800" y="2950075"/>
            <a:ext cx="129300" cy="94500"/>
          </a:xfrm>
          <a:prstGeom prst="diamond">
            <a:avLst/>
          </a:prstGeom>
          <a:gradFill>
            <a:gsLst>
              <a:gs pos="0">
                <a:srgbClr val="ACCDDB"/>
              </a:gs>
              <a:gs pos="100000">
                <a:srgbClr val="196C93">
                  <a:alpha val="79215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1"/>
          <p:cNvSpPr/>
          <p:nvPr/>
        </p:nvSpPr>
        <p:spPr>
          <a:xfrm rot="5400000">
            <a:off x="1094800" y="3256818"/>
            <a:ext cx="129300" cy="94500"/>
          </a:xfrm>
          <a:prstGeom prst="diamond">
            <a:avLst/>
          </a:prstGeom>
          <a:gradFill>
            <a:gsLst>
              <a:gs pos="0">
                <a:srgbClr val="ACCDDB"/>
              </a:gs>
              <a:gs pos="100000">
                <a:srgbClr val="196C93">
                  <a:alpha val="79215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1"/>
          <p:cNvSpPr/>
          <p:nvPr/>
        </p:nvSpPr>
        <p:spPr>
          <a:xfrm rot="5400000">
            <a:off x="1094800" y="3563561"/>
            <a:ext cx="129300" cy="94500"/>
          </a:xfrm>
          <a:prstGeom prst="diamond">
            <a:avLst/>
          </a:prstGeom>
          <a:gradFill>
            <a:gsLst>
              <a:gs pos="0">
                <a:srgbClr val="ACCDDB"/>
              </a:gs>
              <a:gs pos="100000">
                <a:srgbClr val="196C93">
                  <a:alpha val="79215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/>
          <p:nvPr/>
        </p:nvSpPr>
        <p:spPr>
          <a:xfrm rot="5400000">
            <a:off x="1094800" y="3870304"/>
            <a:ext cx="129300" cy="94500"/>
          </a:xfrm>
          <a:prstGeom prst="diamond">
            <a:avLst/>
          </a:prstGeom>
          <a:gradFill>
            <a:gsLst>
              <a:gs pos="0">
                <a:srgbClr val="ACCDDB"/>
              </a:gs>
              <a:gs pos="100000">
                <a:srgbClr val="196C93">
                  <a:alpha val="79215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/>
          <p:nvPr/>
        </p:nvSpPr>
        <p:spPr>
          <a:xfrm rot="5400000">
            <a:off x="579175" y="1945813"/>
            <a:ext cx="214500" cy="150900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FFC982"/>
              </a:gs>
              <a:gs pos="100000">
                <a:srgbClr val="F58F09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/>
          <p:nvPr/>
        </p:nvSpPr>
        <p:spPr>
          <a:xfrm rot="5400000">
            <a:off x="579175" y="1540125"/>
            <a:ext cx="214500" cy="150900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FFC982"/>
              </a:gs>
              <a:gs pos="100000">
                <a:srgbClr val="F58F09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454300" y="266845"/>
            <a:ext cx="78867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3000"/>
              <a:t>THE EXPERTS’ ASSESSMENT: </a:t>
            </a:r>
            <a:br>
              <a:rPr lang="en" sz="3000"/>
            </a:br>
            <a:r>
              <a:rPr lang="en" sz="3000"/>
              <a:t>THE WORKPLACE POST-COVID-19 STUDY</a:t>
            </a:r>
            <a:endParaRPr sz="1100"/>
          </a:p>
        </p:txBody>
      </p:sp>
      <p:sp>
        <p:nvSpPr>
          <p:cNvPr id="145" name="Google Shape;145;p22"/>
          <p:cNvSpPr txBox="1"/>
          <p:nvPr/>
        </p:nvSpPr>
        <p:spPr>
          <a:xfrm>
            <a:off x="454303" y="1524240"/>
            <a:ext cx="43257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Helps you develop your </a:t>
            </a:r>
            <a:endParaRPr sz="1100">
              <a:solidFill>
                <a:srgbClr val="4F8FB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readiness and resilience</a:t>
            </a:r>
            <a:endParaRPr sz="1100">
              <a:solidFill>
                <a:srgbClr val="4F8FB0"/>
              </a:solidFill>
            </a:endParaRPr>
          </a:p>
        </p:txBody>
      </p:sp>
      <p:grpSp>
        <p:nvGrpSpPr>
          <p:cNvPr id="146" name="Google Shape;146;p22"/>
          <p:cNvGrpSpPr/>
          <p:nvPr/>
        </p:nvGrpSpPr>
        <p:grpSpPr>
          <a:xfrm>
            <a:off x="2311950" y="1524240"/>
            <a:ext cx="4970948" cy="3181814"/>
            <a:chOff x="1643267" y="0"/>
            <a:chExt cx="6627931" cy="4242418"/>
          </a:xfrm>
        </p:grpSpPr>
        <p:sp>
          <p:nvSpPr>
            <p:cNvPr id="147" name="Google Shape;147;p22"/>
            <p:cNvSpPr/>
            <p:nvPr/>
          </p:nvSpPr>
          <p:spPr>
            <a:xfrm>
              <a:off x="3235296" y="2636663"/>
              <a:ext cx="1862448" cy="160575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E3345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 txBox="1"/>
            <p:nvPr/>
          </p:nvSpPr>
          <p:spPr>
            <a:xfrm>
              <a:off x="3524313" y="2885846"/>
              <a:ext cx="1284414" cy="110738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0" tIns="17150" rIns="0" bIns="1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Helvetica Neue"/>
                <a:buNone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Assess current challenges and future priorities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283680" y="3345571"/>
              <a:ext cx="218058" cy="18793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1643267" y="1774179"/>
              <a:ext cx="1862448" cy="160575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3">
                <a:alphaModFix/>
              </a:blip>
              <a:stretch>
                <a:fillRect t="-7998" b="-7999"/>
              </a:stretch>
            </a:blip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2911191" y="3167814"/>
              <a:ext cx="218058" cy="18793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4822023" y="1755088"/>
              <a:ext cx="1862448" cy="160575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E3345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 txBox="1"/>
            <p:nvPr/>
          </p:nvSpPr>
          <p:spPr>
            <a:xfrm>
              <a:off x="5111040" y="2004271"/>
              <a:ext cx="1284414" cy="110738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0" tIns="17150" rIns="0" bIns="1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Helvetica Neue"/>
                <a:buNone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Harvest insights from industry's leading experts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6095249" y="3147026"/>
              <a:ext cx="218058" cy="18793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6408750" y="2636663"/>
              <a:ext cx="1862448" cy="160575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4">
                <a:alphaModFix/>
              </a:blip>
              <a:stretch>
                <a:fillRect t="-7998" b="-7999"/>
              </a:stretch>
            </a:blip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6457134" y="3345571"/>
              <a:ext cx="218058" cy="18793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2"/>
            <p:cNvSpPr/>
            <p:nvPr/>
          </p:nvSpPr>
          <p:spPr>
            <a:xfrm>
              <a:off x="3235296" y="877332"/>
              <a:ext cx="1862448" cy="160575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E3345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2"/>
            <p:cNvSpPr txBox="1"/>
            <p:nvPr/>
          </p:nvSpPr>
          <p:spPr>
            <a:xfrm>
              <a:off x="3524313" y="1126515"/>
              <a:ext cx="1284414" cy="110738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0" tIns="17150" rIns="0" bIns="1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Helvetica Neue"/>
                <a:buNone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Synthesize findings from 6 key areas 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9" name="Google Shape;159;p22"/>
            <p:cNvSpPr/>
            <p:nvPr/>
          </p:nvSpPr>
          <p:spPr>
            <a:xfrm>
              <a:off x="4497917" y="912120"/>
              <a:ext cx="218058" cy="18793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4822023" y="0"/>
              <a:ext cx="1862448" cy="160575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5">
                <a:alphaModFix/>
              </a:blip>
              <a:stretch>
                <a:fillRect t="-7998" b="-7999"/>
              </a:stretch>
            </a:blip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4877035" y="705090"/>
              <a:ext cx="218058" cy="18793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196C9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B7B7B7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460125" y="231460"/>
            <a:ext cx="78867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3000"/>
              <a:t>METHODOLOGY: REAL-TIME DELPHI</a:t>
            </a:r>
            <a:endParaRPr sz="1100"/>
          </a:p>
        </p:txBody>
      </p:sp>
      <p:pic>
        <p:nvPicPr>
          <p:cNvPr id="167" name="Google Shape;167;p23" descr="Connec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494" y="1359056"/>
            <a:ext cx="1350000" cy="135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168" name="Google Shape;168;p23"/>
          <p:cNvSpPr/>
          <p:nvPr/>
        </p:nvSpPr>
        <p:spPr>
          <a:xfrm>
            <a:off x="2764765" y="1583932"/>
            <a:ext cx="5118325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Obtains a spectrum of diverse external expert perspectives </a:t>
            </a: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on key questions and assumptions to develop </a:t>
            </a:r>
            <a:r>
              <a:rPr lang="en" sz="14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an objective, consensus </a:t>
            </a: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view of the future in highly uncertain times</a:t>
            </a:r>
            <a:endParaRPr sz="1100">
              <a:solidFill>
                <a:srgbClr val="4F8FB0"/>
              </a:solidFill>
            </a:endParaRPr>
          </a:p>
        </p:txBody>
      </p:sp>
      <p:pic>
        <p:nvPicPr>
          <p:cNvPr id="169" name="Google Shape;169;p23" descr="Ui U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494" y="2800095"/>
            <a:ext cx="1350000" cy="135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170" name="Google Shape;170;p23"/>
          <p:cNvSpPr/>
          <p:nvPr/>
        </p:nvSpPr>
        <p:spPr>
          <a:xfrm>
            <a:off x="2764775" y="3024975"/>
            <a:ext cx="54048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Via an online platform</a:t>
            </a: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, the real-time Delphi facilitates dialogue between geographically separated experts to identify:</a:t>
            </a:r>
            <a:endParaRPr sz="1100">
              <a:solidFill>
                <a:srgbClr val="4F8FB0"/>
              </a:solidFill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Consensus views</a:t>
            </a:r>
            <a:endParaRPr sz="1100">
              <a:solidFill>
                <a:srgbClr val="4F8FB0"/>
              </a:solidFill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Divergent opinions</a:t>
            </a:r>
            <a:endParaRPr sz="1400">
              <a:solidFill>
                <a:srgbClr val="4F8FB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/>
          <p:nvPr/>
        </p:nvSpPr>
        <p:spPr>
          <a:xfrm>
            <a:off x="2758835" y="1700642"/>
            <a:ext cx="4734432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4F8FB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Curated views of industry-leading, subject matter experts</a:t>
            </a:r>
            <a:r>
              <a:rPr lang="en" sz="1400">
                <a:solidFill>
                  <a:srgbClr val="4F8FB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the key challenges facing the </a:t>
            </a: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industry</a:t>
            </a:r>
            <a:endParaRPr sz="1400">
              <a:solidFill>
                <a:srgbClr val="4F8FB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6" name="Google Shape;176;p24" descr="Resear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0609" y="1268016"/>
            <a:ext cx="1350000" cy="135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pic>
        <p:nvPicPr>
          <p:cNvPr id="177" name="Google Shape;177;p24" descr="Fork In Roa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609" y="2709123"/>
            <a:ext cx="1350000" cy="135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</p:pic>
      <p:sp>
        <p:nvSpPr>
          <p:cNvPr id="178" name="Google Shape;178;p24"/>
          <p:cNvSpPr/>
          <p:nvPr/>
        </p:nvSpPr>
        <p:spPr>
          <a:xfrm>
            <a:off x="2758824" y="2830125"/>
            <a:ext cx="50664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Aids in decision-making</a:t>
            </a:r>
            <a:endParaRPr sz="1100">
              <a:solidFill>
                <a:srgbClr val="4F8FB0"/>
              </a:solidFill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Enables you to </a:t>
            </a:r>
            <a:r>
              <a:rPr lang="en" sz="1400" b="1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orientate on potential opportunities and risks</a:t>
            </a: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 using experts’ assessments.</a:t>
            </a:r>
            <a:endParaRPr sz="1100">
              <a:solidFill>
                <a:srgbClr val="4F8FB0"/>
              </a:solidFill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Identify consensus views</a:t>
            </a:r>
            <a:endParaRPr sz="1100">
              <a:solidFill>
                <a:srgbClr val="4F8FB0"/>
              </a:solidFill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4F8FB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F8FB0"/>
                </a:solidFill>
                <a:latin typeface="Open Sans"/>
                <a:ea typeface="Open Sans"/>
                <a:cs typeface="Open Sans"/>
                <a:sym typeface="Open Sans"/>
              </a:rPr>
              <a:t>Explore dissenting opinions</a:t>
            </a:r>
            <a:endParaRPr sz="1100">
              <a:solidFill>
                <a:srgbClr val="4F8FB0"/>
              </a:solidFill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460125" y="231460"/>
            <a:ext cx="78867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3000">
                <a:solidFill>
                  <a:srgbClr val="0E3345"/>
                </a:solidFill>
              </a:rPr>
              <a:t>METHODOLOGY: REAL-TIME DELPHI</a:t>
            </a:r>
            <a:endParaRPr sz="1100">
              <a:solidFill>
                <a:srgbClr val="0E3345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460125" y="236802"/>
            <a:ext cx="78867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3000"/>
              <a:t>WITH THE INVALUABLE ASSISTANCE </a:t>
            </a:r>
            <a:endParaRPr sz="1100"/>
          </a:p>
        </p:txBody>
      </p:sp>
      <p:sp>
        <p:nvSpPr>
          <p:cNvPr id="186" name="Google Shape;186;p25"/>
          <p:cNvSpPr/>
          <p:nvPr/>
        </p:nvSpPr>
        <p:spPr>
          <a:xfrm>
            <a:off x="628650" y="1078637"/>
            <a:ext cx="7886700" cy="35288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5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1164" y="1378199"/>
            <a:ext cx="1233217" cy="10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610" r="11958" b="11637"/>
          <a:stretch/>
        </p:blipFill>
        <p:spPr>
          <a:xfrm>
            <a:off x="3857312" y="1357973"/>
            <a:ext cx="1443515" cy="100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9111" y="1357973"/>
            <a:ext cx="1565315" cy="104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8138" y="2868131"/>
            <a:ext cx="939269" cy="124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 descr="Graphical user interface, applicati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45130" y="2868131"/>
            <a:ext cx="1867878" cy="124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30756" y="2975543"/>
            <a:ext cx="1682024" cy="113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454275" y="249400"/>
            <a:ext cx="8061000" cy="99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</a:pPr>
            <a:r>
              <a:rPr lang="en" sz="3000"/>
              <a:t>ENTERED POST-VACCINE ERA</a:t>
            </a:r>
            <a:endParaRPr sz="3000"/>
          </a:p>
        </p:txBody>
      </p:sp>
      <p:sp>
        <p:nvSpPr>
          <p:cNvPr id="198" name="Google Shape;198;p26"/>
          <p:cNvSpPr txBox="1"/>
          <p:nvPr/>
        </p:nvSpPr>
        <p:spPr>
          <a:xfrm>
            <a:off x="609600" y="1507177"/>
            <a:ext cx="39624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251"/>
                </a:solidFill>
                <a:latin typeface="Open Sans"/>
                <a:ea typeface="Open Sans"/>
                <a:cs typeface="Open Sans"/>
                <a:sym typeface="Open Sans"/>
              </a:rPr>
              <a:t>Over 230+ vaccines are at various stages of development </a:t>
            </a:r>
            <a:endParaRPr sz="1100"/>
          </a:p>
        </p:txBody>
      </p:sp>
      <p:sp>
        <p:nvSpPr>
          <p:cNvPr id="199" name="Google Shape;199;p26"/>
          <p:cNvSpPr txBox="1"/>
          <p:nvPr/>
        </p:nvSpPr>
        <p:spPr>
          <a:xfrm>
            <a:off x="609600" y="3811771"/>
            <a:ext cx="39624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73251"/>
                </a:solidFill>
                <a:latin typeface="Open Sans"/>
                <a:ea typeface="Open Sans"/>
                <a:cs typeface="Open Sans"/>
                <a:sym typeface="Open Sans"/>
              </a:rPr>
              <a:t>70-90% of the population needs to be immunized to achieve herd immunity.</a:t>
            </a:r>
            <a:endParaRPr sz="1100"/>
          </a:p>
        </p:txBody>
      </p:sp>
      <p:sp>
        <p:nvSpPr>
          <p:cNvPr id="200" name="Google Shape;200;p26"/>
          <p:cNvSpPr/>
          <p:nvPr/>
        </p:nvSpPr>
        <p:spPr>
          <a:xfrm>
            <a:off x="289360" y="1530469"/>
            <a:ext cx="240300" cy="240300"/>
          </a:xfrm>
          <a:prstGeom prst="ellipse">
            <a:avLst/>
          </a:prstGeom>
          <a:solidFill>
            <a:srgbClr val="063251"/>
          </a:solidFill>
          <a:ln w="12700" cap="flat" cmpd="sng">
            <a:solidFill>
              <a:srgbClr val="1B6E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/>
          </a:p>
        </p:txBody>
      </p:sp>
      <p:sp>
        <p:nvSpPr>
          <p:cNvPr id="201" name="Google Shape;201;p26"/>
          <p:cNvSpPr/>
          <p:nvPr/>
        </p:nvSpPr>
        <p:spPr>
          <a:xfrm>
            <a:off x="4728140" y="1530469"/>
            <a:ext cx="240300" cy="240300"/>
          </a:xfrm>
          <a:prstGeom prst="ellipse">
            <a:avLst/>
          </a:prstGeom>
          <a:solidFill>
            <a:srgbClr val="063251"/>
          </a:solidFill>
          <a:ln w="12700" cap="flat" cmpd="sng">
            <a:solidFill>
              <a:srgbClr val="1B6E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/>
          </a:p>
        </p:txBody>
      </p:sp>
      <p:sp>
        <p:nvSpPr>
          <p:cNvPr id="202" name="Google Shape;202;p26"/>
          <p:cNvSpPr/>
          <p:nvPr/>
        </p:nvSpPr>
        <p:spPr>
          <a:xfrm>
            <a:off x="289360" y="3811771"/>
            <a:ext cx="240300" cy="240300"/>
          </a:xfrm>
          <a:prstGeom prst="ellipse">
            <a:avLst/>
          </a:prstGeom>
          <a:solidFill>
            <a:srgbClr val="063251"/>
          </a:solidFill>
          <a:ln w="12700" cap="flat" cmpd="sng">
            <a:solidFill>
              <a:srgbClr val="1B6E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/>
          </a:p>
        </p:txBody>
      </p:sp>
      <p:sp>
        <p:nvSpPr>
          <p:cNvPr id="203" name="Google Shape;203;p26"/>
          <p:cNvSpPr txBox="1"/>
          <p:nvPr/>
        </p:nvSpPr>
        <p:spPr>
          <a:xfrm>
            <a:off x="2513125" y="4496625"/>
            <a:ext cx="44475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Sources: 1) </a:t>
            </a:r>
            <a:r>
              <a:rPr lang="en" sz="500" i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WHO, Draft landscape of COVID-19 candidate vaccines, </a:t>
            </a:r>
            <a:r>
              <a:rPr lang="en" sz="5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26  January 2021. </a:t>
            </a:r>
            <a:r>
              <a:rPr lang="en" sz="500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3"/>
              </a:rPr>
              <a:t>https://www.who.int/publications/m/item/draft-landscape-of-covid-19-candidate-vaccines</a:t>
            </a:r>
            <a:r>
              <a:rPr lang="en" sz="5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and </a:t>
            </a:r>
            <a:r>
              <a:rPr lang="en" sz="500">
                <a:solidFill>
                  <a:srgbClr val="073251"/>
                </a:solidFill>
                <a:latin typeface="Calibri"/>
                <a:ea typeface="Calibri"/>
                <a:cs typeface="Calibri"/>
                <a:sym typeface="Calibri"/>
              </a:rPr>
              <a:t>Coronavirus Vaccine Tracker and  </a:t>
            </a:r>
            <a:r>
              <a:rPr lang="en" sz="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https://www.nytimes.com/interactive/2020/science/coronavirus-vaccine-tracker.html</a:t>
            </a:r>
            <a:r>
              <a:rPr lang="en" sz="5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2) Our </a:t>
            </a:r>
            <a:r>
              <a:rPr lang="en" sz="500" i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World in Data, Coronavirus (COVID-19) Vaccinations</a:t>
            </a:r>
            <a:r>
              <a:rPr lang="en" sz="5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11 January 2021. </a:t>
            </a:r>
            <a:r>
              <a:rPr lang="en" sz="500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5"/>
              </a:rPr>
              <a:t>https://ourworldindata.org/covid-vaccinations</a:t>
            </a:r>
            <a:r>
              <a:rPr lang="en" sz="5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Jonathan Allen, “Fauci says herd immunity could require nearly 90% to get coronavirus vaccine,” Reuters. 24 December 2020. </a:t>
            </a:r>
            <a:r>
              <a:rPr lang="en" sz="500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6"/>
              </a:rPr>
              <a:t>https://www.reuters.com/article/health-coronavirus-usa/fauci-says-herd-immunity-could-require-nearly-90-to-get-coronavirus-vaccine-idUSL1N2J411V</a:t>
            </a:r>
            <a:endParaRPr sz="5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275" y="2057651"/>
            <a:ext cx="353377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8440" y="1530475"/>
            <a:ext cx="3870756" cy="2732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A for Poll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1333</Words>
  <Application>Microsoft Office PowerPoint</Application>
  <PresentationFormat>On-screen Show (16:9)</PresentationFormat>
  <Paragraphs>238</Paragraphs>
  <Slides>37</Slides>
  <Notes>35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TEA for Polling</vt:lpstr>
      <vt:lpstr>The Experts’ Assessment</vt:lpstr>
      <vt:lpstr>PowerPoint Presentation</vt:lpstr>
      <vt:lpstr>PowerPoint Presentation</vt:lpstr>
      <vt:lpstr>TODAY’S TOPICS</vt:lpstr>
      <vt:lpstr>THE EXPERTS’ ASSESSMENT:  THE WORKPLACE POST-COVID-19 STUDY</vt:lpstr>
      <vt:lpstr>METHODOLOGY: REAL-TIME DELPHI</vt:lpstr>
      <vt:lpstr>METHODOLOGY: REAL-TIME DELPHI</vt:lpstr>
      <vt:lpstr>WITH THE INVALUABLE ASSISTANCE </vt:lpstr>
      <vt:lpstr>ENTERED POST-VACCINE ERA</vt:lpstr>
      <vt:lpstr>THE JOURNEY TO THE NEXT NORMAL</vt:lpstr>
      <vt:lpstr>REMOTE WORK REVOLUTION</vt:lpstr>
      <vt:lpstr>ACTIVITIES WITH HIGHEST POTENTIAL FOR REMOTE WORK</vt:lpstr>
      <vt:lpstr>Facilities in Demand</vt:lpstr>
      <vt:lpstr>ORGANIZATIONS IMPLEMENT NEW  TYPES OF WORKING ENVIRONMENTS</vt:lpstr>
      <vt:lpstr>ORGANIZATIONS WILL HAVE TO INTEGRATE MANY  ELEMENTS INTO THEIR HYBRID WORKING STRATEGIES</vt:lpstr>
      <vt:lpstr>DEMAND FOR REAL ESTATE SHIFTS</vt:lpstr>
      <vt:lpstr>CBRE - The Office of the Future</vt:lpstr>
      <vt:lpstr>HOK - The Workplace as an Ecosystem</vt:lpstr>
      <vt:lpstr>JLL - The Hybrid Continuum</vt:lpstr>
      <vt:lpstr>PowerPoint Presentation</vt:lpstr>
      <vt:lpstr>Panel Discussion - The Impact on FM</vt:lpstr>
      <vt:lpstr>PowerPoint Presentation</vt:lpstr>
      <vt:lpstr>PowerPoint Presentation</vt:lpstr>
      <vt:lpstr>PowerPoint Presentation</vt:lpstr>
      <vt:lpstr>STRATEGY SETTING</vt:lpstr>
      <vt:lpstr>What workplace entities are setting the strategic priorities in the organizations you advise?</vt:lpstr>
      <vt:lpstr>BUDGETS</vt:lpstr>
      <vt:lpstr>What recommendations would you provide to FM’ers in the ongoing budgeting process?</vt:lpstr>
      <vt:lpstr>PowerPoint Presentation</vt:lpstr>
      <vt:lpstr>What types of home services are you seeing organizations offer?   What role will FM play?</vt:lpstr>
      <vt:lpstr>TECHNOLOGY PLATFORMS</vt:lpstr>
      <vt:lpstr>How are platforms transforming the end-user experience?   What examples have you found to be particularly interesting to follow?</vt:lpstr>
      <vt:lpstr>PowerPoint Presentation</vt:lpstr>
      <vt:lpstr>PowerPoint Presentation</vt:lpstr>
      <vt:lpstr>FACILITY MANAGERS: BUSINESS  DRIVERS &amp; RESPONSIBILITIES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Experts’ Assessment</dc:title>
  <cp:lastModifiedBy>Ashley Grant</cp:lastModifiedBy>
  <cp:revision>2</cp:revision>
  <dcterms:modified xsi:type="dcterms:W3CDTF">2021-01-27T17:39:22Z</dcterms:modified>
</cp:coreProperties>
</file>