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45"/>
  </p:notesMasterIdLst>
  <p:handoutMasterIdLst>
    <p:handoutMasterId r:id="rId46"/>
  </p:handoutMasterIdLst>
  <p:sldIdLst>
    <p:sldId id="3443" r:id="rId4"/>
    <p:sldId id="8893" r:id="rId5"/>
    <p:sldId id="3444" r:id="rId6"/>
    <p:sldId id="3445" r:id="rId7"/>
    <p:sldId id="3446" r:id="rId8"/>
    <p:sldId id="3447" r:id="rId9"/>
    <p:sldId id="8890" r:id="rId10"/>
    <p:sldId id="262" r:id="rId11"/>
    <p:sldId id="263" r:id="rId12"/>
    <p:sldId id="264" r:id="rId13"/>
    <p:sldId id="3418" r:id="rId14"/>
    <p:sldId id="281" r:id="rId15"/>
    <p:sldId id="3415" r:id="rId16"/>
    <p:sldId id="8895" r:id="rId17"/>
    <p:sldId id="260" r:id="rId18"/>
    <p:sldId id="259" r:id="rId19"/>
    <p:sldId id="265" r:id="rId20"/>
    <p:sldId id="3416" r:id="rId21"/>
    <p:sldId id="3417" r:id="rId22"/>
    <p:sldId id="3441" r:id="rId23"/>
    <p:sldId id="3423" r:id="rId24"/>
    <p:sldId id="3424" r:id="rId25"/>
    <p:sldId id="3425" r:id="rId26"/>
    <p:sldId id="3427" r:id="rId27"/>
    <p:sldId id="3428" r:id="rId28"/>
    <p:sldId id="3429" r:id="rId29"/>
    <p:sldId id="3430" r:id="rId30"/>
    <p:sldId id="3431" r:id="rId31"/>
    <p:sldId id="8897" r:id="rId32"/>
    <p:sldId id="3419" r:id="rId33"/>
    <p:sldId id="3420" r:id="rId34"/>
    <p:sldId id="3421" r:id="rId35"/>
    <p:sldId id="3435" r:id="rId36"/>
    <p:sldId id="3436" r:id="rId37"/>
    <p:sldId id="3437" r:id="rId38"/>
    <p:sldId id="8894" r:id="rId39"/>
    <p:sldId id="8898" r:id="rId40"/>
    <p:sldId id="257" r:id="rId41"/>
    <p:sldId id="3448" r:id="rId42"/>
    <p:sldId id="8889" r:id="rId43"/>
    <p:sldId id="3440" r:id="rId44"/>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9"/>
    <p:restoredTop sz="84528"/>
  </p:normalViewPr>
  <p:slideViewPr>
    <p:cSldViewPr snapToGrid="0" snapToObjects="1" showGuides="1">
      <p:cViewPr varScale="1">
        <p:scale>
          <a:sx n="96" d="100"/>
          <a:sy n="96" d="100"/>
        </p:scale>
        <p:origin x="744" y="72"/>
      </p:cViewPr>
      <p:guideLst>
        <p:guide orient="horz" pos="2047"/>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showGuides="1">
      <p:cViewPr varScale="1">
        <p:scale>
          <a:sx n="74" d="100"/>
          <a:sy n="74" d="100"/>
        </p:scale>
        <p:origin x="232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Revisions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SME Perspective</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Sheet1!$B$2:$B$26</c:f>
              <c:numCache>
                <c:formatCode>General</c:formatCode>
                <c:ptCount val="25"/>
                <c:pt idx="1">
                  <c:v>48</c:v>
                </c:pt>
                <c:pt idx="2">
                  <c:v>30</c:v>
                </c:pt>
                <c:pt idx="3">
                  <c:v>39</c:v>
                </c:pt>
                <c:pt idx="4">
                  <c:v>34</c:v>
                </c:pt>
                <c:pt idx="5">
                  <c:v>38</c:v>
                </c:pt>
                <c:pt idx="6">
                  <c:v>30</c:v>
                </c:pt>
                <c:pt idx="7">
                  <c:v>29</c:v>
                </c:pt>
                <c:pt idx="8">
                  <c:v>320</c:v>
                </c:pt>
                <c:pt idx="9">
                  <c:v>34</c:v>
                </c:pt>
                <c:pt idx="10">
                  <c:v>41</c:v>
                </c:pt>
                <c:pt idx="11">
                  <c:v>36</c:v>
                </c:pt>
                <c:pt idx="12">
                  <c:v>29</c:v>
                </c:pt>
                <c:pt idx="13">
                  <c:v>29</c:v>
                </c:pt>
                <c:pt idx="14">
                  <c:v>40</c:v>
                </c:pt>
                <c:pt idx="15">
                  <c:v>25</c:v>
                </c:pt>
                <c:pt idx="16">
                  <c:v>490</c:v>
                </c:pt>
                <c:pt idx="17">
                  <c:v>17</c:v>
                </c:pt>
                <c:pt idx="18">
                  <c:v>25</c:v>
                </c:pt>
                <c:pt idx="19">
                  <c:v>15</c:v>
                </c:pt>
                <c:pt idx="20">
                  <c:v>16</c:v>
                </c:pt>
                <c:pt idx="21">
                  <c:v>13</c:v>
                </c:pt>
                <c:pt idx="22">
                  <c:v>36</c:v>
                </c:pt>
                <c:pt idx="23">
                  <c:v>54</c:v>
                </c:pt>
                <c:pt idx="24">
                  <c:v>18</c:v>
                </c:pt>
              </c:numCache>
            </c:numRef>
          </c:val>
          <c:extLst>
            <c:ext xmlns:c16="http://schemas.microsoft.com/office/drawing/2014/chart" uri="{C3380CC4-5D6E-409C-BE32-E72D297353CC}">
              <c16:uniqueId val="{00000000-6A82-BE46-8640-281843922A3B}"/>
            </c:ext>
          </c:extLst>
        </c:ser>
        <c:ser>
          <c:idx val="1"/>
          <c:order val="1"/>
          <c:tx>
            <c:strRef>
              <c:f>Sheet1!$C$1</c:f>
              <c:strCache>
                <c:ptCount val="1"/>
                <c:pt idx="0">
                  <c:v>Comments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SME Perspective</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Sheet1!$C$2:$C$26</c:f>
              <c:numCache>
                <c:formatCode>General</c:formatCode>
                <c:ptCount val="25"/>
                <c:pt idx="0">
                  <c:v>120</c:v>
                </c:pt>
                <c:pt idx="1">
                  <c:v>141</c:v>
                </c:pt>
                <c:pt idx="2">
                  <c:v>133</c:v>
                </c:pt>
                <c:pt idx="3">
                  <c:v>121</c:v>
                </c:pt>
                <c:pt idx="4">
                  <c:v>106</c:v>
                </c:pt>
                <c:pt idx="5">
                  <c:v>114</c:v>
                </c:pt>
                <c:pt idx="6">
                  <c:v>110</c:v>
                </c:pt>
                <c:pt idx="7">
                  <c:v>110</c:v>
                </c:pt>
                <c:pt idx="8">
                  <c:v>183</c:v>
                </c:pt>
                <c:pt idx="9">
                  <c:v>97</c:v>
                </c:pt>
                <c:pt idx="10">
                  <c:v>95</c:v>
                </c:pt>
                <c:pt idx="11">
                  <c:v>74</c:v>
                </c:pt>
                <c:pt idx="12">
                  <c:v>89</c:v>
                </c:pt>
                <c:pt idx="13">
                  <c:v>85</c:v>
                </c:pt>
                <c:pt idx="14">
                  <c:v>68</c:v>
                </c:pt>
                <c:pt idx="15">
                  <c:v>90</c:v>
                </c:pt>
                <c:pt idx="16">
                  <c:v>155</c:v>
                </c:pt>
                <c:pt idx="17">
                  <c:v>100</c:v>
                </c:pt>
                <c:pt idx="18">
                  <c:v>77</c:v>
                </c:pt>
                <c:pt idx="19">
                  <c:v>86</c:v>
                </c:pt>
                <c:pt idx="20">
                  <c:v>82</c:v>
                </c:pt>
                <c:pt idx="21">
                  <c:v>70</c:v>
                </c:pt>
                <c:pt idx="22">
                  <c:v>65</c:v>
                </c:pt>
                <c:pt idx="23">
                  <c:v>54</c:v>
                </c:pt>
                <c:pt idx="24">
                  <c:v>69</c:v>
                </c:pt>
              </c:numCache>
            </c:numRef>
          </c:val>
          <c:extLst>
            <c:ext xmlns:c16="http://schemas.microsoft.com/office/drawing/2014/chart" uri="{C3380CC4-5D6E-409C-BE32-E72D297353CC}">
              <c16:uniqueId val="{00000001-6A82-BE46-8640-281843922A3B}"/>
            </c:ext>
          </c:extLst>
        </c:ser>
        <c:dLbls>
          <c:showLegendKey val="0"/>
          <c:showVal val="0"/>
          <c:showCatName val="0"/>
          <c:showSerName val="0"/>
          <c:showPercent val="0"/>
          <c:showBubbleSize val="0"/>
        </c:dLbls>
        <c:gapWidth val="219"/>
        <c:overlap val="-27"/>
        <c:axId val="1219356896"/>
        <c:axId val="1219358528"/>
      </c:barChart>
      <c:catAx>
        <c:axId val="121935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n-US"/>
          </a:p>
        </c:txPr>
        <c:crossAx val="1219358528"/>
        <c:crosses val="autoZero"/>
        <c:auto val="1"/>
        <c:lblAlgn val="ctr"/>
        <c:lblOffset val="100"/>
        <c:noMultiLvlLbl val="0"/>
      </c:catAx>
      <c:valAx>
        <c:axId val="121935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n-US"/>
          </a:p>
        </c:txPr>
        <c:crossAx val="121935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showDLblsOverMax val="0"/>
  </c:chart>
  <c:spPr>
    <a:noFill/>
    <a:ln>
      <a:noFill/>
    </a:ln>
    <a:effectLst/>
  </c:spPr>
  <c:txPr>
    <a:bodyPr/>
    <a:lstStyle/>
    <a:p>
      <a:pPr>
        <a:defRPr sz="900">
          <a:latin typeface="Helvetica"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Facility manager responsibilities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Deeper alignment with HR, IT, Risk Management, Communication, Sustainability, etc,</c:v>
                </c:pt>
                <c:pt idx="1">
                  <c:v>Utilization management (staff and teams scheduling)</c:v>
                </c:pt>
                <c:pt idx="2">
                  <c:v>Ensuring cleanliness standards</c:v>
                </c:pt>
                <c:pt idx="3">
                  <c:v>Adoption of new technologies (e,g,, ‘touchless‘)</c:v>
                </c:pt>
                <c:pt idx="4">
                  <c:v>More focus on driving a healthy building</c:v>
                </c:pt>
                <c:pt idx="5">
                  <c:v>Increased data collection to monitor utilization</c:v>
                </c:pt>
                <c:pt idx="6">
                  <c:v>Supporting employees working from home</c:v>
                </c:pt>
                <c:pt idx="7">
                  <c:v>Deployment of a workplace strategy</c:v>
                </c:pt>
                <c:pt idx="8">
                  <c:v>Owning the workplace experience</c:v>
                </c:pt>
                <c:pt idx="9">
                  <c:v>Developing new workplace performance metrics</c:v>
                </c:pt>
                <c:pt idx="10">
                  <c:v>Greater data analysis</c:v>
                </c:pt>
                <c:pt idx="11">
                  <c:v>Financial modeling to support ROI‘s and new business cases</c:v>
                </c:pt>
                <c:pt idx="12">
                  <c:v>Change Management</c:v>
                </c:pt>
                <c:pt idx="13">
                  <c:v>Management of smart buildings</c:v>
                </c:pt>
              </c:strCache>
            </c:strRef>
          </c:cat>
          <c:val>
            <c:numRef>
              <c:f>Sheet1!$B$2:$B$15</c:f>
              <c:numCache>
                <c:formatCode>0%</c:formatCode>
                <c:ptCount val="14"/>
                <c:pt idx="0">
                  <c:v>0.62450000000000006</c:v>
                </c:pt>
                <c:pt idx="1">
                  <c:v>0.13139999999999999</c:v>
                </c:pt>
                <c:pt idx="2">
                  <c:v>0.2437</c:v>
                </c:pt>
                <c:pt idx="3">
                  <c:v>0.17100000000000001</c:v>
                </c:pt>
                <c:pt idx="4">
                  <c:v>0.38940000000000002</c:v>
                </c:pt>
                <c:pt idx="5">
                  <c:v>0.1135</c:v>
                </c:pt>
                <c:pt idx="6">
                  <c:v>0.1318</c:v>
                </c:pt>
                <c:pt idx="7">
                  <c:v>0.2747</c:v>
                </c:pt>
                <c:pt idx="8">
                  <c:v>0.28039999999999998</c:v>
                </c:pt>
                <c:pt idx="9">
                  <c:v>8.6099999999999996E-2</c:v>
                </c:pt>
                <c:pt idx="10">
                  <c:v>6.0400000000000002E-2</c:v>
                </c:pt>
                <c:pt idx="11">
                  <c:v>4.9799999999999997E-2</c:v>
                </c:pt>
                <c:pt idx="12">
                  <c:v>7.4300000000000005E-2</c:v>
                </c:pt>
                <c:pt idx="13">
                  <c:v>0.1298</c:v>
                </c:pt>
              </c:numCache>
            </c:numRef>
          </c:val>
          <c:extLst>
            <c:ext xmlns:c16="http://schemas.microsoft.com/office/drawing/2014/chart" uri="{C3380CC4-5D6E-409C-BE32-E72D297353CC}">
              <c16:uniqueId val="{00000000-B465-DF46-85AA-FA16DE55428B}"/>
            </c:ext>
          </c:extLst>
        </c:ser>
        <c:dLbls>
          <c:showLegendKey val="0"/>
          <c:showVal val="0"/>
          <c:showCatName val="0"/>
          <c:showSerName val="0"/>
          <c:showPercent val="0"/>
          <c:showBubbleSize val="0"/>
        </c:dLbls>
        <c:gapWidth val="219"/>
        <c:overlap val="-27"/>
        <c:axId val="801203312"/>
        <c:axId val="800831280"/>
      </c:barChart>
      <c:catAx>
        <c:axId val="80120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US"/>
          </a:p>
        </c:txPr>
        <c:crossAx val="800831280"/>
        <c:crosses val="autoZero"/>
        <c:auto val="1"/>
        <c:lblAlgn val="ctr"/>
        <c:lblOffset val="100"/>
        <c:noMultiLvlLbl val="0"/>
      </c:catAx>
      <c:valAx>
        <c:axId val="80083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80120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18 - 30 years</c:v>
                </c:pt>
                <c:pt idx="1">
                  <c:v>31 - 40 years</c:v>
                </c:pt>
                <c:pt idx="2">
                  <c:v>41 - 50 years</c:v>
                </c:pt>
                <c:pt idx="3">
                  <c:v>51 - 60 years</c:v>
                </c:pt>
                <c:pt idx="4">
                  <c:v>61 - 71 years</c:v>
                </c:pt>
                <c:pt idx="5">
                  <c:v>71 + years</c:v>
                </c:pt>
              </c:strCache>
            </c:strRef>
          </c:cat>
          <c:val>
            <c:numRef>
              <c:f>Sheet1!$B$2:$B$7</c:f>
              <c:numCache>
                <c:formatCode>0%</c:formatCode>
                <c:ptCount val="6"/>
                <c:pt idx="0">
                  <c:v>2.3300000000000001E-2</c:v>
                </c:pt>
                <c:pt idx="1">
                  <c:v>0.1163</c:v>
                </c:pt>
                <c:pt idx="2">
                  <c:v>0.33019999999999999</c:v>
                </c:pt>
                <c:pt idx="3">
                  <c:v>0.29770000000000002</c:v>
                </c:pt>
                <c:pt idx="4">
                  <c:v>0.18140000000000001</c:v>
                </c:pt>
                <c:pt idx="5">
                  <c:v>5.1200000000000002E-2</c:v>
                </c:pt>
              </c:numCache>
            </c:numRef>
          </c:val>
          <c:extLst>
            <c:ext xmlns:c16="http://schemas.microsoft.com/office/drawing/2014/chart" uri="{C3380CC4-5D6E-409C-BE32-E72D297353CC}">
              <c16:uniqueId val="{00000000-1457-3747-9ACD-E95CCC5D8117}"/>
            </c:ext>
          </c:extLst>
        </c:ser>
        <c:dLbls>
          <c:showLegendKey val="0"/>
          <c:showVal val="0"/>
          <c:showCatName val="0"/>
          <c:showSerName val="0"/>
          <c:showPercent val="0"/>
          <c:showBubbleSize val="0"/>
        </c:dLbls>
        <c:gapWidth val="219"/>
        <c:overlap val="-27"/>
        <c:axId val="1264967040"/>
        <c:axId val="1264968672"/>
      </c:barChart>
      <c:catAx>
        <c:axId val="126496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1264968672"/>
        <c:crosses val="autoZero"/>
        <c:auto val="1"/>
        <c:lblAlgn val="ctr"/>
        <c:lblOffset val="100"/>
        <c:noMultiLvlLbl val="0"/>
      </c:catAx>
      <c:valAx>
        <c:axId val="1264968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n-US"/>
          </a:p>
        </c:txPr>
        <c:crossAx val="126496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Education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High School</c:v>
                </c:pt>
                <c:pt idx="1">
                  <c:v>Bachelor's degree</c:v>
                </c:pt>
                <c:pt idx="2">
                  <c:v>Master's degree</c:v>
                </c:pt>
                <c:pt idx="3">
                  <c:v>Ph.D. or higher</c:v>
                </c:pt>
                <c:pt idx="4">
                  <c:v>Trade school</c:v>
                </c:pt>
                <c:pt idx="5">
                  <c:v>Prefer not to say</c:v>
                </c:pt>
              </c:strCache>
            </c:strRef>
          </c:cat>
          <c:val>
            <c:numRef>
              <c:f>Sheet1!$B$2:$B$7</c:f>
              <c:numCache>
                <c:formatCode>0%</c:formatCode>
                <c:ptCount val="6"/>
                <c:pt idx="0">
                  <c:v>3.2599999999999997E-2</c:v>
                </c:pt>
                <c:pt idx="1">
                  <c:v>0.30230000000000001</c:v>
                </c:pt>
                <c:pt idx="2">
                  <c:v>0.44650000000000001</c:v>
                </c:pt>
                <c:pt idx="3">
                  <c:v>0.1767</c:v>
                </c:pt>
                <c:pt idx="4">
                  <c:v>4.7000000000000002E-3</c:v>
                </c:pt>
                <c:pt idx="5">
                  <c:v>3.7199999999999997E-2</c:v>
                </c:pt>
              </c:numCache>
            </c:numRef>
          </c:val>
          <c:extLst>
            <c:ext xmlns:c16="http://schemas.microsoft.com/office/drawing/2014/chart" uri="{C3380CC4-5D6E-409C-BE32-E72D297353CC}">
              <c16:uniqueId val="{00000000-FA5C-9E42-848C-B3A32CD2BCF4}"/>
            </c:ext>
          </c:extLst>
        </c:ser>
        <c:dLbls>
          <c:showLegendKey val="0"/>
          <c:showVal val="0"/>
          <c:showCatName val="0"/>
          <c:showSerName val="0"/>
          <c:showPercent val="0"/>
          <c:showBubbleSize val="0"/>
        </c:dLbls>
        <c:gapWidth val="219"/>
        <c:overlap val="-27"/>
        <c:axId val="869854944"/>
        <c:axId val="877712320"/>
      </c:barChart>
      <c:catAx>
        <c:axId val="86985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877712320"/>
        <c:crosses val="autoZero"/>
        <c:auto val="1"/>
        <c:lblAlgn val="ctr"/>
        <c:lblOffset val="100"/>
        <c:noMultiLvlLbl val="0"/>
      </c:catAx>
      <c:valAx>
        <c:axId val="877712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985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Researcher Teacher Professor </c:v>
                </c:pt>
                <c:pt idx="1">
                  <c:v>Consultant Advisor Analyst</c:v>
                </c:pt>
                <c:pt idx="2">
                  <c:v>Internal Support Position</c:v>
                </c:pt>
                <c:pt idx="3">
                  <c:v>External Support Position</c:v>
                </c:pt>
                <c:pt idx="4">
                  <c:v>Other</c:v>
                </c:pt>
              </c:strCache>
            </c:strRef>
          </c:cat>
          <c:val>
            <c:numRef>
              <c:f>Sheet1!$B$2:$B$6</c:f>
              <c:numCache>
                <c:formatCode>0%</c:formatCode>
                <c:ptCount val="5"/>
                <c:pt idx="0">
                  <c:v>0.1023</c:v>
                </c:pt>
                <c:pt idx="1">
                  <c:v>0.52090000000000003</c:v>
                </c:pt>
                <c:pt idx="2">
                  <c:v>0.2419</c:v>
                </c:pt>
                <c:pt idx="3">
                  <c:v>0.1023</c:v>
                </c:pt>
                <c:pt idx="4">
                  <c:v>3.2599999999999997E-2</c:v>
                </c:pt>
              </c:numCache>
            </c:numRef>
          </c:val>
          <c:extLst>
            <c:ext xmlns:c16="http://schemas.microsoft.com/office/drawing/2014/chart" uri="{C3380CC4-5D6E-409C-BE32-E72D297353CC}">
              <c16:uniqueId val="{00000000-BE1A-774F-B6FC-576F4CD20799}"/>
            </c:ext>
          </c:extLst>
        </c:ser>
        <c:dLbls>
          <c:showLegendKey val="0"/>
          <c:showVal val="0"/>
          <c:showCatName val="0"/>
          <c:showSerName val="0"/>
          <c:showPercent val="0"/>
          <c:showBubbleSize val="0"/>
        </c:dLbls>
        <c:gapWidth val="219"/>
        <c:overlap val="-27"/>
        <c:axId val="1357403552"/>
        <c:axId val="896255360"/>
      </c:barChart>
      <c:catAx>
        <c:axId val="135740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en-US"/>
          </a:p>
        </c:txPr>
        <c:crossAx val="896255360"/>
        <c:crosses val="autoZero"/>
        <c:auto val="1"/>
        <c:lblAlgn val="ctr"/>
        <c:lblOffset val="100"/>
        <c:noMultiLvlLbl val="0"/>
      </c:catAx>
      <c:valAx>
        <c:axId val="89625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40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Workplace Strategy Research</c:v>
                </c:pt>
                <c:pt idx="1">
                  <c:v>Architecture Design</c:v>
                </c:pt>
                <c:pt idx="2">
                  <c:v>Business Management</c:v>
                </c:pt>
                <c:pt idx="3">
                  <c:v>Change Management</c:v>
                </c:pt>
                <c:pt idx="4">
                  <c:v>Human Resources</c:v>
                </c:pt>
                <c:pt idx="5">
                  <c:v>Facility Managment Real Estate</c:v>
                </c:pt>
                <c:pt idx="6">
                  <c:v>Technology Digital Strategy</c:v>
                </c:pt>
                <c:pt idx="7">
                  <c:v>Sustainability</c:v>
                </c:pt>
                <c:pt idx="8">
                  <c:v>Wellbeing</c:v>
                </c:pt>
                <c:pt idx="9">
                  <c:v>Other</c:v>
                </c:pt>
              </c:strCache>
            </c:strRef>
          </c:cat>
          <c:val>
            <c:numRef>
              <c:f>Sheet1!$B$2:$B$11</c:f>
              <c:numCache>
                <c:formatCode>0%</c:formatCode>
                <c:ptCount val="10"/>
                <c:pt idx="0">
                  <c:v>0.307</c:v>
                </c:pt>
                <c:pt idx="1">
                  <c:v>6.5100000000000005E-2</c:v>
                </c:pt>
                <c:pt idx="2">
                  <c:v>5.5800000000000002E-2</c:v>
                </c:pt>
                <c:pt idx="3">
                  <c:v>5.5800000000000002E-2</c:v>
                </c:pt>
                <c:pt idx="4">
                  <c:v>4.7000000000000002E-3</c:v>
                </c:pt>
                <c:pt idx="5">
                  <c:v>0.29770000000000002</c:v>
                </c:pt>
                <c:pt idx="6">
                  <c:v>7.4399999999999994E-2</c:v>
                </c:pt>
                <c:pt idx="7">
                  <c:v>1.8599999999999998E-2</c:v>
                </c:pt>
                <c:pt idx="8">
                  <c:v>2.7900000000000001E-2</c:v>
                </c:pt>
                <c:pt idx="9">
                  <c:v>9.2999999999999999E-2</c:v>
                </c:pt>
              </c:numCache>
            </c:numRef>
          </c:val>
          <c:extLst>
            <c:ext xmlns:c16="http://schemas.microsoft.com/office/drawing/2014/chart" uri="{C3380CC4-5D6E-409C-BE32-E72D297353CC}">
              <c16:uniqueId val="{00000000-FC64-B046-9800-00C15D20FF87}"/>
            </c:ext>
          </c:extLst>
        </c:ser>
        <c:dLbls>
          <c:showLegendKey val="0"/>
          <c:showVal val="0"/>
          <c:showCatName val="0"/>
          <c:showSerName val="0"/>
          <c:showPercent val="0"/>
          <c:showBubbleSize val="0"/>
        </c:dLbls>
        <c:gapWidth val="219"/>
        <c:overlap val="-27"/>
        <c:axId val="1357403552"/>
        <c:axId val="896255360"/>
      </c:barChart>
      <c:catAx>
        <c:axId val="135740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en-US"/>
          </a:p>
        </c:txPr>
        <c:crossAx val="896255360"/>
        <c:crosses val="autoZero"/>
        <c:auto val="1"/>
        <c:lblAlgn val="ctr"/>
        <c:lblOffset val="100"/>
        <c:noMultiLvlLbl val="0"/>
      </c:catAx>
      <c:valAx>
        <c:axId val="89625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40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c:v>
                </c:pt>
                <c:pt idx="1">
                  <c:v>11-25%</c:v>
                </c:pt>
                <c:pt idx="2">
                  <c:v>26-50%</c:v>
                </c:pt>
                <c:pt idx="3">
                  <c:v>51-75%</c:v>
                </c:pt>
                <c:pt idx="4">
                  <c:v>76-100%</c:v>
                </c:pt>
              </c:strCache>
            </c:strRef>
          </c:cat>
          <c:val>
            <c:numRef>
              <c:f>Sheet1!$B$2:$B$6</c:f>
              <c:numCache>
                <c:formatCode>0%</c:formatCode>
                <c:ptCount val="5"/>
                <c:pt idx="0">
                  <c:v>3.5299999999999998E-2</c:v>
                </c:pt>
                <c:pt idx="1">
                  <c:v>0.1588</c:v>
                </c:pt>
                <c:pt idx="2">
                  <c:v>0.52349999999999997</c:v>
                </c:pt>
                <c:pt idx="3">
                  <c:v>0.24709999999999999</c:v>
                </c:pt>
                <c:pt idx="4">
                  <c:v>3.5299999999999998E-2</c:v>
                </c:pt>
              </c:numCache>
            </c:numRef>
          </c:val>
          <c:extLst>
            <c:ext xmlns:c16="http://schemas.microsoft.com/office/drawing/2014/chart" uri="{C3380CC4-5D6E-409C-BE32-E72D297353CC}">
              <c16:uniqueId val="{00000000-DB35-854F-8BB9-DD30577B8F87}"/>
            </c:ext>
          </c:extLst>
        </c:ser>
        <c:dLbls>
          <c:showLegendKey val="0"/>
          <c:showVal val="0"/>
          <c:showCatName val="0"/>
          <c:showSerName val="0"/>
          <c:showPercent val="0"/>
          <c:showBubbleSize val="0"/>
        </c:dLbls>
        <c:gapWidth val="219"/>
        <c:overlap val="-27"/>
        <c:axId val="519188016"/>
        <c:axId val="800851136"/>
      </c:barChart>
      <c:catAx>
        <c:axId val="51918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n-US"/>
          </a:p>
        </c:txPr>
        <c:crossAx val="800851136"/>
        <c:crosses val="autoZero"/>
        <c:auto val="1"/>
        <c:lblAlgn val="ctr"/>
        <c:lblOffset val="100"/>
        <c:noMultiLvlLbl val="0"/>
      </c:catAx>
      <c:valAx>
        <c:axId val="800851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51918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Facility manager responsibilities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Need to address complex interactions for high value, fast moving challenges</c:v>
                </c:pt>
                <c:pt idx="1">
                  <c:v>Support in-person scheduled meeting </c:v>
                </c:pt>
                <c:pt idx="2">
                  <c:v>Work on assignments where the need for serendipity and innovation are high</c:v>
                </c:pt>
                <c:pt idx="3">
                  <c:v>Need social interactions with peers and colleagues that they cannot fulfill online</c:v>
                </c:pt>
                <c:pt idx="4">
                  <c:v>Cannot work from home because they do not have a suitable environment</c:v>
                </c:pt>
                <c:pt idx="5">
                  <c:v>Need to access unique facilities and equipment that cant be provided at home</c:v>
                </c:pt>
                <c:pt idx="6">
                  <c:v>Seek unstructured mentoring, learning and knowledge sharing opportunities</c:v>
                </c:pt>
                <c:pt idx="7">
                  <c:v>Worry being out of the office will negatively impact their career/salary progression</c:v>
                </c:pt>
                <c:pt idx="8">
                  <c:v>Work on activities that are confidential, sensitive or governed by regulatory requirements</c:v>
                </c:pt>
                <c:pt idx="9">
                  <c:v>Host and present to customers</c:v>
                </c:pt>
                <c:pt idx="10">
                  <c:v>Need hands-on training or access to help desks</c:v>
                </c:pt>
                <c:pt idx="11">
                  <c:v>Do not want to work from home</c:v>
                </c:pt>
              </c:strCache>
            </c:strRef>
          </c:cat>
          <c:val>
            <c:numRef>
              <c:f>Sheet1!$B$2:$B$13</c:f>
              <c:numCache>
                <c:formatCode>0%</c:formatCode>
                <c:ptCount val="12"/>
                <c:pt idx="0">
                  <c:v>0.35339999999999999</c:v>
                </c:pt>
                <c:pt idx="1">
                  <c:v>6.2300000000000001E-2</c:v>
                </c:pt>
                <c:pt idx="2">
                  <c:v>0.30320000000000003</c:v>
                </c:pt>
                <c:pt idx="3">
                  <c:v>0.58809999999999996</c:v>
                </c:pt>
                <c:pt idx="4">
                  <c:v>0.35060000000000002</c:v>
                </c:pt>
                <c:pt idx="5">
                  <c:v>0.40610000000000002</c:v>
                </c:pt>
                <c:pt idx="6">
                  <c:v>0.20069999999999999</c:v>
                </c:pt>
                <c:pt idx="7">
                  <c:v>9.4799999999999995E-2</c:v>
                </c:pt>
                <c:pt idx="8">
                  <c:v>9.7699999999999995E-2</c:v>
                </c:pt>
                <c:pt idx="9">
                  <c:v>0.1154</c:v>
                </c:pt>
                <c:pt idx="10">
                  <c:v>2.1600000000000001E-2</c:v>
                </c:pt>
                <c:pt idx="11">
                  <c:v>0.12640000000000001</c:v>
                </c:pt>
              </c:numCache>
            </c:numRef>
          </c:val>
          <c:extLst>
            <c:ext xmlns:c16="http://schemas.microsoft.com/office/drawing/2014/chart" uri="{C3380CC4-5D6E-409C-BE32-E72D297353CC}">
              <c16:uniqueId val="{00000000-3E09-584D-92ED-8EF8F05FAF13}"/>
            </c:ext>
          </c:extLst>
        </c:ser>
        <c:dLbls>
          <c:showLegendKey val="0"/>
          <c:showVal val="0"/>
          <c:showCatName val="0"/>
          <c:showSerName val="0"/>
          <c:showPercent val="0"/>
          <c:showBubbleSize val="0"/>
        </c:dLbls>
        <c:gapWidth val="219"/>
        <c:overlap val="-27"/>
        <c:axId val="801203312"/>
        <c:axId val="800831280"/>
      </c:barChart>
      <c:catAx>
        <c:axId val="80120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US"/>
          </a:p>
        </c:txPr>
        <c:crossAx val="800831280"/>
        <c:crosses val="autoZero"/>
        <c:auto val="1"/>
        <c:lblAlgn val="ctr"/>
        <c:lblOffset val="100"/>
        <c:noMultiLvlLbl val="0"/>
      </c:catAx>
      <c:valAx>
        <c:axId val="80083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80120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Social and professional isolation due to increased remote work</c:v>
                </c:pt>
                <c:pt idx="1">
                  <c:v>Concerns over infectious disease</c:v>
                </c:pt>
                <c:pt idx="2">
                  <c:v>Workplace distractions (auditory and visual)</c:v>
                </c:pt>
                <c:pt idx="3">
                  <c:v>Muscular-skeletal issues due to poor ergonomics </c:v>
                </c:pt>
                <c:pt idx="4">
                  <c:v>Aging of the workforce </c:v>
                </c:pt>
                <c:pt idx="5">
                  <c:v>Rise of chronic disease</c:v>
                </c:pt>
                <c:pt idx="6">
                  <c:v>Rise of healthcare costs</c:v>
                </c:pt>
                <c:pt idx="7">
                  <c:v>Stress and mental health issues, including burnout</c:v>
                </c:pt>
                <c:pt idx="8">
                  <c:v>Substance abuse issues</c:v>
                </c:pt>
                <c:pt idx="9">
                  <c:v>Insecurity (economic, food, housing)</c:v>
                </c:pt>
              </c:strCache>
            </c:strRef>
          </c:cat>
          <c:val>
            <c:numRef>
              <c:f>Sheet1!$B$2:$B$11</c:f>
              <c:numCache>
                <c:formatCode>0%</c:formatCode>
                <c:ptCount val="10"/>
                <c:pt idx="0">
                  <c:v>0.6512</c:v>
                </c:pt>
                <c:pt idx="1">
                  <c:v>0.36670000000000003</c:v>
                </c:pt>
                <c:pt idx="2">
                  <c:v>0.1565</c:v>
                </c:pt>
                <c:pt idx="3">
                  <c:v>0.27439999999999998</c:v>
                </c:pt>
                <c:pt idx="4">
                  <c:v>0.28599999999999998</c:v>
                </c:pt>
                <c:pt idx="5">
                  <c:v>3.7499999999999999E-2</c:v>
                </c:pt>
                <c:pt idx="6">
                  <c:v>0.1071</c:v>
                </c:pt>
                <c:pt idx="7">
                  <c:v>0.6744</c:v>
                </c:pt>
                <c:pt idx="8">
                  <c:v>2.3800000000000002E-2</c:v>
                </c:pt>
                <c:pt idx="9">
                  <c:v>0.3649</c:v>
                </c:pt>
              </c:numCache>
            </c:numRef>
          </c:val>
          <c:extLst>
            <c:ext xmlns:c16="http://schemas.microsoft.com/office/drawing/2014/chart" uri="{C3380CC4-5D6E-409C-BE32-E72D297353CC}">
              <c16:uniqueId val="{00000000-764D-6746-9220-55C17F1BCC2A}"/>
            </c:ext>
          </c:extLst>
        </c:ser>
        <c:dLbls>
          <c:showLegendKey val="0"/>
          <c:showVal val="0"/>
          <c:showCatName val="0"/>
          <c:showSerName val="0"/>
          <c:showPercent val="0"/>
          <c:showBubbleSize val="0"/>
        </c:dLbls>
        <c:gapWidth val="219"/>
        <c:overlap val="-27"/>
        <c:axId val="2123712319"/>
        <c:axId val="2123632943"/>
      </c:barChart>
      <c:catAx>
        <c:axId val="212371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2123632943"/>
        <c:crosses val="autoZero"/>
        <c:auto val="1"/>
        <c:lblAlgn val="ctr"/>
        <c:lblOffset val="100"/>
        <c:noMultiLvlLbl val="0"/>
      </c:catAx>
      <c:valAx>
        <c:axId val="2123632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2123712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Organizational responsibility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HR</c:v>
                </c:pt>
                <c:pt idx="1">
                  <c:v>Real Estate</c:v>
                </c:pt>
                <c:pt idx="2">
                  <c:v>Workplace management</c:v>
                </c:pt>
                <c:pt idx="3">
                  <c:v>Facilities Management</c:v>
                </c:pt>
                <c:pt idx="4">
                  <c:v>IT</c:v>
                </c:pt>
                <c:pt idx="5">
                  <c:v>Finance</c:v>
                </c:pt>
                <c:pt idx="6">
                  <c:v>Brand Marketing</c:v>
                </c:pt>
                <c:pt idx="7">
                  <c:v>Sustainability</c:v>
                </c:pt>
                <c:pt idx="8">
                  <c:v>Organizational design</c:v>
                </c:pt>
                <c:pt idx="9">
                  <c:v>Risk management </c:v>
                </c:pt>
                <c:pt idx="10">
                  <c:v>CEO-Office Business Management</c:v>
                </c:pt>
                <c:pt idx="11">
                  <c:v>Other</c:v>
                </c:pt>
              </c:strCache>
            </c:strRef>
          </c:cat>
          <c:val>
            <c:numRef>
              <c:f>Sheet1!$B$2:$B$13</c:f>
              <c:numCache>
                <c:formatCode>0%</c:formatCode>
                <c:ptCount val="12"/>
                <c:pt idx="0">
                  <c:v>0.61980000000000002</c:v>
                </c:pt>
                <c:pt idx="1">
                  <c:v>0.25950000000000001</c:v>
                </c:pt>
                <c:pt idx="2">
                  <c:v>0.45169999999999999</c:v>
                </c:pt>
                <c:pt idx="3">
                  <c:v>0.32200000000000001</c:v>
                </c:pt>
                <c:pt idx="4">
                  <c:v>0.1676</c:v>
                </c:pt>
                <c:pt idx="5">
                  <c:v>1.9900000000000001E-2</c:v>
                </c:pt>
                <c:pt idx="6">
                  <c:v>1.9400000000000001E-2</c:v>
                </c:pt>
                <c:pt idx="7">
                  <c:v>0.1013</c:v>
                </c:pt>
                <c:pt idx="8">
                  <c:v>0.22819999999999999</c:v>
                </c:pt>
                <c:pt idx="9">
                  <c:v>5.16E-2</c:v>
                </c:pt>
                <c:pt idx="10">
                  <c:v>0.47820000000000001</c:v>
                </c:pt>
                <c:pt idx="11">
                  <c:v>3.0800000000000001E-2</c:v>
                </c:pt>
              </c:numCache>
            </c:numRef>
          </c:val>
          <c:extLst>
            <c:ext xmlns:c16="http://schemas.microsoft.com/office/drawing/2014/chart" uri="{C3380CC4-5D6E-409C-BE32-E72D297353CC}">
              <c16:uniqueId val="{00000000-DDF5-F642-805A-3CFD03FEE23A}"/>
            </c:ext>
          </c:extLst>
        </c:ser>
        <c:dLbls>
          <c:showLegendKey val="0"/>
          <c:showVal val="0"/>
          <c:showCatName val="0"/>
          <c:showSerName val="0"/>
          <c:showPercent val="0"/>
          <c:showBubbleSize val="0"/>
        </c:dLbls>
        <c:gapWidth val="219"/>
        <c:overlap val="-27"/>
        <c:axId val="801203312"/>
        <c:axId val="800831280"/>
      </c:barChart>
      <c:catAx>
        <c:axId val="80120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US"/>
          </a:p>
        </c:txPr>
        <c:crossAx val="800831280"/>
        <c:crosses val="autoZero"/>
        <c:auto val="1"/>
        <c:lblAlgn val="ctr"/>
        <c:lblOffset val="100"/>
        <c:noMultiLvlLbl val="0"/>
      </c:catAx>
      <c:valAx>
        <c:axId val="80083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80120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0.16223</cdr:x>
      <cdr:y>0</cdr:y>
    </cdr:from>
    <cdr:to>
      <cdr:x>0.30703</cdr:x>
      <cdr:y>0.20523</cdr:y>
    </cdr:to>
    <cdr:sp macro="" textlink="">
      <cdr:nvSpPr>
        <cdr:cNvPr id="3" name="TextBox 2">
          <a:extLst xmlns:a="http://schemas.openxmlformats.org/drawingml/2006/main">
            <a:ext uri="{FF2B5EF4-FFF2-40B4-BE49-F238E27FC236}">
              <a16:creationId xmlns:a16="http://schemas.microsoft.com/office/drawing/2014/main" id="{FE6C483A-253B-5047-B747-4296F1535000}"/>
            </a:ext>
          </a:extLst>
        </cdr:cNvPr>
        <cdr:cNvSpPr txBox="1"/>
      </cdr:nvSpPr>
      <cdr:spPr>
        <a:xfrm xmlns:a="http://schemas.openxmlformats.org/drawingml/2006/main">
          <a:off x="816980" y="-57854"/>
          <a:ext cx="729205" cy="381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a-DK"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EAF627-6052-EF47-9194-F6CE381384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A935E3-2D92-1C4A-9526-92DE127E40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A937E-A050-CB40-8C02-E8F3539F3055}" type="datetimeFigureOut">
              <a:rPr lang="en-US" smtClean="0"/>
              <a:t>9/28/2020</a:t>
            </a:fld>
            <a:endParaRPr lang="en-US"/>
          </a:p>
        </p:txBody>
      </p:sp>
      <p:sp>
        <p:nvSpPr>
          <p:cNvPr id="4" name="Footer Placeholder 3">
            <a:extLst>
              <a:ext uri="{FF2B5EF4-FFF2-40B4-BE49-F238E27FC236}">
                <a16:creationId xmlns:a16="http://schemas.microsoft.com/office/drawing/2014/main" id="{7F8CA866-8A89-8A42-A919-A7BD18C2A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BD9E6F-EA54-2642-AF60-DDCFB53AD2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ADE9BD-C562-914E-AE4A-884A986E7F8F}" type="slidenum">
              <a:rPr lang="en-US" smtClean="0"/>
              <a:t>‹#›</a:t>
            </a:fld>
            <a:endParaRPr lang="en-US"/>
          </a:p>
        </p:txBody>
      </p:sp>
    </p:spTree>
    <p:extLst>
      <p:ext uri="{BB962C8B-B14F-4D97-AF65-F5344CB8AC3E}">
        <p14:creationId xmlns:p14="http://schemas.microsoft.com/office/powerpoint/2010/main" val="2119336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C41A5-681A-634D-B217-52BCDC34AFB5}"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16494-49EC-984C-8A52-5C44AC0D089F}" type="slidenum">
              <a:rPr lang="en-US" smtClean="0"/>
              <a:t>‹#›</a:t>
            </a:fld>
            <a:endParaRPr lang="en-US"/>
          </a:p>
        </p:txBody>
      </p:sp>
    </p:spTree>
    <p:extLst>
      <p:ext uri="{BB962C8B-B14F-4D97-AF65-F5344CB8AC3E}">
        <p14:creationId xmlns:p14="http://schemas.microsoft.com/office/powerpoint/2010/main" val="373269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16494-49EC-984C-8A52-5C44AC0D089F}" type="slidenum">
              <a:rPr lang="en-US" smtClean="0"/>
              <a:t>1</a:t>
            </a:fld>
            <a:endParaRPr lang="en-US" dirty="0"/>
          </a:p>
        </p:txBody>
      </p:sp>
    </p:spTree>
    <p:extLst>
      <p:ext uri="{BB962C8B-B14F-4D97-AF65-F5344CB8AC3E}">
        <p14:creationId xmlns:p14="http://schemas.microsoft.com/office/powerpoint/2010/main" val="246844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62CF62-67AD-4803-B587-FA6DDB6A9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64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Purpose: </a:t>
            </a:r>
          </a:p>
          <a:p>
            <a:r>
              <a:rPr lang="en-GB" dirty="0"/>
              <a:t>Real-time Delphi study </a:t>
            </a:r>
            <a:r>
              <a:rPr lang="en-GB" b="1" dirty="0"/>
              <a:t>obtains a spectrum of diverse external expert perspectives </a:t>
            </a:r>
            <a:r>
              <a:rPr lang="en-GB" dirty="0"/>
              <a:t>on key questions and assumptions to develop </a:t>
            </a:r>
            <a:r>
              <a:rPr lang="en-GB" b="1" dirty="0"/>
              <a:t>an objective, consensus </a:t>
            </a:r>
            <a:r>
              <a:rPr lang="en-GB" dirty="0"/>
              <a:t>view of the future in highly uncertain times. It is a </a:t>
            </a:r>
            <a:r>
              <a:rPr lang="en-US" dirty="0"/>
              <a:t>method designed for strategic foresight when quantitative forecasting methods fail.</a:t>
            </a:r>
          </a:p>
          <a:p>
            <a:r>
              <a:rPr lang="en-GB" dirty="0"/>
              <a:t>It is a structured foresight method that enables organizations to deal with complex topics with a high degree of uncertainty.</a:t>
            </a:r>
            <a:r>
              <a:rPr lang="en-US" dirty="0"/>
              <a:t> The real-time Delphi </a:t>
            </a:r>
            <a:r>
              <a:rPr lang="en-US" b="1" dirty="0"/>
              <a:t>facilitates dialogue between geographically separated experts </a:t>
            </a:r>
            <a:r>
              <a:rPr lang="en-US" dirty="0"/>
              <a:t>to​ exploit collective intelligence​</a:t>
            </a:r>
            <a:r>
              <a:rPr lang="en-GB" dirty="0"/>
              <a:t>.</a:t>
            </a:r>
          </a:p>
          <a:p>
            <a:endParaRPr lang="en-GB" dirty="0"/>
          </a:p>
          <a:p>
            <a:pPr marL="0" indent="0">
              <a:buNone/>
            </a:pPr>
            <a:r>
              <a:rPr lang="en-GB" b="1" dirty="0"/>
              <a:t>Outcome:  </a:t>
            </a:r>
          </a:p>
          <a:p>
            <a:r>
              <a:rPr lang="en-GB" dirty="0"/>
              <a:t>Curated insights from the industry’s leading experts on NWOW post COVID-19 pandemic. </a:t>
            </a:r>
          </a:p>
          <a:p>
            <a:r>
              <a:rPr lang="en-GB" dirty="0"/>
              <a:t>Sponsors would receive raw data so that they can track how discussions and consensus views emerged.</a:t>
            </a:r>
          </a:p>
          <a:p>
            <a:endParaRPr lang="en-US" dirty="0"/>
          </a:p>
        </p:txBody>
      </p:sp>
      <p:sp>
        <p:nvSpPr>
          <p:cNvPr id="4" name="Slide Number Placeholder 3"/>
          <p:cNvSpPr>
            <a:spLocks noGrp="1"/>
          </p:cNvSpPr>
          <p:nvPr>
            <p:ph type="sldNum" sz="quarter" idx="5"/>
          </p:nvPr>
        </p:nvSpPr>
        <p:spPr/>
        <p:txBody>
          <a:bodyPr/>
          <a:lstStyle/>
          <a:p>
            <a:fld id="{36916494-49EC-984C-8A52-5C44AC0D089F}" type="slidenum">
              <a:rPr lang="en-US" smtClean="0"/>
              <a:t>9</a:t>
            </a:fld>
            <a:endParaRPr lang="en-US" dirty="0"/>
          </a:p>
        </p:txBody>
      </p:sp>
    </p:spTree>
    <p:extLst>
      <p:ext uri="{BB962C8B-B14F-4D97-AF65-F5344CB8AC3E}">
        <p14:creationId xmlns:p14="http://schemas.microsoft.com/office/powerpoint/2010/main" val="71860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Purpose: </a:t>
            </a:r>
          </a:p>
          <a:p>
            <a:r>
              <a:rPr lang="en-GB" dirty="0"/>
              <a:t>Real-time Delphi study </a:t>
            </a:r>
            <a:r>
              <a:rPr lang="en-GB" b="1" dirty="0"/>
              <a:t>obtains a spectrum of diverse external expert perspectives </a:t>
            </a:r>
            <a:r>
              <a:rPr lang="en-GB" dirty="0"/>
              <a:t>on key questions and assumptions to develop </a:t>
            </a:r>
            <a:r>
              <a:rPr lang="en-GB" b="1" dirty="0"/>
              <a:t>an objective, consensus </a:t>
            </a:r>
            <a:r>
              <a:rPr lang="en-GB" dirty="0"/>
              <a:t>view of the future in highly uncertain times. It is a </a:t>
            </a:r>
            <a:r>
              <a:rPr lang="en-US" dirty="0"/>
              <a:t>method designed for strategic foresight when quantitative forecasting methods fail.</a:t>
            </a:r>
          </a:p>
          <a:p>
            <a:r>
              <a:rPr lang="en-GB" dirty="0"/>
              <a:t>It is a structured foresight method that enables organizations to deal with complex topics with a high degree of uncertainty.</a:t>
            </a:r>
            <a:r>
              <a:rPr lang="en-US" dirty="0"/>
              <a:t> The real-time Delphi </a:t>
            </a:r>
            <a:r>
              <a:rPr lang="en-US" b="1" dirty="0"/>
              <a:t>facilitates dialogue between geographically separated experts </a:t>
            </a:r>
            <a:r>
              <a:rPr lang="en-US" dirty="0"/>
              <a:t>to​ exploit collective intelligence​</a:t>
            </a:r>
            <a:r>
              <a:rPr lang="en-GB" dirty="0"/>
              <a:t>.</a:t>
            </a:r>
          </a:p>
          <a:p>
            <a:endParaRPr lang="en-GB" dirty="0"/>
          </a:p>
          <a:p>
            <a:pPr marL="0" indent="0">
              <a:buNone/>
            </a:pPr>
            <a:r>
              <a:rPr lang="en-GB" b="1" dirty="0"/>
              <a:t>Outcome:  </a:t>
            </a:r>
          </a:p>
          <a:p>
            <a:r>
              <a:rPr lang="en-GB" dirty="0"/>
              <a:t>Curated insights from the industry’s leading experts on NWOW post COVID-19 pandemic. </a:t>
            </a:r>
          </a:p>
          <a:p>
            <a:r>
              <a:rPr lang="en-GB" dirty="0"/>
              <a:t>Sponsors would receive raw data so that they can track how discussions and consensus views emerged.</a:t>
            </a:r>
          </a:p>
          <a:p>
            <a:endParaRPr lang="en-US" dirty="0"/>
          </a:p>
        </p:txBody>
      </p:sp>
      <p:sp>
        <p:nvSpPr>
          <p:cNvPr id="4" name="Slide Number Placeholder 3"/>
          <p:cNvSpPr>
            <a:spLocks noGrp="1"/>
          </p:cNvSpPr>
          <p:nvPr>
            <p:ph type="sldNum" sz="quarter" idx="5"/>
          </p:nvPr>
        </p:nvSpPr>
        <p:spPr/>
        <p:txBody>
          <a:bodyPr/>
          <a:lstStyle/>
          <a:p>
            <a:fld id="{36916494-49EC-984C-8A52-5C44AC0D089F}" type="slidenum">
              <a:rPr lang="en-US" smtClean="0"/>
              <a:t>10</a:t>
            </a:fld>
            <a:endParaRPr lang="en-US" dirty="0"/>
          </a:p>
        </p:txBody>
      </p:sp>
    </p:spTree>
    <p:extLst>
      <p:ext uri="{BB962C8B-B14F-4D97-AF65-F5344CB8AC3E}">
        <p14:creationId xmlns:p14="http://schemas.microsoft.com/office/powerpoint/2010/main" val="23574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00"/>
              </a:spcAft>
              <a:buNone/>
            </a:pPr>
            <a:r>
              <a:rPr lang="en-US" sz="1200" spc="0"/>
              <a:t>660 were invited to participate</a:t>
            </a:r>
          </a:p>
          <a:p>
            <a:r>
              <a:rPr lang="en-GB" sz="1200" kern="1200">
                <a:solidFill>
                  <a:schemeClr val="tx1"/>
                </a:solidFill>
                <a:effectLst/>
                <a:latin typeface="+mn-lt"/>
                <a:ea typeface="+mn-ea"/>
                <a:cs typeface="+mn-cs"/>
              </a:rPr>
              <a:t>248 or 38% participated in the survey, and 155 or 23%</a:t>
            </a:r>
          </a:p>
          <a:p>
            <a:r>
              <a:rPr lang="en-GB" sz="1200" kern="1200">
                <a:solidFill>
                  <a:schemeClr val="tx1"/>
                </a:solidFill>
                <a:effectLst/>
                <a:latin typeface="+mn-lt"/>
                <a:ea typeface="+mn-ea"/>
                <a:cs typeface="+mn-cs"/>
              </a:rPr>
              <a:t>completed the survey.</a:t>
            </a:r>
          </a:p>
          <a:p>
            <a:pPr marL="0" indent="0">
              <a:spcAft>
                <a:spcPts val="1000"/>
              </a:spcAft>
              <a:buNone/>
            </a:pPr>
            <a:endParaRPr lang="en-US" sz="1200" spc="0"/>
          </a:p>
          <a:p>
            <a:pPr marL="0" indent="0">
              <a:spcAft>
                <a:spcPts val="1000"/>
              </a:spcAft>
              <a:buNone/>
            </a:pPr>
            <a:endParaRPr lang="en-US" sz="1200" spc="0"/>
          </a:p>
          <a:p>
            <a:pPr marL="0" indent="0">
              <a:spcAft>
                <a:spcPts val="1000"/>
              </a:spcAft>
              <a:buNone/>
            </a:pPr>
            <a:r>
              <a:rPr lang="en-US" sz="1200" spc="0"/>
              <a:t>A vital element of the real-time Delphi is the makeup and the collaboration of the SME panel. The following section outlines the demographic composition of the SME panel. The subsequent three pages provide in-depth statistics describing the SME panel as well as examples of the organizations they represent.</a:t>
            </a:r>
          </a:p>
          <a:p>
            <a:pPr marL="0" indent="0">
              <a:spcAft>
                <a:spcPts val="1000"/>
              </a:spcAft>
              <a:buNone/>
            </a:pPr>
            <a:r>
              <a:rPr lang="en-US" sz="1200" b="1" spc="0"/>
              <a:t>Age: </a:t>
            </a:r>
            <a:r>
              <a:rPr lang="en-US" sz="1200" spc="0"/>
              <a:t>Given the focus on SME's, the survey methodology focuses on participants with 10+ years of work experience. As a result, 33% of respondents are 41-50 years old, and 30% are 51-60 years old.</a:t>
            </a:r>
            <a:endParaRPr lang="en-US" sz="1200" b="1" spc="0"/>
          </a:p>
          <a:p>
            <a:pPr marL="0" indent="0">
              <a:spcAft>
                <a:spcPts val="1000"/>
              </a:spcAft>
              <a:buNone/>
            </a:pPr>
            <a:r>
              <a:rPr lang="en-US" sz="1200" b="1" spc="0"/>
              <a:t>Gender: </a:t>
            </a:r>
            <a:r>
              <a:rPr lang="en-US" sz="1200" spc="0"/>
              <a:t>The SME panel skews male (56%) over female (43%). The remaining 1% preferred not to say.</a:t>
            </a:r>
            <a:endParaRPr lang="en-US" sz="1200" b="1" spc="0"/>
          </a:p>
          <a:p>
            <a:pPr marL="0" indent="0">
              <a:spcAft>
                <a:spcPts val="1000"/>
              </a:spcAft>
              <a:buNone/>
            </a:pPr>
            <a:r>
              <a:rPr lang="en-US" sz="1200" b="1" spc="0"/>
              <a:t>Regional composition</a:t>
            </a:r>
            <a:r>
              <a:rPr lang="en-US" sz="1200" spc="0"/>
              <a:t>: The panel composition is predominately North American (57%) and European (29%), though panelists from Asia (7%), Oceania (2%), Africa (2%), and Latin America (1%) are also represented</a:t>
            </a:r>
          </a:p>
          <a:p>
            <a:pPr marL="0" indent="0">
              <a:spcAft>
                <a:spcPts val="1000"/>
              </a:spcAft>
              <a:buNone/>
            </a:pPr>
            <a:r>
              <a:rPr lang="en-US" sz="1200" b="1" spc="0"/>
              <a:t>Educational background: </a:t>
            </a:r>
            <a:r>
              <a:rPr lang="en-US" sz="1200" spc="0"/>
              <a:t>63% of respondents had a Master's Degree or more. </a:t>
            </a:r>
            <a:endParaRPr lang="en-US" sz="1200" b="1" spc="0"/>
          </a:p>
          <a:p>
            <a:pPr marL="0" indent="0">
              <a:spcAft>
                <a:spcPts val="1000"/>
              </a:spcAft>
              <a:buNone/>
            </a:pPr>
            <a:r>
              <a:rPr lang="en-US" sz="1200" b="1" spc="0"/>
              <a:t>Professional background: </a:t>
            </a:r>
            <a:r>
              <a:rPr lang="en-US" sz="1200" spc="0"/>
              <a:t>IFMA's Communities of Practices attempted to create an SME panel with diverse professional experiences consisting of academics, advisors, internal support functions, and external support functions (e.g., service providers). While there were representatives from all the aforementioned professional backgrounds, consultants provided the majority of the SME panel, followed by persons working in internal functions.</a:t>
            </a:r>
          </a:p>
          <a:p>
            <a:pPr marL="0" indent="0">
              <a:spcAft>
                <a:spcPts val="1000"/>
              </a:spcAft>
              <a:buNone/>
            </a:pPr>
            <a:r>
              <a:rPr lang="en-US" sz="1200" b="1" spc="0"/>
              <a:t>Discipline/area of practice: </a:t>
            </a:r>
            <a:r>
              <a:rPr lang="en-US" sz="1200" spc="0"/>
              <a:t>IFMA's Communities of Practices invited participants from diverse fields of practice, including Workplace Strategy, Architecture, Design, Business Management, Change Management, Human Resources, Facility Management, Corporate Real Estate, Technology, Sustainability, Wellbeing, etc. 31% of the SME panel work in workplace strategy followed by 30% that worked within the Facility Management and Corporate Real Estate space. </a:t>
            </a:r>
          </a:p>
          <a:p>
            <a:endParaRPr lang="en-US"/>
          </a:p>
        </p:txBody>
      </p:sp>
      <p:sp>
        <p:nvSpPr>
          <p:cNvPr id="4" name="Slide Number Placeholder 3"/>
          <p:cNvSpPr>
            <a:spLocks noGrp="1"/>
          </p:cNvSpPr>
          <p:nvPr>
            <p:ph type="sldNum" sz="quarter" idx="5"/>
          </p:nvPr>
        </p:nvSpPr>
        <p:spPr/>
        <p:txBody>
          <a:bodyPr/>
          <a:lstStyle/>
          <a:p>
            <a:fld id="{36916494-49EC-984C-8A52-5C44AC0D089F}" type="slidenum">
              <a:rPr lang="en-US" smtClean="0"/>
              <a:t>16</a:t>
            </a:fld>
            <a:endParaRPr lang="en-US"/>
          </a:p>
        </p:txBody>
      </p:sp>
    </p:spTree>
    <p:extLst>
      <p:ext uri="{BB962C8B-B14F-4D97-AF65-F5344CB8AC3E}">
        <p14:creationId xmlns:p14="http://schemas.microsoft.com/office/powerpoint/2010/main" val="4918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00"/>
              </a:spcAft>
              <a:buNone/>
            </a:pPr>
            <a:r>
              <a:rPr lang="en-US" sz="1200" spc="0"/>
              <a:t>660 were invited to participate</a:t>
            </a:r>
          </a:p>
          <a:p>
            <a:r>
              <a:rPr lang="en-GB" sz="1200" kern="1200">
                <a:solidFill>
                  <a:schemeClr val="tx1"/>
                </a:solidFill>
                <a:effectLst/>
                <a:latin typeface="+mn-lt"/>
                <a:ea typeface="+mn-ea"/>
                <a:cs typeface="+mn-cs"/>
              </a:rPr>
              <a:t>248 or 38% participated in the survey, and 155 or 23%</a:t>
            </a:r>
          </a:p>
          <a:p>
            <a:r>
              <a:rPr lang="en-GB" sz="1200" kern="1200">
                <a:solidFill>
                  <a:schemeClr val="tx1"/>
                </a:solidFill>
                <a:effectLst/>
                <a:latin typeface="+mn-lt"/>
                <a:ea typeface="+mn-ea"/>
                <a:cs typeface="+mn-cs"/>
              </a:rPr>
              <a:t>completed the survey.</a:t>
            </a:r>
          </a:p>
          <a:p>
            <a:pPr marL="0" indent="0">
              <a:spcAft>
                <a:spcPts val="1000"/>
              </a:spcAft>
              <a:buNone/>
            </a:pPr>
            <a:endParaRPr lang="en-US" sz="1200" spc="0"/>
          </a:p>
          <a:p>
            <a:pPr marL="0" indent="0">
              <a:spcAft>
                <a:spcPts val="1000"/>
              </a:spcAft>
              <a:buNone/>
            </a:pPr>
            <a:r>
              <a:rPr lang="en-US" sz="1200" spc="0"/>
              <a:t>A vital element of the real-time Delphi is the makeup and the collaboration of the SME panel. The following section outlines the demographic composition of the SME panel. The subsequent three pages provide in-depth statistics describing the SME panel as well as examples of the organizations they represent.</a:t>
            </a:r>
          </a:p>
          <a:p>
            <a:pPr marL="0" indent="0">
              <a:spcAft>
                <a:spcPts val="1000"/>
              </a:spcAft>
              <a:buNone/>
            </a:pPr>
            <a:r>
              <a:rPr lang="en-US" sz="1200" b="1" spc="0"/>
              <a:t>Age: </a:t>
            </a:r>
            <a:r>
              <a:rPr lang="en-US" sz="1200" spc="0"/>
              <a:t>Given the focus on SME's, the survey methodology focuses on participants with 10+ years of work experience. As a result, 33% of respondents are 41-50 years old, and 30% are 51-60 years old.</a:t>
            </a:r>
            <a:endParaRPr lang="en-US" sz="1200" b="1" spc="0"/>
          </a:p>
          <a:p>
            <a:pPr marL="0" indent="0">
              <a:spcAft>
                <a:spcPts val="1000"/>
              </a:spcAft>
              <a:buNone/>
            </a:pPr>
            <a:r>
              <a:rPr lang="en-US" sz="1200" b="1" spc="0"/>
              <a:t>Gender: </a:t>
            </a:r>
            <a:r>
              <a:rPr lang="en-US" sz="1200" spc="0"/>
              <a:t>The SME panel skews male (56%) over female (43%). The remaining 1% preferred not to say.</a:t>
            </a:r>
            <a:endParaRPr lang="en-US" sz="1200" b="1" spc="0"/>
          </a:p>
          <a:p>
            <a:pPr marL="0" indent="0">
              <a:spcAft>
                <a:spcPts val="1000"/>
              </a:spcAft>
              <a:buNone/>
            </a:pPr>
            <a:r>
              <a:rPr lang="en-US" sz="1200" b="1" spc="0"/>
              <a:t>Regional composition</a:t>
            </a:r>
            <a:r>
              <a:rPr lang="en-US" sz="1200" spc="0"/>
              <a:t>: The panel composition is predominately North American (57%) and European (29%), though panelists from Asia (7%), Oceania (2%), Africa (2%), and Latin America (1%) are also represented</a:t>
            </a:r>
          </a:p>
          <a:p>
            <a:pPr marL="0" indent="0">
              <a:spcAft>
                <a:spcPts val="1000"/>
              </a:spcAft>
              <a:buNone/>
            </a:pPr>
            <a:r>
              <a:rPr lang="en-US" sz="1200" b="1" spc="0"/>
              <a:t>Educational background: </a:t>
            </a:r>
            <a:r>
              <a:rPr lang="en-US" sz="1200" spc="0"/>
              <a:t>63% of respondents had a Master's Degree or more. </a:t>
            </a:r>
            <a:endParaRPr lang="en-US" sz="1200" b="1" spc="0"/>
          </a:p>
          <a:p>
            <a:pPr marL="0" indent="0">
              <a:spcAft>
                <a:spcPts val="1000"/>
              </a:spcAft>
              <a:buNone/>
            </a:pPr>
            <a:r>
              <a:rPr lang="en-US" sz="1200" b="1" spc="0"/>
              <a:t>Professional background: </a:t>
            </a:r>
            <a:r>
              <a:rPr lang="en-US" sz="1200" spc="0"/>
              <a:t>IFMA's Communities of Practices attempted to create an SME panel with diverse professional experiences consisting of academics, advisors, internal support functions, and external support functions (e.g., service providers). While there were representatives from all the aforementioned professional backgrounds, consultants provided the majority of the SME panel, followed by persons working in internal functions.</a:t>
            </a:r>
          </a:p>
          <a:p>
            <a:pPr marL="0" indent="0">
              <a:spcAft>
                <a:spcPts val="1000"/>
              </a:spcAft>
              <a:buNone/>
            </a:pPr>
            <a:r>
              <a:rPr lang="en-US" sz="1200" b="1" spc="0"/>
              <a:t>Discipline/area of practice: </a:t>
            </a:r>
            <a:r>
              <a:rPr lang="en-US" sz="1200" spc="0"/>
              <a:t>IFMA's Communities of Practices invited participants from diverse fields of practice, including Workplace Strategy, Architecture, Design, Business Management, Change Management, Human Resources, Facility Management, Corporate Real Estate, Technology, Sustainability, Wellbeing, etc. 31% of the SME panel work in workplace strategy followed by 30% that worked within the Facility Management and Corporate Real Estate space. </a:t>
            </a:r>
          </a:p>
          <a:p>
            <a:endParaRPr lang="en-US"/>
          </a:p>
        </p:txBody>
      </p:sp>
      <p:sp>
        <p:nvSpPr>
          <p:cNvPr id="4" name="Slide Number Placeholder 3"/>
          <p:cNvSpPr>
            <a:spLocks noGrp="1"/>
          </p:cNvSpPr>
          <p:nvPr>
            <p:ph type="sldNum" sz="quarter" idx="5"/>
          </p:nvPr>
        </p:nvSpPr>
        <p:spPr/>
        <p:txBody>
          <a:bodyPr/>
          <a:lstStyle/>
          <a:p>
            <a:fld id="{36916494-49EC-984C-8A52-5C44AC0D089F}" type="slidenum">
              <a:rPr lang="en-US" smtClean="0"/>
              <a:t>17</a:t>
            </a:fld>
            <a:endParaRPr lang="en-US"/>
          </a:p>
        </p:txBody>
      </p:sp>
    </p:spTree>
    <p:extLst>
      <p:ext uri="{BB962C8B-B14F-4D97-AF65-F5344CB8AC3E}">
        <p14:creationId xmlns:p14="http://schemas.microsoft.com/office/powerpoint/2010/main" val="402485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16494-49EC-984C-8A52-5C44AC0D089F}" type="slidenum">
              <a:rPr lang="en-US" smtClean="0"/>
              <a:t>30</a:t>
            </a:fld>
            <a:endParaRPr lang="en-US"/>
          </a:p>
        </p:txBody>
      </p:sp>
    </p:spTree>
    <p:extLst>
      <p:ext uri="{BB962C8B-B14F-4D97-AF65-F5344CB8AC3E}">
        <p14:creationId xmlns:p14="http://schemas.microsoft.com/office/powerpoint/2010/main" val="230970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FDE0F-5BDA-A44C-BDE1-315EE97F1B8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63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62CF62-67AD-4803-B587-FA6DDB6A9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52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57B2-ABE6-B149-99D0-FFCFF2A34CDB}"/>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GB" dirty="0"/>
              <a:t>CLICK TO EDIT MASTER TITLE STYLE</a:t>
            </a:r>
            <a:endParaRPr lang="da-DK" dirty="0"/>
          </a:p>
        </p:txBody>
      </p:sp>
      <p:sp>
        <p:nvSpPr>
          <p:cNvPr id="3" name="Subtitle 2">
            <a:extLst>
              <a:ext uri="{FF2B5EF4-FFF2-40B4-BE49-F238E27FC236}">
                <a16:creationId xmlns:a16="http://schemas.microsoft.com/office/drawing/2014/main" id="{B6C02EBE-5CAC-1849-AF09-1B87B51BE59E}"/>
              </a:ext>
            </a:extLst>
          </p:cNvPr>
          <p:cNvSpPr>
            <a:spLocks noGrp="1"/>
          </p:cNvSpPr>
          <p:nvPr>
            <p:ph type="subTitle" idx="1"/>
          </p:nvPr>
        </p:nvSpPr>
        <p:spPr>
          <a:xfrm>
            <a:off x="1524000" y="3602038"/>
            <a:ext cx="9144000" cy="1655762"/>
          </a:xfrm>
        </p:spPr>
        <p:txBody>
          <a:bodyPr>
            <a:normAutofit/>
          </a:bodyPr>
          <a:lstStyle>
            <a:lvl1pPr marL="0" indent="0" algn="l">
              <a:buNone/>
              <a:defRPr sz="18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04B425A4-7D6F-7142-B66E-5837F7594514}"/>
              </a:ext>
            </a:extLst>
          </p:cNvPr>
          <p:cNvSpPr>
            <a:spLocks noGrp="1"/>
          </p:cNvSpPr>
          <p:nvPr>
            <p:ph type="dt" sz="half" idx="10"/>
          </p:nvPr>
        </p:nvSpPr>
        <p:spPr>
          <a:xfrm>
            <a:off x="838200" y="6356350"/>
            <a:ext cx="2743200" cy="365125"/>
          </a:xfrm>
          <a:prstGeom prst="rect">
            <a:avLst/>
          </a:prstGeom>
        </p:spPr>
        <p:txBody>
          <a:bodyPr/>
          <a:lstStyle/>
          <a:p>
            <a:fld id="{6AB36F21-7812-114E-B71F-3B250C80ECD2}" type="datetime1">
              <a:rPr lang="da-DK" smtClean="0"/>
              <a:t>28-09-2020</a:t>
            </a:fld>
            <a:endParaRPr lang="da-DK"/>
          </a:p>
        </p:txBody>
      </p:sp>
      <p:sp>
        <p:nvSpPr>
          <p:cNvPr id="5" name="Footer Placeholder 4">
            <a:extLst>
              <a:ext uri="{FF2B5EF4-FFF2-40B4-BE49-F238E27FC236}">
                <a16:creationId xmlns:a16="http://schemas.microsoft.com/office/drawing/2014/main" id="{0814C762-C26E-1B47-B773-00D505680ED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E4EF789-F715-F94A-AA62-0EF049DB8C40}"/>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88821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39C2-F9C3-E04E-8E7A-87EB49217AD0}"/>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C6B56BA4-1973-5D4D-8868-17938D25C7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D00FF47-EF9E-E246-8D8F-85ECA3D15D32}"/>
              </a:ext>
            </a:extLst>
          </p:cNvPr>
          <p:cNvSpPr>
            <a:spLocks noGrp="1"/>
          </p:cNvSpPr>
          <p:nvPr>
            <p:ph type="dt" sz="half" idx="10"/>
          </p:nvPr>
        </p:nvSpPr>
        <p:spPr>
          <a:xfrm>
            <a:off x="838200" y="6356350"/>
            <a:ext cx="2743200" cy="365125"/>
          </a:xfrm>
          <a:prstGeom prst="rect">
            <a:avLst/>
          </a:prstGeom>
        </p:spPr>
        <p:txBody>
          <a:bodyPr/>
          <a:lstStyle/>
          <a:p>
            <a:fld id="{83C84446-B762-074F-8C9A-CF6135220EAD}" type="datetime1">
              <a:rPr lang="da-DK" smtClean="0"/>
              <a:t>28-09-2020</a:t>
            </a:fld>
            <a:endParaRPr lang="da-DK"/>
          </a:p>
        </p:txBody>
      </p:sp>
      <p:sp>
        <p:nvSpPr>
          <p:cNvPr id="5" name="Footer Placeholder 4">
            <a:extLst>
              <a:ext uri="{FF2B5EF4-FFF2-40B4-BE49-F238E27FC236}">
                <a16:creationId xmlns:a16="http://schemas.microsoft.com/office/drawing/2014/main" id="{BA261F7A-28FC-2142-9727-6DAC18FFE37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DE8307D-4DA4-D242-8F43-7D6EAD31FB9A}"/>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24581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86BC6-EAFF-7147-B2E9-1E388715545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3217065A-D6F8-4F4A-8D56-19948C1544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BA28A41-EBF0-2E42-81D7-922E6FC0C965}"/>
              </a:ext>
            </a:extLst>
          </p:cNvPr>
          <p:cNvSpPr>
            <a:spLocks noGrp="1"/>
          </p:cNvSpPr>
          <p:nvPr>
            <p:ph type="dt" sz="half" idx="10"/>
          </p:nvPr>
        </p:nvSpPr>
        <p:spPr>
          <a:xfrm>
            <a:off x="838200" y="6356350"/>
            <a:ext cx="2743200" cy="365125"/>
          </a:xfrm>
          <a:prstGeom prst="rect">
            <a:avLst/>
          </a:prstGeom>
        </p:spPr>
        <p:txBody>
          <a:bodyPr/>
          <a:lstStyle/>
          <a:p>
            <a:fld id="{103A1235-4DB6-6A4B-BD37-59C4060E2F1B}" type="datetime1">
              <a:rPr lang="da-DK" smtClean="0"/>
              <a:t>28-09-2020</a:t>
            </a:fld>
            <a:endParaRPr lang="da-DK"/>
          </a:p>
        </p:txBody>
      </p:sp>
      <p:sp>
        <p:nvSpPr>
          <p:cNvPr id="5" name="Footer Placeholder 4">
            <a:extLst>
              <a:ext uri="{FF2B5EF4-FFF2-40B4-BE49-F238E27FC236}">
                <a16:creationId xmlns:a16="http://schemas.microsoft.com/office/drawing/2014/main" id="{AC497231-848B-D848-A3E1-B03C4E9258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C054549-0503-1D43-A4C7-072A1AB7A853}"/>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97139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4" indent="0" algn="ctr">
              <a:buNone/>
              <a:defRPr sz="1800"/>
            </a:lvl3pPr>
            <a:lvl4pPr marL="1371545" indent="0" algn="ctr">
              <a:buNone/>
              <a:defRPr sz="1600"/>
            </a:lvl4pPr>
            <a:lvl5pPr marL="1828727" indent="0" algn="ctr">
              <a:buNone/>
              <a:defRPr sz="1600"/>
            </a:lvl5pPr>
            <a:lvl6pPr marL="2285909" indent="0" algn="ctr">
              <a:buNone/>
              <a:defRPr sz="1600"/>
            </a:lvl6pPr>
            <a:lvl7pPr marL="2743091"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43F53D2F-E03C-469B-AF53-113B2FE97077}" type="datetime1">
              <a:rPr lang="en-US" smtClean="0"/>
              <a:t>9/28/2020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3546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0B6F8FCA-FC03-4D0D-8274-E379AF7CEE99}" type="datetime1">
              <a:rPr lang="en-US" smtClean="0"/>
              <a:t>9/28/2020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82828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4"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1"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02865E54-0B7F-4FDA-8183-3FE11FCAE9CC}" type="datetime1">
              <a:rPr lang="en-US" smtClean="0"/>
              <a:t>9/28/2020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113479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49BA3DFF-518D-4FD2-90DD-EEAD3BA3FD47}" type="datetime1">
              <a:rPr lang="en-US" smtClean="0"/>
              <a:t>9/28/2020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67354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05385142-39D6-42E6-934E-3CE6DC39C8D4}" type="datetime1">
              <a:rPr lang="en-US" smtClean="0"/>
              <a:t>9/28/2020</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72866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FF5C740A-FF54-4C53-87A5-94CD8CDFDEA8}" type="datetime1">
              <a:rPr lang="en-US" smtClean="0"/>
              <a:t>9/28/2020</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52899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F68CCED9-EA7C-4116-824B-ED6400231396}" type="datetime1">
              <a:rPr lang="en-US" smtClean="0"/>
              <a:t>9/28/2020</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55554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0A7C3099-2D0C-40D9-92B9-F8071C6F5864}" type="datetime1">
              <a:rPr lang="en-US" smtClean="0"/>
              <a:t>9/28/2020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78814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EEF9-3592-6A4F-9851-14B85472D1FF}"/>
              </a:ext>
            </a:extLst>
          </p:cNvPr>
          <p:cNvSpPr>
            <a:spLocks noGrp="1"/>
          </p:cNvSpPr>
          <p:nvPr>
            <p:ph type="title" hasCustomPrompt="1"/>
          </p:nvPr>
        </p:nvSpPr>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D8CA7B5A-B6ED-D049-89C6-AC2DBB6AD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681A755-C50A-E449-BF2D-D859ADB1900D}"/>
              </a:ext>
            </a:extLst>
          </p:cNvPr>
          <p:cNvSpPr>
            <a:spLocks noGrp="1"/>
          </p:cNvSpPr>
          <p:nvPr>
            <p:ph type="dt" sz="half" idx="10"/>
          </p:nvPr>
        </p:nvSpPr>
        <p:spPr>
          <a:xfrm>
            <a:off x="838200" y="6356350"/>
            <a:ext cx="2743200" cy="365125"/>
          </a:xfrm>
          <a:prstGeom prst="rect">
            <a:avLst/>
          </a:prstGeom>
        </p:spPr>
        <p:txBody>
          <a:bodyPr/>
          <a:lstStyle/>
          <a:p>
            <a:fld id="{5DB32277-176B-6E49-8753-9C341226C60C}" type="datetime1">
              <a:rPr lang="da-DK" smtClean="0"/>
              <a:t>28-09-2020</a:t>
            </a:fld>
            <a:endParaRPr lang="da-DK"/>
          </a:p>
        </p:txBody>
      </p:sp>
      <p:sp>
        <p:nvSpPr>
          <p:cNvPr id="5" name="Footer Placeholder 4">
            <a:extLst>
              <a:ext uri="{FF2B5EF4-FFF2-40B4-BE49-F238E27FC236}">
                <a16:creationId xmlns:a16="http://schemas.microsoft.com/office/drawing/2014/main" id="{5E10150F-9484-3846-8BB2-46BB81B1622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61A4512-6F4F-EE40-A8B7-14FF3BB7B355}"/>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826017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059569F-1D51-446B-A919-AC1F4E3A0517}" type="datetime1">
              <a:rPr lang="en-US" smtClean="0"/>
              <a:t>9/28/2020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54696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6939001-E4B8-41C6-A25A-2A336FEAD4B8}" type="datetime1">
              <a:rPr lang="en-US" smtClean="0"/>
              <a:t>9/28/2020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11731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7534BEA-172A-4576-8D1F-5E848B8438CB}" type="datetime1">
              <a:rPr lang="en-US" smtClean="0"/>
              <a:t>9/28/2020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98159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57B2-ABE6-B149-99D0-FFCFF2A34CDB}"/>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GB" dirty="0"/>
              <a:t>CLICK TO EDIT MASTER TITLE STYLE</a:t>
            </a:r>
            <a:endParaRPr lang="da-DK" dirty="0"/>
          </a:p>
        </p:txBody>
      </p:sp>
      <p:sp>
        <p:nvSpPr>
          <p:cNvPr id="3" name="Subtitle 2">
            <a:extLst>
              <a:ext uri="{FF2B5EF4-FFF2-40B4-BE49-F238E27FC236}">
                <a16:creationId xmlns:a16="http://schemas.microsoft.com/office/drawing/2014/main" id="{B6C02EBE-5CAC-1849-AF09-1B87B51BE59E}"/>
              </a:ext>
            </a:extLst>
          </p:cNvPr>
          <p:cNvSpPr>
            <a:spLocks noGrp="1"/>
          </p:cNvSpPr>
          <p:nvPr>
            <p:ph type="subTitle" idx="1"/>
          </p:nvPr>
        </p:nvSpPr>
        <p:spPr>
          <a:xfrm>
            <a:off x="1524000" y="3602038"/>
            <a:ext cx="9144000" cy="1655762"/>
          </a:xfrm>
        </p:spPr>
        <p:txBody>
          <a:bodyPr>
            <a:normAutofit/>
          </a:bodyPr>
          <a:lstStyle>
            <a:lvl1pPr marL="0" indent="0" algn="l">
              <a:buNone/>
              <a:defRPr sz="18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04B425A4-7D6F-7142-B66E-5837F7594514}"/>
              </a:ext>
            </a:extLst>
          </p:cNvPr>
          <p:cNvSpPr>
            <a:spLocks noGrp="1"/>
          </p:cNvSpPr>
          <p:nvPr>
            <p:ph type="dt" sz="half" idx="10"/>
          </p:nvPr>
        </p:nvSpPr>
        <p:spPr>
          <a:xfrm>
            <a:off x="838200" y="6356350"/>
            <a:ext cx="2743200" cy="365125"/>
          </a:xfrm>
          <a:prstGeom prst="rect">
            <a:avLst/>
          </a:prstGeom>
        </p:spPr>
        <p:txBody>
          <a:bodyPr/>
          <a:lstStyle/>
          <a:p>
            <a:fld id="{6AB36F21-7812-114E-B71F-3B250C80ECD2}" type="datetime1">
              <a:rPr lang="da-DK" smtClean="0"/>
              <a:t>28-09-2020</a:t>
            </a:fld>
            <a:endParaRPr lang="da-DK"/>
          </a:p>
        </p:txBody>
      </p:sp>
      <p:sp>
        <p:nvSpPr>
          <p:cNvPr id="5" name="Footer Placeholder 4">
            <a:extLst>
              <a:ext uri="{FF2B5EF4-FFF2-40B4-BE49-F238E27FC236}">
                <a16:creationId xmlns:a16="http://schemas.microsoft.com/office/drawing/2014/main" id="{0814C762-C26E-1B47-B773-00D505680ED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E4EF789-F715-F94A-AA62-0EF049DB8C40}"/>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28374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EEF9-3592-6A4F-9851-14B85472D1FF}"/>
              </a:ext>
            </a:extLst>
          </p:cNvPr>
          <p:cNvSpPr>
            <a:spLocks noGrp="1"/>
          </p:cNvSpPr>
          <p:nvPr>
            <p:ph type="title" hasCustomPrompt="1"/>
          </p:nvPr>
        </p:nvSpPr>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D8CA7B5A-B6ED-D049-89C6-AC2DBB6AD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681A755-C50A-E449-BF2D-D859ADB1900D}"/>
              </a:ext>
            </a:extLst>
          </p:cNvPr>
          <p:cNvSpPr>
            <a:spLocks noGrp="1"/>
          </p:cNvSpPr>
          <p:nvPr>
            <p:ph type="dt" sz="half" idx="10"/>
          </p:nvPr>
        </p:nvSpPr>
        <p:spPr>
          <a:xfrm>
            <a:off x="838200" y="6356350"/>
            <a:ext cx="2743200" cy="365125"/>
          </a:xfrm>
          <a:prstGeom prst="rect">
            <a:avLst/>
          </a:prstGeom>
        </p:spPr>
        <p:txBody>
          <a:bodyPr/>
          <a:lstStyle/>
          <a:p>
            <a:fld id="{5DB32277-176B-6E49-8753-9C341226C60C}" type="datetime1">
              <a:rPr lang="da-DK" smtClean="0"/>
              <a:t>28-09-2020</a:t>
            </a:fld>
            <a:endParaRPr lang="da-DK"/>
          </a:p>
        </p:txBody>
      </p:sp>
      <p:sp>
        <p:nvSpPr>
          <p:cNvPr id="5" name="Footer Placeholder 4">
            <a:extLst>
              <a:ext uri="{FF2B5EF4-FFF2-40B4-BE49-F238E27FC236}">
                <a16:creationId xmlns:a16="http://schemas.microsoft.com/office/drawing/2014/main" id="{5E10150F-9484-3846-8BB2-46BB81B1622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61A4512-6F4F-EE40-A8B7-14FF3BB7B355}"/>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417991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D616-61E6-A444-9011-E7415A0D73DD}"/>
              </a:ext>
            </a:extLst>
          </p:cNvPr>
          <p:cNvSpPr>
            <a:spLocks noGrp="1"/>
          </p:cNvSpPr>
          <p:nvPr>
            <p:ph type="title" hasCustomPrompt="1"/>
          </p:nvPr>
        </p:nvSpPr>
        <p:spPr>
          <a:xfrm>
            <a:off x="831850" y="1709738"/>
            <a:ext cx="10515600" cy="2852737"/>
          </a:xfrm>
        </p:spPr>
        <p:txBody>
          <a:bodyPr anchor="b"/>
          <a:lstStyle>
            <a:lvl1pPr>
              <a:defRPr sz="6000"/>
            </a:lvl1p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02928271-3B2D-3344-954B-246A07114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FE3601-FDF7-5145-9107-0ABD6AB2E3EB}"/>
              </a:ext>
            </a:extLst>
          </p:cNvPr>
          <p:cNvSpPr>
            <a:spLocks noGrp="1"/>
          </p:cNvSpPr>
          <p:nvPr>
            <p:ph type="dt" sz="half" idx="10"/>
          </p:nvPr>
        </p:nvSpPr>
        <p:spPr>
          <a:xfrm>
            <a:off x="838200" y="6356350"/>
            <a:ext cx="2743200" cy="365125"/>
          </a:xfrm>
          <a:prstGeom prst="rect">
            <a:avLst/>
          </a:prstGeom>
        </p:spPr>
        <p:txBody>
          <a:bodyPr/>
          <a:lstStyle/>
          <a:p>
            <a:fld id="{C043D707-7F42-A444-81EF-0E2A47D5B552}" type="datetime1">
              <a:rPr lang="da-DK" smtClean="0"/>
              <a:t>28-09-2020</a:t>
            </a:fld>
            <a:endParaRPr lang="da-DK"/>
          </a:p>
        </p:txBody>
      </p:sp>
      <p:sp>
        <p:nvSpPr>
          <p:cNvPr id="5" name="Footer Placeholder 4">
            <a:extLst>
              <a:ext uri="{FF2B5EF4-FFF2-40B4-BE49-F238E27FC236}">
                <a16:creationId xmlns:a16="http://schemas.microsoft.com/office/drawing/2014/main" id="{AFC8F4DD-EF68-2041-B537-821E003BA4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EBEE39B-115B-CC4D-AD76-2E108FF5A067}"/>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212138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D0A8-1D7C-D748-8089-C81D7969A3B9}"/>
              </a:ext>
            </a:extLst>
          </p:cNvPr>
          <p:cNvSpPr>
            <a:spLocks noGrp="1"/>
          </p:cNvSpPr>
          <p:nvPr>
            <p:ph type="title" hasCustomPrompt="1"/>
          </p:nvPr>
        </p:nvSpPr>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C6E04C8B-5498-034C-9E8E-16CCCA3213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85998573-B116-7A49-A3E7-A6E880F828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F080E9E6-BBDB-E846-B898-492A45781FC3}"/>
              </a:ext>
            </a:extLst>
          </p:cNvPr>
          <p:cNvSpPr>
            <a:spLocks noGrp="1"/>
          </p:cNvSpPr>
          <p:nvPr>
            <p:ph type="dt" sz="half" idx="10"/>
          </p:nvPr>
        </p:nvSpPr>
        <p:spPr>
          <a:xfrm>
            <a:off x="838200" y="6356350"/>
            <a:ext cx="2743200" cy="365125"/>
          </a:xfrm>
          <a:prstGeom prst="rect">
            <a:avLst/>
          </a:prstGeom>
        </p:spPr>
        <p:txBody>
          <a:bodyPr/>
          <a:lstStyle/>
          <a:p>
            <a:fld id="{83D49766-EF20-CB41-851F-422016521782}" type="datetime1">
              <a:rPr lang="da-DK" smtClean="0"/>
              <a:t>28-09-2020</a:t>
            </a:fld>
            <a:endParaRPr lang="da-DK"/>
          </a:p>
        </p:txBody>
      </p:sp>
      <p:sp>
        <p:nvSpPr>
          <p:cNvPr id="6" name="Footer Placeholder 5">
            <a:extLst>
              <a:ext uri="{FF2B5EF4-FFF2-40B4-BE49-F238E27FC236}">
                <a16:creationId xmlns:a16="http://schemas.microsoft.com/office/drawing/2014/main" id="{6DAD24B6-BCFE-4C4C-AD89-8438259F50F7}"/>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3E28575-34DA-6A45-8CB3-8DDAD0466486}"/>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53794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45EE-18F9-AA4E-BDB8-0258E5272B82}"/>
              </a:ext>
            </a:extLst>
          </p:cNvPr>
          <p:cNvSpPr>
            <a:spLocks noGrp="1"/>
          </p:cNvSpPr>
          <p:nvPr>
            <p:ph type="title" hasCustomPrompt="1"/>
          </p:nvPr>
        </p:nvSpPr>
        <p:spPr>
          <a:xfrm>
            <a:off x="839788" y="365125"/>
            <a:ext cx="9460659" cy="1325563"/>
          </a:xfrm>
        </p:spPr>
        <p:txBody>
          <a:body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9AB7B6C7-25B1-2C4A-AF04-072EBFAA5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C2B240D-5E90-4548-A77B-162231A2D558}"/>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Text Placeholder 4">
            <a:extLst>
              <a:ext uri="{FF2B5EF4-FFF2-40B4-BE49-F238E27FC236}">
                <a16:creationId xmlns:a16="http://schemas.microsoft.com/office/drawing/2014/main" id="{8C1E0DFA-610A-C649-AB1E-01FCB845F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E12985-C184-FE46-BDD0-EFBD9397BB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878B259B-ECD5-5A46-A3C3-6775B7A905E8}"/>
              </a:ext>
            </a:extLst>
          </p:cNvPr>
          <p:cNvSpPr>
            <a:spLocks noGrp="1"/>
          </p:cNvSpPr>
          <p:nvPr>
            <p:ph type="dt" sz="half" idx="10"/>
          </p:nvPr>
        </p:nvSpPr>
        <p:spPr>
          <a:xfrm>
            <a:off x="838200" y="6356350"/>
            <a:ext cx="2743200" cy="365125"/>
          </a:xfrm>
          <a:prstGeom prst="rect">
            <a:avLst/>
          </a:prstGeom>
        </p:spPr>
        <p:txBody>
          <a:bodyPr/>
          <a:lstStyle/>
          <a:p>
            <a:fld id="{17513897-8185-F149-8363-9C2977AB1A58}" type="datetime1">
              <a:rPr lang="da-DK" smtClean="0"/>
              <a:t>28-09-2020</a:t>
            </a:fld>
            <a:endParaRPr lang="da-DK"/>
          </a:p>
        </p:txBody>
      </p:sp>
      <p:sp>
        <p:nvSpPr>
          <p:cNvPr id="8" name="Footer Placeholder 7">
            <a:extLst>
              <a:ext uri="{FF2B5EF4-FFF2-40B4-BE49-F238E27FC236}">
                <a16:creationId xmlns:a16="http://schemas.microsoft.com/office/drawing/2014/main" id="{1A9C8602-0F8D-3640-8A0E-102C4558574B}"/>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C300CCD-D78F-CE4F-ACC1-49C1BE0B3942}"/>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2318235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DE00-F779-0545-AEC7-BC8970215D57}"/>
              </a:ext>
            </a:extLst>
          </p:cNvPr>
          <p:cNvSpPr>
            <a:spLocks noGrp="1"/>
          </p:cNvSpPr>
          <p:nvPr>
            <p:ph type="title" hasCustomPrompt="1"/>
          </p:nvPr>
        </p:nvSpPr>
        <p:spPr/>
        <p:txBody>
          <a:body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101E59E1-DFDE-1B40-AFB5-6BF49129F5C9}"/>
              </a:ext>
            </a:extLst>
          </p:cNvPr>
          <p:cNvSpPr>
            <a:spLocks noGrp="1"/>
          </p:cNvSpPr>
          <p:nvPr>
            <p:ph type="dt" sz="half" idx="10"/>
          </p:nvPr>
        </p:nvSpPr>
        <p:spPr>
          <a:xfrm>
            <a:off x="838200" y="6356350"/>
            <a:ext cx="2743200" cy="365125"/>
          </a:xfrm>
          <a:prstGeom prst="rect">
            <a:avLst/>
          </a:prstGeom>
        </p:spPr>
        <p:txBody>
          <a:bodyPr/>
          <a:lstStyle/>
          <a:p>
            <a:fld id="{DD1EB177-742E-244D-8422-901F6B63BD93}" type="datetime1">
              <a:rPr lang="da-DK" smtClean="0"/>
              <a:t>28-09-2020</a:t>
            </a:fld>
            <a:endParaRPr lang="da-DK"/>
          </a:p>
        </p:txBody>
      </p:sp>
      <p:sp>
        <p:nvSpPr>
          <p:cNvPr id="4" name="Footer Placeholder 3">
            <a:extLst>
              <a:ext uri="{FF2B5EF4-FFF2-40B4-BE49-F238E27FC236}">
                <a16:creationId xmlns:a16="http://schemas.microsoft.com/office/drawing/2014/main" id="{7C24ADEF-6C45-2340-A995-58C7E38D76C3}"/>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0D05C27-473D-0D4B-85B6-C50D8A8D577A}"/>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022031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92A50-B834-814D-824D-E7EC4B159B87}"/>
              </a:ext>
            </a:extLst>
          </p:cNvPr>
          <p:cNvSpPr>
            <a:spLocks noGrp="1"/>
          </p:cNvSpPr>
          <p:nvPr>
            <p:ph type="dt" sz="half" idx="10"/>
          </p:nvPr>
        </p:nvSpPr>
        <p:spPr>
          <a:xfrm>
            <a:off x="838200" y="6356350"/>
            <a:ext cx="2743200" cy="365125"/>
          </a:xfrm>
          <a:prstGeom prst="rect">
            <a:avLst/>
          </a:prstGeom>
        </p:spPr>
        <p:txBody>
          <a:bodyPr/>
          <a:lstStyle/>
          <a:p>
            <a:fld id="{A514A8A7-1D4F-1540-BCCB-CCEF1451C08B}" type="datetime1">
              <a:rPr lang="da-DK" smtClean="0"/>
              <a:t>28-09-2020</a:t>
            </a:fld>
            <a:endParaRPr lang="da-DK"/>
          </a:p>
        </p:txBody>
      </p:sp>
      <p:sp>
        <p:nvSpPr>
          <p:cNvPr id="3" name="Footer Placeholder 2">
            <a:extLst>
              <a:ext uri="{FF2B5EF4-FFF2-40B4-BE49-F238E27FC236}">
                <a16:creationId xmlns:a16="http://schemas.microsoft.com/office/drawing/2014/main" id="{299EA52F-6003-7140-942F-BE7641F8522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5BCFF2A9-58D7-7745-A715-953A9B6C70CB}"/>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35517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D616-61E6-A444-9011-E7415A0D73DD}"/>
              </a:ext>
            </a:extLst>
          </p:cNvPr>
          <p:cNvSpPr>
            <a:spLocks noGrp="1"/>
          </p:cNvSpPr>
          <p:nvPr>
            <p:ph type="title" hasCustomPrompt="1"/>
          </p:nvPr>
        </p:nvSpPr>
        <p:spPr>
          <a:xfrm>
            <a:off x="831850" y="1709738"/>
            <a:ext cx="10515600" cy="2852737"/>
          </a:xfrm>
        </p:spPr>
        <p:txBody>
          <a:bodyPr anchor="b"/>
          <a:lstStyle>
            <a:lvl1pPr>
              <a:defRPr sz="6000"/>
            </a:lvl1p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02928271-3B2D-3344-954B-246A07114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FE3601-FDF7-5145-9107-0ABD6AB2E3EB}"/>
              </a:ext>
            </a:extLst>
          </p:cNvPr>
          <p:cNvSpPr>
            <a:spLocks noGrp="1"/>
          </p:cNvSpPr>
          <p:nvPr>
            <p:ph type="dt" sz="half" idx="10"/>
          </p:nvPr>
        </p:nvSpPr>
        <p:spPr>
          <a:xfrm>
            <a:off x="838200" y="6356350"/>
            <a:ext cx="2743200" cy="365125"/>
          </a:xfrm>
          <a:prstGeom prst="rect">
            <a:avLst/>
          </a:prstGeom>
        </p:spPr>
        <p:txBody>
          <a:bodyPr/>
          <a:lstStyle/>
          <a:p>
            <a:fld id="{C043D707-7F42-A444-81EF-0E2A47D5B552}" type="datetime1">
              <a:rPr lang="da-DK" smtClean="0"/>
              <a:t>28-09-2020</a:t>
            </a:fld>
            <a:endParaRPr lang="da-DK"/>
          </a:p>
        </p:txBody>
      </p:sp>
      <p:sp>
        <p:nvSpPr>
          <p:cNvPr id="5" name="Footer Placeholder 4">
            <a:extLst>
              <a:ext uri="{FF2B5EF4-FFF2-40B4-BE49-F238E27FC236}">
                <a16:creationId xmlns:a16="http://schemas.microsoft.com/office/drawing/2014/main" id="{AFC8F4DD-EF68-2041-B537-821E003BA4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EBEE39B-115B-CC4D-AD76-2E108FF5A067}"/>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296211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A8E0-36EF-5A44-B201-BD3AA0002D40}"/>
              </a:ext>
            </a:extLst>
          </p:cNvPr>
          <p:cNvSpPr>
            <a:spLocks noGrp="1"/>
          </p:cNvSpPr>
          <p:nvPr>
            <p:ph type="title" hasCustomPrompt="1"/>
          </p:nvPr>
        </p:nvSpPr>
        <p:spPr>
          <a:xfrm>
            <a:off x="839788" y="457200"/>
            <a:ext cx="3932237" cy="1600200"/>
          </a:xfrm>
        </p:spPr>
        <p:txBody>
          <a:bodyPr anchor="b"/>
          <a:lstStyle>
            <a:lvl1pPr>
              <a:defRPr sz="3200">
                <a:latin typeface="Futura Medium" panose="020B0602020204020303" pitchFamily="34" charset="-79"/>
                <a:cs typeface="Futura Medium" panose="020B0602020204020303" pitchFamily="34" charset="-79"/>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EA711693-8547-7B4F-9271-992D31E3C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30FD951F-8450-7F47-BC92-328F7F139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C536BD-20D6-614F-8D06-A3E116EFB1AE}"/>
              </a:ext>
            </a:extLst>
          </p:cNvPr>
          <p:cNvSpPr>
            <a:spLocks noGrp="1"/>
          </p:cNvSpPr>
          <p:nvPr>
            <p:ph type="dt" sz="half" idx="10"/>
          </p:nvPr>
        </p:nvSpPr>
        <p:spPr>
          <a:xfrm>
            <a:off x="838200" y="6356350"/>
            <a:ext cx="2743200" cy="365125"/>
          </a:xfrm>
          <a:prstGeom prst="rect">
            <a:avLst/>
          </a:prstGeom>
        </p:spPr>
        <p:txBody>
          <a:bodyPr/>
          <a:lstStyle/>
          <a:p>
            <a:fld id="{60EBFEB4-5DD9-2D47-8DA1-52456E241A89}" type="datetime1">
              <a:rPr lang="da-DK" smtClean="0"/>
              <a:t>28-09-2020</a:t>
            </a:fld>
            <a:endParaRPr lang="da-DK"/>
          </a:p>
        </p:txBody>
      </p:sp>
      <p:sp>
        <p:nvSpPr>
          <p:cNvPr id="6" name="Footer Placeholder 5">
            <a:extLst>
              <a:ext uri="{FF2B5EF4-FFF2-40B4-BE49-F238E27FC236}">
                <a16:creationId xmlns:a16="http://schemas.microsoft.com/office/drawing/2014/main" id="{A49E41CD-F9A2-0E49-BFD1-F5EA4E7321F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43497F1-C940-BC4C-95AA-77E6961CDAF5}"/>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190647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0BB2-CE4B-2845-976E-133FCA071122}"/>
              </a:ext>
            </a:extLst>
          </p:cNvPr>
          <p:cNvSpPr>
            <a:spLocks noGrp="1"/>
          </p:cNvSpPr>
          <p:nvPr>
            <p:ph type="title" hasCustomPrompt="1"/>
          </p:nvPr>
        </p:nvSpPr>
        <p:spPr>
          <a:xfrm>
            <a:off x="839788" y="457200"/>
            <a:ext cx="3932237" cy="1600200"/>
          </a:xfrm>
        </p:spPr>
        <p:txBody>
          <a:bodyPr anchor="b"/>
          <a:lstStyle>
            <a:lvl1pPr>
              <a:defRPr sz="3200"/>
            </a:lvl1pPr>
          </a:lstStyle>
          <a:p>
            <a:r>
              <a:rPr lang="en-GB" dirty="0"/>
              <a:t>CLICK TO EDIT MASTER TITLE STYLE</a:t>
            </a:r>
            <a:endParaRPr lang="da-DK" dirty="0"/>
          </a:p>
        </p:txBody>
      </p:sp>
      <p:sp>
        <p:nvSpPr>
          <p:cNvPr id="3" name="Picture Placeholder 2">
            <a:extLst>
              <a:ext uri="{FF2B5EF4-FFF2-40B4-BE49-F238E27FC236}">
                <a16:creationId xmlns:a16="http://schemas.microsoft.com/office/drawing/2014/main" id="{34C6522F-A10D-C140-8228-CCD09E49F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ADB3C0B9-5654-484E-85BF-A44AADF86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9352F4-3BD9-7D4A-A95C-D2E534FB9062}"/>
              </a:ext>
            </a:extLst>
          </p:cNvPr>
          <p:cNvSpPr>
            <a:spLocks noGrp="1"/>
          </p:cNvSpPr>
          <p:nvPr>
            <p:ph type="dt" sz="half" idx="10"/>
          </p:nvPr>
        </p:nvSpPr>
        <p:spPr>
          <a:xfrm>
            <a:off x="838200" y="6356350"/>
            <a:ext cx="2743200" cy="365125"/>
          </a:xfrm>
          <a:prstGeom prst="rect">
            <a:avLst/>
          </a:prstGeom>
        </p:spPr>
        <p:txBody>
          <a:bodyPr/>
          <a:lstStyle/>
          <a:p>
            <a:fld id="{017BF9C0-E313-4344-B051-5A8EC72BE07D}" type="datetime1">
              <a:rPr lang="da-DK" smtClean="0"/>
              <a:t>28-09-2020</a:t>
            </a:fld>
            <a:endParaRPr lang="da-DK"/>
          </a:p>
        </p:txBody>
      </p:sp>
      <p:sp>
        <p:nvSpPr>
          <p:cNvPr id="6" name="Footer Placeholder 5">
            <a:extLst>
              <a:ext uri="{FF2B5EF4-FFF2-40B4-BE49-F238E27FC236}">
                <a16:creationId xmlns:a16="http://schemas.microsoft.com/office/drawing/2014/main" id="{AC4F106C-A668-A148-927A-14D3D4816E5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3717E8F5-3865-8546-8505-83E6C25A4CD9}"/>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105128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39C2-F9C3-E04E-8E7A-87EB49217AD0}"/>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C6B56BA4-1973-5D4D-8868-17938D25C7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D00FF47-EF9E-E246-8D8F-85ECA3D15D32}"/>
              </a:ext>
            </a:extLst>
          </p:cNvPr>
          <p:cNvSpPr>
            <a:spLocks noGrp="1"/>
          </p:cNvSpPr>
          <p:nvPr>
            <p:ph type="dt" sz="half" idx="10"/>
          </p:nvPr>
        </p:nvSpPr>
        <p:spPr>
          <a:xfrm>
            <a:off x="838200" y="6356350"/>
            <a:ext cx="2743200" cy="365125"/>
          </a:xfrm>
          <a:prstGeom prst="rect">
            <a:avLst/>
          </a:prstGeom>
        </p:spPr>
        <p:txBody>
          <a:bodyPr/>
          <a:lstStyle/>
          <a:p>
            <a:fld id="{83C84446-B762-074F-8C9A-CF6135220EAD}" type="datetime1">
              <a:rPr lang="da-DK" smtClean="0"/>
              <a:t>28-09-2020</a:t>
            </a:fld>
            <a:endParaRPr lang="da-DK"/>
          </a:p>
        </p:txBody>
      </p:sp>
      <p:sp>
        <p:nvSpPr>
          <p:cNvPr id="5" name="Footer Placeholder 4">
            <a:extLst>
              <a:ext uri="{FF2B5EF4-FFF2-40B4-BE49-F238E27FC236}">
                <a16:creationId xmlns:a16="http://schemas.microsoft.com/office/drawing/2014/main" id="{BA261F7A-28FC-2142-9727-6DAC18FFE37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DE8307D-4DA4-D242-8F43-7D6EAD31FB9A}"/>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818604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86BC6-EAFF-7147-B2E9-1E388715545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3217065A-D6F8-4F4A-8D56-19948C1544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BA28A41-EBF0-2E42-81D7-922E6FC0C965}"/>
              </a:ext>
            </a:extLst>
          </p:cNvPr>
          <p:cNvSpPr>
            <a:spLocks noGrp="1"/>
          </p:cNvSpPr>
          <p:nvPr>
            <p:ph type="dt" sz="half" idx="10"/>
          </p:nvPr>
        </p:nvSpPr>
        <p:spPr>
          <a:xfrm>
            <a:off x="838200" y="6356350"/>
            <a:ext cx="2743200" cy="365125"/>
          </a:xfrm>
          <a:prstGeom prst="rect">
            <a:avLst/>
          </a:prstGeom>
        </p:spPr>
        <p:txBody>
          <a:bodyPr/>
          <a:lstStyle/>
          <a:p>
            <a:fld id="{103A1235-4DB6-6A4B-BD37-59C4060E2F1B}" type="datetime1">
              <a:rPr lang="da-DK" smtClean="0"/>
              <a:t>28-09-2020</a:t>
            </a:fld>
            <a:endParaRPr lang="da-DK"/>
          </a:p>
        </p:txBody>
      </p:sp>
      <p:sp>
        <p:nvSpPr>
          <p:cNvPr id="5" name="Footer Placeholder 4">
            <a:extLst>
              <a:ext uri="{FF2B5EF4-FFF2-40B4-BE49-F238E27FC236}">
                <a16:creationId xmlns:a16="http://schemas.microsoft.com/office/drawing/2014/main" id="{AC497231-848B-D848-A3E1-B03C4E9258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C054549-0503-1D43-A4C7-072A1AB7A853}"/>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276560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D0A8-1D7C-D748-8089-C81D7969A3B9}"/>
              </a:ext>
            </a:extLst>
          </p:cNvPr>
          <p:cNvSpPr>
            <a:spLocks noGrp="1"/>
          </p:cNvSpPr>
          <p:nvPr>
            <p:ph type="title" hasCustomPrompt="1"/>
          </p:nvPr>
        </p:nvSpPr>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C6E04C8B-5498-034C-9E8E-16CCCA3213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85998573-B116-7A49-A3E7-A6E880F828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F080E9E6-BBDB-E846-B898-492A45781FC3}"/>
              </a:ext>
            </a:extLst>
          </p:cNvPr>
          <p:cNvSpPr>
            <a:spLocks noGrp="1"/>
          </p:cNvSpPr>
          <p:nvPr>
            <p:ph type="dt" sz="half" idx="10"/>
          </p:nvPr>
        </p:nvSpPr>
        <p:spPr>
          <a:xfrm>
            <a:off x="838200" y="6356350"/>
            <a:ext cx="2743200" cy="365125"/>
          </a:xfrm>
          <a:prstGeom prst="rect">
            <a:avLst/>
          </a:prstGeom>
        </p:spPr>
        <p:txBody>
          <a:bodyPr/>
          <a:lstStyle/>
          <a:p>
            <a:fld id="{83D49766-EF20-CB41-851F-422016521782}" type="datetime1">
              <a:rPr lang="da-DK" smtClean="0"/>
              <a:t>28-09-2020</a:t>
            </a:fld>
            <a:endParaRPr lang="da-DK"/>
          </a:p>
        </p:txBody>
      </p:sp>
      <p:sp>
        <p:nvSpPr>
          <p:cNvPr id="6" name="Footer Placeholder 5">
            <a:extLst>
              <a:ext uri="{FF2B5EF4-FFF2-40B4-BE49-F238E27FC236}">
                <a16:creationId xmlns:a16="http://schemas.microsoft.com/office/drawing/2014/main" id="{6DAD24B6-BCFE-4C4C-AD89-8438259F50F7}"/>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3E28575-34DA-6A45-8CB3-8DDAD0466486}"/>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73233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45EE-18F9-AA4E-BDB8-0258E5272B82}"/>
              </a:ext>
            </a:extLst>
          </p:cNvPr>
          <p:cNvSpPr>
            <a:spLocks noGrp="1"/>
          </p:cNvSpPr>
          <p:nvPr>
            <p:ph type="title" hasCustomPrompt="1"/>
          </p:nvPr>
        </p:nvSpPr>
        <p:spPr>
          <a:xfrm>
            <a:off x="839788" y="365125"/>
            <a:ext cx="9460659" cy="1325563"/>
          </a:xfrm>
        </p:spPr>
        <p:txBody>
          <a:body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9AB7B6C7-25B1-2C4A-AF04-072EBFAA5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C2B240D-5E90-4548-A77B-162231A2D558}"/>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Text Placeholder 4">
            <a:extLst>
              <a:ext uri="{FF2B5EF4-FFF2-40B4-BE49-F238E27FC236}">
                <a16:creationId xmlns:a16="http://schemas.microsoft.com/office/drawing/2014/main" id="{8C1E0DFA-610A-C649-AB1E-01FCB845F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E12985-C184-FE46-BDD0-EFBD9397BB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878B259B-ECD5-5A46-A3C3-6775B7A905E8}"/>
              </a:ext>
            </a:extLst>
          </p:cNvPr>
          <p:cNvSpPr>
            <a:spLocks noGrp="1"/>
          </p:cNvSpPr>
          <p:nvPr>
            <p:ph type="dt" sz="half" idx="10"/>
          </p:nvPr>
        </p:nvSpPr>
        <p:spPr>
          <a:xfrm>
            <a:off x="838200" y="6356350"/>
            <a:ext cx="2743200" cy="365125"/>
          </a:xfrm>
          <a:prstGeom prst="rect">
            <a:avLst/>
          </a:prstGeom>
        </p:spPr>
        <p:txBody>
          <a:bodyPr/>
          <a:lstStyle/>
          <a:p>
            <a:fld id="{17513897-8185-F149-8363-9C2977AB1A58}" type="datetime1">
              <a:rPr lang="da-DK" smtClean="0"/>
              <a:t>28-09-2020</a:t>
            </a:fld>
            <a:endParaRPr lang="da-DK"/>
          </a:p>
        </p:txBody>
      </p:sp>
      <p:sp>
        <p:nvSpPr>
          <p:cNvPr id="8" name="Footer Placeholder 7">
            <a:extLst>
              <a:ext uri="{FF2B5EF4-FFF2-40B4-BE49-F238E27FC236}">
                <a16:creationId xmlns:a16="http://schemas.microsoft.com/office/drawing/2014/main" id="{1A9C8602-0F8D-3640-8A0E-102C4558574B}"/>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C300CCD-D78F-CE4F-ACC1-49C1BE0B3942}"/>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08598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DE00-F779-0545-AEC7-BC8970215D57}"/>
              </a:ext>
            </a:extLst>
          </p:cNvPr>
          <p:cNvSpPr>
            <a:spLocks noGrp="1"/>
          </p:cNvSpPr>
          <p:nvPr>
            <p:ph type="title" hasCustomPrompt="1"/>
          </p:nvPr>
        </p:nvSpPr>
        <p:spPr/>
        <p:txBody>
          <a:body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101E59E1-DFDE-1B40-AFB5-6BF49129F5C9}"/>
              </a:ext>
            </a:extLst>
          </p:cNvPr>
          <p:cNvSpPr>
            <a:spLocks noGrp="1"/>
          </p:cNvSpPr>
          <p:nvPr>
            <p:ph type="dt" sz="half" idx="10"/>
          </p:nvPr>
        </p:nvSpPr>
        <p:spPr>
          <a:xfrm>
            <a:off x="838200" y="6356350"/>
            <a:ext cx="2743200" cy="365125"/>
          </a:xfrm>
          <a:prstGeom prst="rect">
            <a:avLst/>
          </a:prstGeom>
        </p:spPr>
        <p:txBody>
          <a:bodyPr/>
          <a:lstStyle/>
          <a:p>
            <a:fld id="{DD1EB177-742E-244D-8422-901F6B63BD93}" type="datetime1">
              <a:rPr lang="da-DK" smtClean="0"/>
              <a:t>28-09-2020</a:t>
            </a:fld>
            <a:endParaRPr lang="da-DK"/>
          </a:p>
        </p:txBody>
      </p:sp>
      <p:sp>
        <p:nvSpPr>
          <p:cNvPr id="4" name="Footer Placeholder 3">
            <a:extLst>
              <a:ext uri="{FF2B5EF4-FFF2-40B4-BE49-F238E27FC236}">
                <a16:creationId xmlns:a16="http://schemas.microsoft.com/office/drawing/2014/main" id="{7C24ADEF-6C45-2340-A995-58C7E38D76C3}"/>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0D05C27-473D-0D4B-85B6-C50D8A8D577A}"/>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56662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92A50-B834-814D-824D-E7EC4B159B87}"/>
              </a:ext>
            </a:extLst>
          </p:cNvPr>
          <p:cNvSpPr>
            <a:spLocks noGrp="1"/>
          </p:cNvSpPr>
          <p:nvPr>
            <p:ph type="dt" sz="half" idx="10"/>
          </p:nvPr>
        </p:nvSpPr>
        <p:spPr>
          <a:xfrm>
            <a:off x="838200" y="6356350"/>
            <a:ext cx="2743200" cy="365125"/>
          </a:xfrm>
          <a:prstGeom prst="rect">
            <a:avLst/>
          </a:prstGeom>
        </p:spPr>
        <p:txBody>
          <a:bodyPr/>
          <a:lstStyle/>
          <a:p>
            <a:fld id="{A514A8A7-1D4F-1540-BCCB-CCEF1451C08B}" type="datetime1">
              <a:rPr lang="da-DK" smtClean="0"/>
              <a:t>28-09-2020</a:t>
            </a:fld>
            <a:endParaRPr lang="da-DK"/>
          </a:p>
        </p:txBody>
      </p:sp>
      <p:sp>
        <p:nvSpPr>
          <p:cNvPr id="3" name="Footer Placeholder 2">
            <a:extLst>
              <a:ext uri="{FF2B5EF4-FFF2-40B4-BE49-F238E27FC236}">
                <a16:creationId xmlns:a16="http://schemas.microsoft.com/office/drawing/2014/main" id="{299EA52F-6003-7140-942F-BE7641F8522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5BCFF2A9-58D7-7745-A715-953A9B6C70CB}"/>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223214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A8E0-36EF-5A44-B201-BD3AA0002D40}"/>
              </a:ext>
            </a:extLst>
          </p:cNvPr>
          <p:cNvSpPr>
            <a:spLocks noGrp="1"/>
          </p:cNvSpPr>
          <p:nvPr>
            <p:ph type="title" hasCustomPrompt="1"/>
          </p:nvPr>
        </p:nvSpPr>
        <p:spPr>
          <a:xfrm>
            <a:off x="839788" y="457200"/>
            <a:ext cx="3932237" cy="1600200"/>
          </a:xfrm>
        </p:spPr>
        <p:txBody>
          <a:bodyPr anchor="b"/>
          <a:lstStyle>
            <a:lvl1pPr>
              <a:defRPr sz="3200">
                <a:latin typeface="Futura Medium" panose="020B0602020204020303" pitchFamily="34" charset="-79"/>
                <a:cs typeface="Futura Medium" panose="020B0602020204020303" pitchFamily="34" charset="-79"/>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EA711693-8547-7B4F-9271-992D31E3C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30FD951F-8450-7F47-BC92-328F7F139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C536BD-20D6-614F-8D06-A3E116EFB1AE}"/>
              </a:ext>
            </a:extLst>
          </p:cNvPr>
          <p:cNvSpPr>
            <a:spLocks noGrp="1"/>
          </p:cNvSpPr>
          <p:nvPr>
            <p:ph type="dt" sz="half" idx="10"/>
          </p:nvPr>
        </p:nvSpPr>
        <p:spPr>
          <a:xfrm>
            <a:off x="838200" y="6356350"/>
            <a:ext cx="2743200" cy="365125"/>
          </a:xfrm>
          <a:prstGeom prst="rect">
            <a:avLst/>
          </a:prstGeom>
        </p:spPr>
        <p:txBody>
          <a:bodyPr/>
          <a:lstStyle/>
          <a:p>
            <a:fld id="{60EBFEB4-5DD9-2D47-8DA1-52456E241A89}" type="datetime1">
              <a:rPr lang="da-DK" smtClean="0"/>
              <a:t>28-09-2020</a:t>
            </a:fld>
            <a:endParaRPr lang="da-DK"/>
          </a:p>
        </p:txBody>
      </p:sp>
      <p:sp>
        <p:nvSpPr>
          <p:cNvPr id="6" name="Footer Placeholder 5">
            <a:extLst>
              <a:ext uri="{FF2B5EF4-FFF2-40B4-BE49-F238E27FC236}">
                <a16:creationId xmlns:a16="http://schemas.microsoft.com/office/drawing/2014/main" id="{A49E41CD-F9A2-0E49-BFD1-F5EA4E7321F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43497F1-C940-BC4C-95AA-77E6961CDAF5}"/>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99408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0BB2-CE4B-2845-976E-133FCA071122}"/>
              </a:ext>
            </a:extLst>
          </p:cNvPr>
          <p:cNvSpPr>
            <a:spLocks noGrp="1"/>
          </p:cNvSpPr>
          <p:nvPr>
            <p:ph type="title" hasCustomPrompt="1"/>
          </p:nvPr>
        </p:nvSpPr>
        <p:spPr>
          <a:xfrm>
            <a:off x="839788" y="457200"/>
            <a:ext cx="3932237" cy="1600200"/>
          </a:xfrm>
        </p:spPr>
        <p:txBody>
          <a:bodyPr anchor="b"/>
          <a:lstStyle>
            <a:lvl1pPr>
              <a:defRPr sz="3200"/>
            </a:lvl1pPr>
          </a:lstStyle>
          <a:p>
            <a:r>
              <a:rPr lang="en-GB" dirty="0"/>
              <a:t>CLICK TO EDIT MASTER TITLE STYLE</a:t>
            </a:r>
            <a:endParaRPr lang="da-DK" dirty="0"/>
          </a:p>
        </p:txBody>
      </p:sp>
      <p:sp>
        <p:nvSpPr>
          <p:cNvPr id="3" name="Picture Placeholder 2">
            <a:extLst>
              <a:ext uri="{FF2B5EF4-FFF2-40B4-BE49-F238E27FC236}">
                <a16:creationId xmlns:a16="http://schemas.microsoft.com/office/drawing/2014/main" id="{34C6522F-A10D-C140-8228-CCD09E49F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ADB3C0B9-5654-484E-85BF-A44AADF86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9352F4-3BD9-7D4A-A95C-D2E534FB9062}"/>
              </a:ext>
            </a:extLst>
          </p:cNvPr>
          <p:cNvSpPr>
            <a:spLocks noGrp="1"/>
          </p:cNvSpPr>
          <p:nvPr>
            <p:ph type="dt" sz="half" idx="10"/>
          </p:nvPr>
        </p:nvSpPr>
        <p:spPr>
          <a:xfrm>
            <a:off x="838200" y="6356350"/>
            <a:ext cx="2743200" cy="365125"/>
          </a:xfrm>
          <a:prstGeom prst="rect">
            <a:avLst/>
          </a:prstGeom>
        </p:spPr>
        <p:txBody>
          <a:bodyPr/>
          <a:lstStyle/>
          <a:p>
            <a:fld id="{017BF9C0-E313-4344-B051-5A8EC72BE07D}" type="datetime1">
              <a:rPr lang="da-DK" smtClean="0"/>
              <a:t>28-09-2020</a:t>
            </a:fld>
            <a:endParaRPr lang="da-DK"/>
          </a:p>
        </p:txBody>
      </p:sp>
      <p:sp>
        <p:nvSpPr>
          <p:cNvPr id="6" name="Footer Placeholder 5">
            <a:extLst>
              <a:ext uri="{FF2B5EF4-FFF2-40B4-BE49-F238E27FC236}">
                <a16:creationId xmlns:a16="http://schemas.microsoft.com/office/drawing/2014/main" id="{AC4F106C-A668-A148-927A-14D3D4816E5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3717E8F5-3865-8546-8505-83E6C25A4CD9}"/>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24801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21255-B07A-2447-9CD7-2DAD00F1BACF}"/>
              </a:ext>
            </a:extLst>
          </p:cNvPr>
          <p:cNvSpPr>
            <a:spLocks noGrp="1"/>
          </p:cNvSpPr>
          <p:nvPr>
            <p:ph type="title"/>
          </p:nvPr>
        </p:nvSpPr>
        <p:spPr>
          <a:xfrm>
            <a:off x="838200" y="365126"/>
            <a:ext cx="9341224" cy="482040"/>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37BCF9E8-3347-6F4D-A965-A3E6C1960685}"/>
              </a:ext>
            </a:extLst>
          </p:cNvPr>
          <p:cNvSpPr>
            <a:spLocks noGrp="1"/>
          </p:cNvSpPr>
          <p:nvPr>
            <p:ph type="body" idx="1"/>
          </p:nvPr>
        </p:nvSpPr>
        <p:spPr>
          <a:xfrm>
            <a:off x="838200" y="1559859"/>
            <a:ext cx="10515600" cy="4617104"/>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F7977079-21A1-4446-B97A-658F8D325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B6460384-A5A4-954B-BC90-018BD4610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50745-D873-D947-9203-FD1A681633F9}" type="slidenum">
              <a:rPr lang="en-US" noProof="0" smtClean="0"/>
              <a:t>‹#›</a:t>
            </a:fld>
            <a:endParaRPr lang="en-US" noProof="0" dirty="0"/>
          </a:p>
        </p:txBody>
      </p:sp>
      <p:sp>
        <p:nvSpPr>
          <p:cNvPr id="9" name="TextBox 8">
            <a:extLst>
              <a:ext uri="{FF2B5EF4-FFF2-40B4-BE49-F238E27FC236}">
                <a16:creationId xmlns:a16="http://schemas.microsoft.com/office/drawing/2014/main" id="{3C86ED73-725A-7445-A204-EF80C868C66E}"/>
              </a:ext>
            </a:extLst>
          </p:cNvPr>
          <p:cNvSpPr txBox="1"/>
          <p:nvPr userDrawn="1"/>
        </p:nvSpPr>
        <p:spPr>
          <a:xfrm>
            <a:off x="838200" y="6156079"/>
            <a:ext cx="1259541" cy="276999"/>
          </a:xfrm>
          <a:prstGeom prst="rect">
            <a:avLst/>
          </a:prstGeom>
          <a:noFill/>
        </p:spPr>
        <p:txBody>
          <a:bodyPr wrap="square" rtlCol="0">
            <a:spAutoFit/>
          </a:bodyPr>
          <a:lstStyle/>
          <a:p>
            <a:r>
              <a:rPr lang="en-US" sz="1200" noProof="0" dirty="0">
                <a:latin typeface="Helvetica" pitchFamily="2" charset="0"/>
              </a:rPr>
              <a:t>Sponsored by:</a:t>
            </a:r>
          </a:p>
        </p:txBody>
      </p:sp>
      <p:pic>
        <p:nvPicPr>
          <p:cNvPr id="11" name="Picture 10">
            <a:extLst>
              <a:ext uri="{FF2B5EF4-FFF2-40B4-BE49-F238E27FC236}">
                <a16:creationId xmlns:a16="http://schemas.microsoft.com/office/drawing/2014/main" id="{B2B70DB5-8AF5-F541-BEE8-289B9B748C55}"/>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p:blipFill>
        <p:spPr>
          <a:xfrm>
            <a:off x="10292137" y="325362"/>
            <a:ext cx="1664639" cy="521804"/>
          </a:xfrm>
          <a:prstGeom prst="rect">
            <a:avLst/>
          </a:prstGeom>
        </p:spPr>
      </p:pic>
      <p:pic>
        <p:nvPicPr>
          <p:cNvPr id="13" name="Picture 12">
            <a:extLst>
              <a:ext uri="{FF2B5EF4-FFF2-40B4-BE49-F238E27FC236}">
                <a16:creationId xmlns:a16="http://schemas.microsoft.com/office/drawing/2014/main" id="{C43E877D-E388-7744-A67A-60463BCB8365}"/>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99863" y="6412193"/>
            <a:ext cx="693134" cy="309600"/>
          </a:xfrm>
          <a:prstGeom prst="rect">
            <a:avLst/>
          </a:prstGeom>
        </p:spPr>
      </p:pic>
      <p:cxnSp>
        <p:nvCxnSpPr>
          <p:cNvPr id="15" name="Straight Connector 14">
            <a:extLst>
              <a:ext uri="{FF2B5EF4-FFF2-40B4-BE49-F238E27FC236}">
                <a16:creationId xmlns:a16="http://schemas.microsoft.com/office/drawing/2014/main" id="{27B0DE0A-8CB9-E54A-8D35-39B9D339F957}"/>
              </a:ext>
            </a:extLst>
          </p:cNvPr>
          <p:cNvCxnSpPr/>
          <p:nvPr userDrawn="1"/>
        </p:nvCxnSpPr>
        <p:spPr>
          <a:xfrm>
            <a:off x="838200" y="847166"/>
            <a:ext cx="9341224"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A03DBB-4265-E940-8164-E1D5B8B1A6B7}"/>
              </a:ext>
            </a:extLst>
          </p:cNvPr>
          <p:cNvSpPr txBox="1"/>
          <p:nvPr userDrawn="1"/>
        </p:nvSpPr>
        <p:spPr>
          <a:xfrm>
            <a:off x="9032596" y="6152181"/>
            <a:ext cx="1259541" cy="276999"/>
          </a:xfrm>
          <a:prstGeom prst="rect">
            <a:avLst/>
          </a:prstGeom>
          <a:noFill/>
        </p:spPr>
        <p:txBody>
          <a:bodyPr wrap="square" rtlCol="0">
            <a:spAutoFit/>
          </a:bodyPr>
          <a:lstStyle/>
          <a:p>
            <a:r>
              <a:rPr lang="en-US" sz="1200" noProof="0" dirty="0">
                <a:latin typeface="Helvetica" pitchFamily="2" charset="0"/>
              </a:rPr>
              <a:t>Prepared by:</a:t>
            </a:r>
          </a:p>
        </p:txBody>
      </p:sp>
      <p:grpSp>
        <p:nvGrpSpPr>
          <p:cNvPr id="28" name="Group 27">
            <a:extLst>
              <a:ext uri="{FF2B5EF4-FFF2-40B4-BE49-F238E27FC236}">
                <a16:creationId xmlns:a16="http://schemas.microsoft.com/office/drawing/2014/main" id="{DD5680B0-D7C7-6F42-943E-939C538A893E}"/>
              </a:ext>
            </a:extLst>
          </p:cNvPr>
          <p:cNvGrpSpPr/>
          <p:nvPr userDrawn="1"/>
        </p:nvGrpSpPr>
        <p:grpSpPr>
          <a:xfrm>
            <a:off x="9032596" y="6311624"/>
            <a:ext cx="1754797" cy="409851"/>
            <a:chOff x="9032596" y="6311624"/>
            <a:chExt cx="1754797" cy="409851"/>
          </a:xfrm>
        </p:grpSpPr>
        <p:pic>
          <p:nvPicPr>
            <p:cNvPr id="26" name="Picture 25" descr="A close up of a logo&#10;&#10;Description automatically generated">
              <a:extLst>
                <a:ext uri="{FF2B5EF4-FFF2-40B4-BE49-F238E27FC236}">
                  <a16:creationId xmlns:a16="http://schemas.microsoft.com/office/drawing/2014/main" id="{B794698D-4C4E-1743-9EBF-FB4A3832C258}"/>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9032596" y="6311624"/>
              <a:ext cx="736617" cy="409851"/>
            </a:xfrm>
            <a:prstGeom prst="rect">
              <a:avLst/>
            </a:prstGeom>
          </p:spPr>
        </p:pic>
        <p:sp>
          <p:nvSpPr>
            <p:cNvPr id="27" name="TextBox 26">
              <a:extLst>
                <a:ext uri="{FF2B5EF4-FFF2-40B4-BE49-F238E27FC236}">
                  <a16:creationId xmlns:a16="http://schemas.microsoft.com/office/drawing/2014/main" id="{84CF380A-C4F9-2244-B487-2CE90049BED1}"/>
                </a:ext>
              </a:extLst>
            </p:cNvPr>
            <p:cNvSpPr txBox="1"/>
            <p:nvPr userDrawn="1"/>
          </p:nvSpPr>
          <p:spPr>
            <a:xfrm>
              <a:off x="9527852" y="6450629"/>
              <a:ext cx="1259541" cy="246221"/>
            </a:xfrm>
            <a:prstGeom prst="rect">
              <a:avLst/>
            </a:prstGeom>
            <a:noFill/>
          </p:spPr>
          <p:txBody>
            <a:bodyPr wrap="square" rtlCol="0">
              <a:spAutoFit/>
            </a:bodyPr>
            <a:lstStyle/>
            <a:p>
              <a:r>
                <a:rPr lang="en-US" sz="1000" noProof="0" dirty="0">
                  <a:solidFill>
                    <a:srgbClr val="7AA5D2"/>
                  </a:solidFill>
                  <a:latin typeface="Futura Medium" panose="020B0602020204020303" pitchFamily="34" charset="-79"/>
                  <a:cs typeface="Futura Medium" panose="020B0602020204020303" pitchFamily="34" charset="-79"/>
                </a:rPr>
                <a:t>Nordic Foresight</a:t>
              </a:r>
            </a:p>
          </p:txBody>
        </p:sp>
      </p:grpSp>
      <p:pic>
        <p:nvPicPr>
          <p:cNvPr id="19" name="Picture 6" descr="GSA 70 - Dongle">
            <a:extLst>
              <a:ext uri="{FF2B5EF4-FFF2-40B4-BE49-F238E27FC236}">
                <a16:creationId xmlns:a16="http://schemas.microsoft.com/office/drawing/2014/main" id="{AD076A14-5858-FA45-A4E6-9B5A97CC62AD}"/>
              </a:ext>
            </a:extLst>
          </p:cNvPr>
          <p:cNvPicPr>
            <a:picLocks noChangeAspect="1" noChangeArrowheads="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838200" y="6422636"/>
            <a:ext cx="953568" cy="3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191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2400" kern="1200" spc="-15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0309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3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0" algn="l" defTabSz="9143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21255-B07A-2447-9CD7-2DAD00F1BACF}"/>
              </a:ext>
            </a:extLst>
          </p:cNvPr>
          <p:cNvSpPr>
            <a:spLocks noGrp="1"/>
          </p:cNvSpPr>
          <p:nvPr>
            <p:ph type="title"/>
          </p:nvPr>
        </p:nvSpPr>
        <p:spPr>
          <a:xfrm>
            <a:off x="838200" y="365126"/>
            <a:ext cx="9341224" cy="482040"/>
          </a:xfrm>
          <a:prstGeom prst="rect">
            <a:avLst/>
          </a:prstGeom>
        </p:spPr>
        <p:txBody>
          <a:bodyPr vert="horz" lIns="91440" tIns="45720" rIns="91440" bIns="45720" rtlCol="0" anchor="ctr">
            <a:normAutofit/>
          </a:bodyPr>
          <a:lstStyle/>
          <a:p>
            <a:r>
              <a:rPr lang="en-GB" noProof="0"/>
              <a:t>CLICK TO EDIT MASTER TITLE STYLE</a:t>
            </a:r>
          </a:p>
        </p:txBody>
      </p:sp>
      <p:sp>
        <p:nvSpPr>
          <p:cNvPr id="3" name="Text Placeholder 2">
            <a:extLst>
              <a:ext uri="{FF2B5EF4-FFF2-40B4-BE49-F238E27FC236}">
                <a16:creationId xmlns:a16="http://schemas.microsoft.com/office/drawing/2014/main" id="{37BCF9E8-3347-6F4D-A965-A3E6C1960685}"/>
              </a:ext>
            </a:extLst>
          </p:cNvPr>
          <p:cNvSpPr>
            <a:spLocks noGrp="1"/>
          </p:cNvSpPr>
          <p:nvPr>
            <p:ph type="body" idx="1"/>
          </p:nvPr>
        </p:nvSpPr>
        <p:spPr>
          <a:xfrm>
            <a:off x="838200" y="1559859"/>
            <a:ext cx="10515600" cy="46171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Footer Placeholder 4">
            <a:extLst>
              <a:ext uri="{FF2B5EF4-FFF2-40B4-BE49-F238E27FC236}">
                <a16:creationId xmlns:a16="http://schemas.microsoft.com/office/drawing/2014/main" id="{F7977079-21A1-4446-B97A-658F8D325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B6460384-A5A4-954B-BC90-018BD4610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50745-D873-D947-9203-FD1A681633F9}" type="slidenum">
              <a:rPr lang="da-DK" smtClean="0"/>
              <a:t>‹#›</a:t>
            </a:fld>
            <a:endParaRPr lang="da-DK"/>
          </a:p>
        </p:txBody>
      </p:sp>
      <p:sp>
        <p:nvSpPr>
          <p:cNvPr id="9" name="TextBox 8">
            <a:extLst>
              <a:ext uri="{FF2B5EF4-FFF2-40B4-BE49-F238E27FC236}">
                <a16:creationId xmlns:a16="http://schemas.microsoft.com/office/drawing/2014/main" id="{3C86ED73-725A-7445-A204-EF80C868C66E}"/>
              </a:ext>
            </a:extLst>
          </p:cNvPr>
          <p:cNvSpPr txBox="1"/>
          <p:nvPr userDrawn="1"/>
        </p:nvSpPr>
        <p:spPr>
          <a:xfrm>
            <a:off x="838200" y="6156079"/>
            <a:ext cx="1259541" cy="276999"/>
          </a:xfrm>
          <a:prstGeom prst="rect">
            <a:avLst/>
          </a:prstGeom>
          <a:noFill/>
        </p:spPr>
        <p:txBody>
          <a:bodyPr wrap="square" rtlCol="0">
            <a:spAutoFit/>
          </a:bodyPr>
          <a:lstStyle/>
          <a:p>
            <a:r>
              <a:rPr lang="da-DK" sz="1200" err="1">
                <a:latin typeface="Helvetica" pitchFamily="2" charset="0"/>
              </a:rPr>
              <a:t>Sponsored</a:t>
            </a:r>
            <a:r>
              <a:rPr lang="da-DK" sz="1200">
                <a:latin typeface="Helvetica" pitchFamily="2" charset="0"/>
              </a:rPr>
              <a:t> by:</a:t>
            </a:r>
          </a:p>
        </p:txBody>
      </p:sp>
      <p:pic>
        <p:nvPicPr>
          <p:cNvPr id="11" name="Picture 10" descr="A close up of a sign&#10;&#10;Description automatically generated">
            <a:extLst>
              <a:ext uri="{FF2B5EF4-FFF2-40B4-BE49-F238E27FC236}">
                <a16:creationId xmlns:a16="http://schemas.microsoft.com/office/drawing/2014/main" id="{B2B70DB5-8AF5-F541-BEE8-289B9B748C55}"/>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292137" y="400704"/>
            <a:ext cx="1336359" cy="365125"/>
          </a:xfrm>
          <a:prstGeom prst="rect">
            <a:avLst/>
          </a:prstGeom>
        </p:spPr>
      </p:pic>
      <p:pic>
        <p:nvPicPr>
          <p:cNvPr id="13" name="Picture 12">
            <a:extLst>
              <a:ext uri="{FF2B5EF4-FFF2-40B4-BE49-F238E27FC236}">
                <a16:creationId xmlns:a16="http://schemas.microsoft.com/office/drawing/2014/main" id="{C43E877D-E388-7744-A67A-60463BCB8365}"/>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99863" y="6412193"/>
            <a:ext cx="693134" cy="309600"/>
          </a:xfrm>
          <a:prstGeom prst="rect">
            <a:avLst/>
          </a:prstGeom>
        </p:spPr>
      </p:pic>
      <p:cxnSp>
        <p:nvCxnSpPr>
          <p:cNvPr id="15" name="Straight Connector 14">
            <a:extLst>
              <a:ext uri="{FF2B5EF4-FFF2-40B4-BE49-F238E27FC236}">
                <a16:creationId xmlns:a16="http://schemas.microsoft.com/office/drawing/2014/main" id="{27B0DE0A-8CB9-E54A-8D35-39B9D339F957}"/>
              </a:ext>
            </a:extLst>
          </p:cNvPr>
          <p:cNvCxnSpPr/>
          <p:nvPr userDrawn="1"/>
        </p:nvCxnSpPr>
        <p:spPr>
          <a:xfrm>
            <a:off x="838200" y="847166"/>
            <a:ext cx="9341224"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A03DBB-4265-E940-8164-E1D5B8B1A6B7}"/>
              </a:ext>
            </a:extLst>
          </p:cNvPr>
          <p:cNvSpPr txBox="1"/>
          <p:nvPr userDrawn="1"/>
        </p:nvSpPr>
        <p:spPr>
          <a:xfrm>
            <a:off x="9032596" y="6152181"/>
            <a:ext cx="1259541" cy="276999"/>
          </a:xfrm>
          <a:prstGeom prst="rect">
            <a:avLst/>
          </a:prstGeom>
          <a:noFill/>
        </p:spPr>
        <p:txBody>
          <a:bodyPr wrap="square" rtlCol="0">
            <a:spAutoFit/>
          </a:bodyPr>
          <a:lstStyle/>
          <a:p>
            <a:r>
              <a:rPr lang="da-DK" sz="1200" err="1">
                <a:latin typeface="Helvetica" pitchFamily="2" charset="0"/>
              </a:rPr>
              <a:t>Prepared</a:t>
            </a:r>
            <a:r>
              <a:rPr lang="da-DK" sz="1200">
                <a:latin typeface="Helvetica" pitchFamily="2" charset="0"/>
              </a:rPr>
              <a:t> by:</a:t>
            </a:r>
          </a:p>
        </p:txBody>
      </p:sp>
      <p:grpSp>
        <p:nvGrpSpPr>
          <p:cNvPr id="28" name="Group 27">
            <a:extLst>
              <a:ext uri="{FF2B5EF4-FFF2-40B4-BE49-F238E27FC236}">
                <a16:creationId xmlns:a16="http://schemas.microsoft.com/office/drawing/2014/main" id="{DD5680B0-D7C7-6F42-943E-939C538A893E}"/>
              </a:ext>
            </a:extLst>
          </p:cNvPr>
          <p:cNvGrpSpPr/>
          <p:nvPr userDrawn="1"/>
        </p:nvGrpSpPr>
        <p:grpSpPr>
          <a:xfrm>
            <a:off x="9032596" y="6311624"/>
            <a:ext cx="1754797" cy="409851"/>
            <a:chOff x="9032596" y="6311624"/>
            <a:chExt cx="1754797" cy="409851"/>
          </a:xfrm>
        </p:grpSpPr>
        <p:pic>
          <p:nvPicPr>
            <p:cNvPr id="26" name="Picture 25" descr="A close up of a logo&#10;&#10;Description automatically generated">
              <a:extLst>
                <a:ext uri="{FF2B5EF4-FFF2-40B4-BE49-F238E27FC236}">
                  <a16:creationId xmlns:a16="http://schemas.microsoft.com/office/drawing/2014/main" id="{B794698D-4C4E-1743-9EBF-FB4A3832C258}"/>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9032596" y="6311624"/>
              <a:ext cx="736617" cy="409851"/>
            </a:xfrm>
            <a:prstGeom prst="rect">
              <a:avLst/>
            </a:prstGeom>
          </p:spPr>
        </p:pic>
        <p:sp>
          <p:nvSpPr>
            <p:cNvPr id="27" name="TextBox 26">
              <a:extLst>
                <a:ext uri="{FF2B5EF4-FFF2-40B4-BE49-F238E27FC236}">
                  <a16:creationId xmlns:a16="http://schemas.microsoft.com/office/drawing/2014/main" id="{84CF380A-C4F9-2244-B487-2CE90049BED1}"/>
                </a:ext>
              </a:extLst>
            </p:cNvPr>
            <p:cNvSpPr txBox="1"/>
            <p:nvPr userDrawn="1"/>
          </p:nvSpPr>
          <p:spPr>
            <a:xfrm>
              <a:off x="9527852" y="6450629"/>
              <a:ext cx="1259541" cy="246221"/>
            </a:xfrm>
            <a:prstGeom prst="rect">
              <a:avLst/>
            </a:prstGeom>
            <a:noFill/>
          </p:spPr>
          <p:txBody>
            <a:bodyPr wrap="square" rtlCol="0">
              <a:spAutoFit/>
            </a:bodyPr>
            <a:lstStyle/>
            <a:p>
              <a:r>
                <a:rPr lang="da-DK" sz="1000">
                  <a:solidFill>
                    <a:srgbClr val="7AA5D2"/>
                  </a:solidFill>
                  <a:latin typeface="Futura Medium" panose="020B0602020204020303" pitchFamily="34" charset="-79"/>
                  <a:cs typeface="Futura Medium" panose="020B0602020204020303" pitchFamily="34" charset="-79"/>
                </a:rPr>
                <a:t>Nordic </a:t>
              </a:r>
              <a:r>
                <a:rPr lang="da-DK" sz="1000" err="1">
                  <a:solidFill>
                    <a:srgbClr val="7AA5D2"/>
                  </a:solidFill>
                  <a:latin typeface="Futura Medium" panose="020B0602020204020303" pitchFamily="34" charset="-79"/>
                  <a:cs typeface="Futura Medium" panose="020B0602020204020303" pitchFamily="34" charset="-79"/>
                </a:rPr>
                <a:t>Foresight</a:t>
              </a:r>
              <a:endParaRPr lang="da-DK" sz="1000">
                <a:solidFill>
                  <a:srgbClr val="7AA5D2"/>
                </a:solidFill>
                <a:latin typeface="Futura Medium" panose="020B0602020204020303" pitchFamily="34" charset="-79"/>
                <a:cs typeface="Futura Medium" panose="020B0602020204020303" pitchFamily="34" charset="-79"/>
              </a:endParaRPr>
            </a:p>
          </p:txBody>
        </p:sp>
      </p:grpSp>
      <p:pic>
        <p:nvPicPr>
          <p:cNvPr id="19" name="Picture 6" descr="GSA 70 - Dongle">
            <a:extLst>
              <a:ext uri="{FF2B5EF4-FFF2-40B4-BE49-F238E27FC236}">
                <a16:creationId xmlns:a16="http://schemas.microsoft.com/office/drawing/2014/main" id="{AD076A14-5858-FA45-A4E6-9B5A97CC62AD}"/>
              </a:ext>
            </a:extLst>
          </p:cNvPr>
          <p:cNvPicPr>
            <a:picLocks noChangeAspect="1" noChangeArrowheads="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838200" y="6422636"/>
            <a:ext cx="953568" cy="3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227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2400" kern="1200" spc="-15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2.xml"/><Relationship Id="rId7" Type="http://schemas.openxmlformats.org/officeDocument/2006/relationships/image" Target="../media/image3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3.sv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hart" Target="../charts/chart6.xml"/><Relationship Id="rId1" Type="http://schemas.openxmlformats.org/officeDocument/2006/relationships/slideLayout" Target="../slideLayouts/slideLayout6.xml"/><Relationship Id="rId4" Type="http://schemas.openxmlformats.org/officeDocument/2006/relationships/image" Target="../media/image63.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image" Target="../media/image65.svg"/></Relationships>
</file>

<file path=ppt/slides/_rels/slide2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69.sv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27.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6.xml"/><Relationship Id="rId5" Type="http://schemas.openxmlformats.org/officeDocument/2006/relationships/image" Target="../media/image75.sv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79.sv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5.sv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6.xml"/><Relationship Id="rId5" Type="http://schemas.openxmlformats.org/officeDocument/2006/relationships/image" Target="../media/image85.svg"/><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6.xml"/><Relationship Id="rId5" Type="http://schemas.openxmlformats.org/officeDocument/2006/relationships/image" Target="../media/image71.sv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image" Target="../media/image65.svg"/></Relationships>
</file>

<file path=ppt/slides/_rels/slide34.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6.xml"/><Relationship Id="rId5" Type="http://schemas.openxmlformats.org/officeDocument/2006/relationships/image" Target="../media/image91.sv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6.xml"/><Relationship Id="rId5" Type="http://schemas.openxmlformats.org/officeDocument/2006/relationships/image" Target="../media/image43.sv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3.sv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7.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96.png"/><Relationship Id="rId5" Type="http://schemas.openxmlformats.org/officeDocument/2006/relationships/image" Target="../media/image3.png"/><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307279-95F7-46EF-AF6C-25B9361D5744}"/>
              </a:ext>
            </a:extLst>
          </p:cNvPr>
          <p:cNvSpPr>
            <a:spLocks noGrp="1"/>
          </p:cNvSpPr>
          <p:nvPr>
            <p:ph type="sldNum" sz="quarter" idx="12"/>
          </p:nvPr>
        </p:nvSpPr>
        <p:spPr/>
        <p:txBody>
          <a:bodyPr/>
          <a:lstStyle/>
          <a:p>
            <a:fld id="{A8050745-D873-D947-9203-FD1A681633F9}" type="slidenum">
              <a:rPr lang="da-DK" smtClean="0"/>
              <a:t>1</a:t>
            </a:fld>
            <a:endParaRPr lang="da-DK" dirty="0"/>
          </a:p>
        </p:txBody>
      </p:sp>
      <p:pic>
        <p:nvPicPr>
          <p:cNvPr id="6" name="Picture 5" descr="A screenshot of a cell phone&#10;&#10;Description automatically generated">
            <a:extLst>
              <a:ext uri="{FF2B5EF4-FFF2-40B4-BE49-F238E27FC236}">
                <a16:creationId xmlns:a16="http://schemas.microsoft.com/office/drawing/2014/main" id="{A19C880E-FEDD-4A8B-813D-369EC77E63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8642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B49B-3A17-7F47-90E2-01C92DE13634}"/>
              </a:ext>
            </a:extLst>
          </p:cNvPr>
          <p:cNvSpPr>
            <a:spLocks noGrp="1"/>
          </p:cNvSpPr>
          <p:nvPr>
            <p:ph type="title"/>
          </p:nvPr>
        </p:nvSpPr>
        <p:spPr/>
        <p:txBody>
          <a:bodyPr/>
          <a:lstStyle/>
          <a:p>
            <a:r>
              <a:rPr lang="en-US" dirty="0"/>
              <a:t>METHODOLOGY: REAL-TIME DELPHI</a:t>
            </a:r>
          </a:p>
        </p:txBody>
      </p:sp>
      <p:sp>
        <p:nvSpPr>
          <p:cNvPr id="4" name="Slide Number Placeholder 3">
            <a:extLst>
              <a:ext uri="{FF2B5EF4-FFF2-40B4-BE49-F238E27FC236}">
                <a16:creationId xmlns:a16="http://schemas.microsoft.com/office/drawing/2014/main" id="{16FBEBCE-F6FD-8348-9B47-57E0F22BE46D}"/>
              </a:ext>
            </a:extLst>
          </p:cNvPr>
          <p:cNvSpPr>
            <a:spLocks noGrp="1"/>
          </p:cNvSpPr>
          <p:nvPr>
            <p:ph type="sldNum" sz="quarter" idx="12"/>
          </p:nvPr>
        </p:nvSpPr>
        <p:spPr/>
        <p:txBody>
          <a:bodyPr/>
          <a:lstStyle/>
          <a:p>
            <a:fld id="{A8050745-D873-D947-9203-FD1A681633F9}" type="slidenum">
              <a:rPr lang="da-DK" smtClean="0"/>
              <a:t>10</a:t>
            </a:fld>
            <a:endParaRPr lang="da-DK" dirty="0"/>
          </a:p>
        </p:txBody>
      </p:sp>
      <p:sp>
        <p:nvSpPr>
          <p:cNvPr id="7" name="Rectangle 6">
            <a:extLst>
              <a:ext uri="{FF2B5EF4-FFF2-40B4-BE49-F238E27FC236}">
                <a16:creationId xmlns:a16="http://schemas.microsoft.com/office/drawing/2014/main" id="{F2473F96-3F71-3141-8320-A33A4337CA08}"/>
              </a:ext>
            </a:extLst>
          </p:cNvPr>
          <p:cNvSpPr/>
          <p:nvPr/>
        </p:nvSpPr>
        <p:spPr>
          <a:xfrm>
            <a:off x="3360812" y="1634825"/>
            <a:ext cx="6096000" cy="1200329"/>
          </a:xfrm>
          <a:prstGeom prst="rect">
            <a:avLst/>
          </a:prstGeom>
        </p:spPr>
        <p:txBody>
          <a:bodyPr>
            <a:spAutoFit/>
          </a:bodyPr>
          <a:lstStyle/>
          <a:p>
            <a:r>
              <a:rPr lang="en-GB" b="1" dirty="0">
                <a:latin typeface="Helvetica" pitchFamily="2" charset="0"/>
              </a:rPr>
              <a:t>Curated views of industry-leading, subject matter experts</a:t>
            </a:r>
            <a:r>
              <a:rPr lang="en-GB" dirty="0">
                <a:latin typeface="Helvetica" pitchFamily="2" charset="0"/>
              </a:rPr>
              <a:t> on the key challenges facing the industry</a:t>
            </a:r>
          </a:p>
          <a:p>
            <a:endParaRPr lang="en-US" dirty="0">
              <a:latin typeface="Helvetica" pitchFamily="2" charset="0"/>
            </a:endParaRPr>
          </a:p>
          <a:p>
            <a:endParaRPr lang="en-US" dirty="0">
              <a:latin typeface="Helvetica" pitchFamily="2" charset="0"/>
            </a:endParaRPr>
          </a:p>
        </p:txBody>
      </p:sp>
      <p:pic>
        <p:nvPicPr>
          <p:cNvPr id="5" name="Graphic 4" descr="Research">
            <a:extLst>
              <a:ext uri="{FF2B5EF4-FFF2-40B4-BE49-F238E27FC236}">
                <a16:creationId xmlns:a16="http://schemas.microsoft.com/office/drawing/2014/main" id="{3E606755-2168-D442-B537-FE3E1657A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0812" y="1329665"/>
            <a:ext cx="1800000" cy="1800000"/>
          </a:xfrm>
          <a:prstGeom prst="rect">
            <a:avLst/>
          </a:prstGeom>
        </p:spPr>
      </p:pic>
      <p:pic>
        <p:nvPicPr>
          <p:cNvPr id="13" name="Graphic 12" descr="Fork In Road">
            <a:extLst>
              <a:ext uri="{FF2B5EF4-FFF2-40B4-BE49-F238E27FC236}">
                <a16:creationId xmlns:a16="http://schemas.microsoft.com/office/drawing/2014/main" id="{893327EF-DCE4-ED43-B707-96A5D6E33F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79424" y="3418753"/>
            <a:ext cx="1800000" cy="1800000"/>
          </a:xfrm>
          <a:prstGeom prst="rect">
            <a:avLst/>
          </a:prstGeom>
        </p:spPr>
      </p:pic>
      <p:sp>
        <p:nvSpPr>
          <p:cNvPr id="14" name="Rectangle 13">
            <a:extLst>
              <a:ext uri="{FF2B5EF4-FFF2-40B4-BE49-F238E27FC236}">
                <a16:creationId xmlns:a16="http://schemas.microsoft.com/office/drawing/2014/main" id="{2C93AFD1-07BF-D44D-B19F-15DEA23FAFAB}"/>
              </a:ext>
            </a:extLst>
          </p:cNvPr>
          <p:cNvSpPr/>
          <p:nvPr/>
        </p:nvSpPr>
        <p:spPr>
          <a:xfrm>
            <a:off x="2460812" y="3890384"/>
            <a:ext cx="6096000" cy="1477328"/>
          </a:xfrm>
          <a:prstGeom prst="rect">
            <a:avLst/>
          </a:prstGeom>
        </p:spPr>
        <p:txBody>
          <a:bodyPr>
            <a:spAutoFit/>
          </a:bodyPr>
          <a:lstStyle/>
          <a:p>
            <a:r>
              <a:rPr lang="en-GB" b="1" dirty="0">
                <a:latin typeface="Helvetica" pitchFamily="2" charset="0"/>
              </a:rPr>
              <a:t>Aids in decision-making</a:t>
            </a:r>
          </a:p>
          <a:p>
            <a:pPr marL="285750" indent="-285750">
              <a:buFont typeface="Arial" panose="020B0604020202020204" pitchFamily="34" charset="0"/>
              <a:buChar char="•"/>
            </a:pPr>
            <a:r>
              <a:rPr lang="en-GB" dirty="0">
                <a:latin typeface="Helvetica" pitchFamily="2" charset="0"/>
              </a:rPr>
              <a:t>Enables you to </a:t>
            </a:r>
            <a:r>
              <a:rPr lang="en-GB" b="1" dirty="0">
                <a:latin typeface="Helvetica" pitchFamily="2" charset="0"/>
              </a:rPr>
              <a:t>orientate on potential opportunities and risks</a:t>
            </a:r>
            <a:r>
              <a:rPr lang="en-GB" dirty="0">
                <a:latin typeface="Helvetica" pitchFamily="2" charset="0"/>
              </a:rPr>
              <a:t> using experts’ assessments.</a:t>
            </a:r>
          </a:p>
          <a:p>
            <a:pPr marL="285750" indent="-285750">
              <a:buFont typeface="Arial" panose="020B0604020202020204" pitchFamily="34" charset="0"/>
              <a:buChar char="•"/>
            </a:pPr>
            <a:r>
              <a:rPr lang="en-GB" dirty="0">
                <a:latin typeface="Helvetica" pitchFamily="2" charset="0"/>
              </a:rPr>
              <a:t>Identify consensus views</a:t>
            </a:r>
          </a:p>
          <a:p>
            <a:pPr marL="285750" indent="-285750">
              <a:buFont typeface="Arial" panose="020B0604020202020204" pitchFamily="34" charset="0"/>
              <a:buChar char="•"/>
            </a:pPr>
            <a:r>
              <a:rPr lang="en-GB" dirty="0">
                <a:latin typeface="Helvetica" pitchFamily="2" charset="0"/>
              </a:rPr>
              <a:t>Explore dissenting opinions</a:t>
            </a:r>
          </a:p>
        </p:txBody>
      </p:sp>
    </p:spTree>
    <p:extLst>
      <p:ext uri="{BB962C8B-B14F-4D97-AF65-F5344CB8AC3E}">
        <p14:creationId xmlns:p14="http://schemas.microsoft.com/office/powerpoint/2010/main" val="296456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DE22-02A2-FD4D-8E9D-F7D01289564B}"/>
              </a:ext>
            </a:extLst>
          </p:cNvPr>
          <p:cNvSpPr>
            <a:spLocks noGrp="1"/>
          </p:cNvSpPr>
          <p:nvPr>
            <p:ph type="title"/>
          </p:nvPr>
        </p:nvSpPr>
        <p:spPr/>
        <p:txBody>
          <a:bodyPr/>
          <a:lstStyle/>
          <a:p>
            <a:r>
              <a:rPr lang="en-US" dirty="0"/>
              <a:t>SIGNIFCIANT SME DEBATE </a:t>
            </a:r>
          </a:p>
        </p:txBody>
      </p:sp>
      <p:sp>
        <p:nvSpPr>
          <p:cNvPr id="4" name="Slide Number Placeholder 3">
            <a:extLst>
              <a:ext uri="{FF2B5EF4-FFF2-40B4-BE49-F238E27FC236}">
                <a16:creationId xmlns:a16="http://schemas.microsoft.com/office/drawing/2014/main" id="{F4A7EC60-4B36-AF4D-B624-D490E7A7225C}"/>
              </a:ext>
            </a:extLst>
          </p:cNvPr>
          <p:cNvSpPr>
            <a:spLocks noGrp="1"/>
          </p:cNvSpPr>
          <p:nvPr>
            <p:ph type="sldNum" sz="quarter" idx="12"/>
          </p:nvPr>
        </p:nvSpPr>
        <p:spPr/>
        <p:txBody>
          <a:bodyPr/>
          <a:lstStyle/>
          <a:p>
            <a:fld id="{A8050745-D873-D947-9203-FD1A681633F9}" type="slidenum">
              <a:rPr lang="da-DK" smtClean="0"/>
              <a:t>11</a:t>
            </a:fld>
            <a:endParaRPr lang="da-DK" dirty="0"/>
          </a:p>
        </p:txBody>
      </p:sp>
      <p:graphicFrame>
        <p:nvGraphicFramePr>
          <p:cNvPr id="5" name="Content Placeholder 12">
            <a:extLst>
              <a:ext uri="{FF2B5EF4-FFF2-40B4-BE49-F238E27FC236}">
                <a16:creationId xmlns:a16="http://schemas.microsoft.com/office/drawing/2014/main" id="{99D37744-251F-1E4B-85B0-407898BECE7F}"/>
              </a:ext>
            </a:extLst>
          </p:cNvPr>
          <p:cNvGraphicFramePr>
            <a:graphicFrameLocks noGrp="1"/>
          </p:cNvGraphicFramePr>
          <p:nvPr>
            <p:ph sz="half" idx="1"/>
            <p:extLst>
              <p:ext uri="{D42A27DB-BD31-4B8C-83A1-F6EECF244321}">
                <p14:modId xmlns:p14="http://schemas.microsoft.com/office/powerpoint/2010/main" val="1393862474"/>
              </p:ext>
            </p:extLst>
          </p:nvPr>
        </p:nvGraphicFramePr>
        <p:xfrm>
          <a:off x="838200" y="1020150"/>
          <a:ext cx="5181600" cy="5156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0E8A3C1B-4CEA-EC43-9293-E2D448E146C9}"/>
              </a:ext>
            </a:extLst>
          </p:cNvPr>
          <p:cNvGraphicFramePr>
            <a:graphicFrameLocks noGrp="1"/>
          </p:cNvGraphicFramePr>
          <p:nvPr>
            <p:extLst>
              <p:ext uri="{D42A27DB-BD31-4B8C-83A1-F6EECF244321}">
                <p14:modId xmlns:p14="http://schemas.microsoft.com/office/powerpoint/2010/main" val="2284133305"/>
              </p:ext>
            </p:extLst>
          </p:nvPr>
        </p:nvGraphicFramePr>
        <p:xfrm>
          <a:off x="6619338" y="2942942"/>
          <a:ext cx="5181600" cy="2438400"/>
        </p:xfrm>
        <a:graphic>
          <a:graphicData uri="http://schemas.openxmlformats.org/drawingml/2006/table">
            <a:tbl>
              <a:tblPr firstRow="1" bandRow="1">
                <a:tableStyleId>{69012ECD-51FC-41F1-AA8D-1B2483CD663E}</a:tableStyleId>
              </a:tblPr>
              <a:tblGrid>
                <a:gridCol w="1727200">
                  <a:extLst>
                    <a:ext uri="{9D8B030D-6E8A-4147-A177-3AD203B41FA5}">
                      <a16:colId xmlns:a16="http://schemas.microsoft.com/office/drawing/2014/main" val="313925991"/>
                    </a:ext>
                  </a:extLst>
                </a:gridCol>
                <a:gridCol w="1727200">
                  <a:extLst>
                    <a:ext uri="{9D8B030D-6E8A-4147-A177-3AD203B41FA5}">
                      <a16:colId xmlns:a16="http://schemas.microsoft.com/office/drawing/2014/main" val="4137116159"/>
                    </a:ext>
                  </a:extLst>
                </a:gridCol>
                <a:gridCol w="1727200">
                  <a:extLst>
                    <a:ext uri="{9D8B030D-6E8A-4147-A177-3AD203B41FA5}">
                      <a16:colId xmlns:a16="http://schemas.microsoft.com/office/drawing/2014/main" val="1537959626"/>
                    </a:ext>
                  </a:extLst>
                </a:gridCol>
              </a:tblGrid>
              <a:tr h="274017">
                <a:tc gridSpan="3">
                  <a:txBody>
                    <a:bodyPr/>
                    <a:lstStyle/>
                    <a:p>
                      <a:r>
                        <a:rPr lang="en-US" sz="1800" dirty="0">
                          <a:latin typeface="Futura Medium" panose="020B0602020204020303" pitchFamily="34" charset="-79"/>
                          <a:cs typeface="Futura Medium" panose="020B0602020204020303" pitchFamily="34" charset="-79"/>
                        </a:rPr>
                        <a:t>Participation </a:t>
                      </a:r>
                      <a:r>
                        <a:rPr lang="en-US" sz="1800" noProof="0" dirty="0">
                          <a:latin typeface="Futura Medium" panose="020B0602020204020303" pitchFamily="34" charset="-79"/>
                          <a:cs typeface="Futura Medium" panose="020B0602020204020303" pitchFamily="34" charset="-79"/>
                        </a:rPr>
                        <a:t>among</a:t>
                      </a:r>
                      <a:r>
                        <a:rPr lang="en-US" sz="1800" dirty="0">
                          <a:latin typeface="Futura Medium" panose="020B0602020204020303" pitchFamily="34" charset="-79"/>
                          <a:cs typeface="Futura Medium" panose="020B0602020204020303" pitchFamily="34" charset="-79"/>
                        </a:rPr>
                        <a:t> 248 respondents</a:t>
                      </a:r>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2348027711"/>
                  </a:ext>
                </a:extLst>
              </a:tr>
              <a:tr h="274017">
                <a:tc>
                  <a:txBody>
                    <a:bodyPr/>
                    <a:lstStyle/>
                    <a:p>
                      <a:endParaRPr lang="en-US" sz="1800" dirty="0">
                        <a:latin typeface="Helvetica" pitchFamily="2" charset="0"/>
                      </a:endParaRPr>
                    </a:p>
                  </a:txBody>
                  <a:tcPr/>
                </a:tc>
                <a:tc>
                  <a:txBody>
                    <a:bodyPr/>
                    <a:lstStyle/>
                    <a:p>
                      <a:pPr algn="ctr"/>
                      <a:r>
                        <a:rPr lang="en-US" sz="1800" dirty="0">
                          <a:latin typeface="Helvetica" pitchFamily="2" charset="0"/>
                        </a:rPr>
                        <a:t>Total</a:t>
                      </a:r>
                    </a:p>
                  </a:txBody>
                  <a:tcPr/>
                </a:tc>
                <a:tc>
                  <a:txBody>
                    <a:bodyPr/>
                    <a:lstStyle/>
                    <a:p>
                      <a:pPr algn="ctr"/>
                      <a:r>
                        <a:rPr lang="en-US" sz="1800" dirty="0">
                          <a:latin typeface="Helvetica" pitchFamily="2" charset="0"/>
                        </a:rPr>
                        <a:t>Average</a:t>
                      </a:r>
                    </a:p>
                  </a:txBody>
                  <a:tcPr/>
                </a:tc>
                <a:extLst>
                  <a:ext uri="{0D108BD9-81ED-4DB2-BD59-A6C34878D82A}">
                    <a16:rowId xmlns:a16="http://schemas.microsoft.com/office/drawing/2014/main" val="4075587953"/>
                  </a:ext>
                </a:extLst>
              </a:tr>
              <a:tr h="411026">
                <a:tc>
                  <a:txBody>
                    <a:bodyPr/>
                    <a:lstStyle/>
                    <a:p>
                      <a:r>
                        <a:rPr lang="en-US" sz="1800" dirty="0">
                          <a:latin typeface="Helvetica" pitchFamily="2" charset="0"/>
                        </a:rPr>
                        <a:t>Visits &amp; Revisits</a:t>
                      </a:r>
                    </a:p>
                  </a:txBody>
                  <a:tcPr/>
                </a:tc>
                <a:tc>
                  <a:txBody>
                    <a:bodyPr/>
                    <a:lstStyle/>
                    <a:p>
                      <a:pPr algn="ctr"/>
                      <a:r>
                        <a:rPr lang="en-US" sz="1800" dirty="0">
                          <a:latin typeface="Helvetica" pitchFamily="2" charset="0"/>
                        </a:rPr>
                        <a:t>837</a:t>
                      </a:r>
                    </a:p>
                  </a:txBody>
                  <a:tcPr anchor="ctr"/>
                </a:tc>
                <a:tc>
                  <a:txBody>
                    <a:bodyPr/>
                    <a:lstStyle/>
                    <a:p>
                      <a:pPr algn="ctr"/>
                      <a:r>
                        <a:rPr lang="en-US" sz="1800" dirty="0">
                          <a:latin typeface="Helvetica" pitchFamily="2" charset="0"/>
                        </a:rPr>
                        <a:t>3</a:t>
                      </a:r>
                    </a:p>
                    <a:p>
                      <a:pPr algn="ctr"/>
                      <a:r>
                        <a:rPr lang="en-US" sz="1100" dirty="0">
                          <a:latin typeface="Helvetica" pitchFamily="2" charset="0"/>
                        </a:rPr>
                        <a:t>Per SME</a:t>
                      </a:r>
                    </a:p>
                  </a:txBody>
                  <a:tcPr anchor="ctr"/>
                </a:tc>
                <a:extLst>
                  <a:ext uri="{0D108BD9-81ED-4DB2-BD59-A6C34878D82A}">
                    <a16:rowId xmlns:a16="http://schemas.microsoft.com/office/drawing/2014/main" val="1041520503"/>
                  </a:ext>
                </a:extLst>
              </a:tr>
              <a:tr h="411026">
                <a:tc>
                  <a:txBody>
                    <a:bodyPr/>
                    <a:lstStyle/>
                    <a:p>
                      <a:r>
                        <a:rPr lang="en-US" sz="1800" dirty="0">
                          <a:latin typeface="Helvetica" pitchFamily="2" charset="0"/>
                        </a:rPr>
                        <a:t>Comments</a:t>
                      </a:r>
                    </a:p>
                  </a:txBody>
                  <a:tcPr/>
                </a:tc>
                <a:tc>
                  <a:txBody>
                    <a:bodyPr/>
                    <a:lstStyle/>
                    <a:p>
                      <a:pPr algn="ctr"/>
                      <a:r>
                        <a:rPr lang="en-US" sz="1800" dirty="0">
                          <a:latin typeface="Helvetica" pitchFamily="2" charset="0"/>
                        </a:rPr>
                        <a:t>2,494</a:t>
                      </a:r>
                    </a:p>
                  </a:txBody>
                  <a:tcPr anchor="ctr"/>
                </a:tc>
                <a:tc>
                  <a:txBody>
                    <a:bodyPr/>
                    <a:lstStyle/>
                    <a:p>
                      <a:pPr algn="ctr"/>
                      <a:r>
                        <a:rPr lang="en-US" sz="1800" dirty="0">
                          <a:latin typeface="Helvetica" pitchFamily="2" charset="0"/>
                        </a:rPr>
                        <a:t>100*</a:t>
                      </a:r>
                    </a:p>
                    <a:p>
                      <a:pPr algn="ctr"/>
                      <a:r>
                        <a:rPr lang="en-US" sz="1100" dirty="0">
                          <a:latin typeface="Helvetica" pitchFamily="2" charset="0"/>
                        </a:rPr>
                        <a:t>Per question</a:t>
                      </a:r>
                    </a:p>
                  </a:txBody>
                  <a:tcPr anchor="ctr"/>
                </a:tc>
                <a:extLst>
                  <a:ext uri="{0D108BD9-81ED-4DB2-BD59-A6C34878D82A}">
                    <a16:rowId xmlns:a16="http://schemas.microsoft.com/office/drawing/2014/main" val="2128709674"/>
                  </a:ext>
                </a:extLst>
              </a:tr>
              <a:tr h="411026">
                <a:tc>
                  <a:txBody>
                    <a:bodyPr/>
                    <a:lstStyle/>
                    <a:p>
                      <a:r>
                        <a:rPr lang="en-US" sz="1800" dirty="0">
                          <a:latin typeface="Helvetica" pitchFamily="2" charset="0"/>
                        </a:rPr>
                        <a:t>Revisions</a:t>
                      </a:r>
                    </a:p>
                  </a:txBody>
                  <a:tcPr/>
                </a:tc>
                <a:tc>
                  <a:txBody>
                    <a:bodyPr/>
                    <a:lstStyle/>
                    <a:p>
                      <a:pPr algn="ctr"/>
                      <a:r>
                        <a:rPr lang="en-US" sz="1800" dirty="0">
                          <a:latin typeface="Helvetica" pitchFamily="2" charset="0"/>
                        </a:rPr>
                        <a:t>1,486</a:t>
                      </a:r>
                    </a:p>
                  </a:txBody>
                  <a:tcPr anchor="ctr"/>
                </a:tc>
                <a:tc>
                  <a:txBody>
                    <a:bodyPr/>
                    <a:lstStyle/>
                    <a:p>
                      <a:pPr algn="ctr"/>
                      <a:r>
                        <a:rPr lang="en-US" sz="1800" dirty="0">
                          <a:latin typeface="Helvetica" pitchFamily="2" charset="0"/>
                        </a:rPr>
                        <a:t>62*</a:t>
                      </a:r>
                    </a:p>
                    <a:p>
                      <a:pPr algn="ctr"/>
                      <a:r>
                        <a:rPr lang="en-US" sz="1100" dirty="0">
                          <a:latin typeface="Helvetica" pitchFamily="2" charset="0"/>
                        </a:rPr>
                        <a:t>Per question</a:t>
                      </a:r>
                    </a:p>
                  </a:txBody>
                  <a:tcPr anchor="ctr"/>
                </a:tc>
                <a:extLst>
                  <a:ext uri="{0D108BD9-81ED-4DB2-BD59-A6C34878D82A}">
                    <a16:rowId xmlns:a16="http://schemas.microsoft.com/office/drawing/2014/main" val="1040129642"/>
                  </a:ext>
                </a:extLst>
              </a:tr>
            </a:tbl>
          </a:graphicData>
        </a:graphic>
      </p:graphicFrame>
      <p:sp>
        <p:nvSpPr>
          <p:cNvPr id="7" name="Rectangle 6">
            <a:extLst>
              <a:ext uri="{FF2B5EF4-FFF2-40B4-BE49-F238E27FC236}">
                <a16:creationId xmlns:a16="http://schemas.microsoft.com/office/drawing/2014/main" id="{997799A9-E8B8-0F42-A016-FBFF2165E44E}"/>
              </a:ext>
            </a:extLst>
          </p:cNvPr>
          <p:cNvSpPr/>
          <p:nvPr/>
        </p:nvSpPr>
        <p:spPr>
          <a:xfrm>
            <a:off x="6619338" y="1661882"/>
            <a:ext cx="5181600" cy="707886"/>
          </a:xfrm>
          <a:prstGeom prst="rect">
            <a:avLst/>
          </a:prstGeom>
        </p:spPr>
        <p:txBody>
          <a:bodyPr wrap="square">
            <a:spAutoFit/>
          </a:bodyPr>
          <a:lstStyle/>
          <a:p>
            <a:r>
              <a:rPr lang="en-US" sz="2000" b="1" dirty="0">
                <a:solidFill>
                  <a:srgbClr val="3495BA"/>
                </a:solidFill>
                <a:latin typeface="Helvetica" pitchFamily="2" charset="0"/>
                <a:cs typeface="Futura Medium" panose="020B0602020204020303" pitchFamily="34" charset="-79"/>
              </a:rPr>
              <a:t>248</a:t>
            </a:r>
            <a:r>
              <a:rPr lang="en-US" b="1" dirty="0">
                <a:solidFill>
                  <a:srgbClr val="3495BA"/>
                </a:solidFill>
                <a:latin typeface="Helvetica" pitchFamily="2" charset="0"/>
                <a:cs typeface="Futura Medium" panose="020B0602020204020303" pitchFamily="34" charset="-79"/>
              </a:rPr>
              <a:t> </a:t>
            </a:r>
            <a:r>
              <a:rPr lang="en-US" dirty="0">
                <a:latin typeface="Helvetica" pitchFamily="2" charset="0"/>
                <a:cs typeface="Futura Medium" panose="020B0602020204020303" pitchFamily="34" charset="-79"/>
              </a:rPr>
              <a:t>or</a:t>
            </a:r>
            <a:r>
              <a:rPr lang="en-US" dirty="0">
                <a:solidFill>
                  <a:srgbClr val="3495BA"/>
                </a:solidFill>
                <a:latin typeface="Helvetica" pitchFamily="2" charset="0"/>
                <a:cs typeface="Futura Medium" panose="020B0602020204020303" pitchFamily="34" charset="-79"/>
              </a:rPr>
              <a:t> </a:t>
            </a:r>
            <a:r>
              <a:rPr lang="en-US" sz="2000" b="1" dirty="0">
                <a:solidFill>
                  <a:srgbClr val="3495BA"/>
                </a:solidFill>
                <a:latin typeface="Helvetica" pitchFamily="2" charset="0"/>
                <a:cs typeface="Futura Medium" panose="020B0602020204020303" pitchFamily="34" charset="-79"/>
              </a:rPr>
              <a:t>38%</a:t>
            </a:r>
            <a:r>
              <a:rPr lang="en-US" dirty="0">
                <a:solidFill>
                  <a:srgbClr val="3495BA"/>
                </a:solidFill>
                <a:latin typeface="Helvetica" pitchFamily="2" charset="0"/>
                <a:cs typeface="Futura Medium" panose="020B0602020204020303" pitchFamily="34" charset="-79"/>
              </a:rPr>
              <a:t> </a:t>
            </a:r>
            <a:r>
              <a:rPr lang="en-US" dirty="0">
                <a:latin typeface="Helvetica" pitchFamily="2" charset="0"/>
              </a:rPr>
              <a:t>participated in the survey, and </a:t>
            </a:r>
            <a:r>
              <a:rPr lang="en-US" sz="2000" b="1" dirty="0">
                <a:solidFill>
                  <a:srgbClr val="3495BA"/>
                </a:solidFill>
                <a:latin typeface="Helvetica" pitchFamily="2" charset="0"/>
                <a:cs typeface="Futura Medium" panose="020B0602020204020303" pitchFamily="34" charset="-79"/>
              </a:rPr>
              <a:t>155</a:t>
            </a:r>
            <a:r>
              <a:rPr lang="en-US" dirty="0">
                <a:latin typeface="Helvetica" pitchFamily="2" charset="0"/>
              </a:rPr>
              <a:t> or </a:t>
            </a:r>
            <a:r>
              <a:rPr lang="en-US" sz="2000" b="1" dirty="0">
                <a:solidFill>
                  <a:srgbClr val="3495BA"/>
                </a:solidFill>
                <a:latin typeface="Helvetica" pitchFamily="2" charset="0"/>
                <a:cs typeface="Futura Medium" panose="020B0602020204020303" pitchFamily="34" charset="-79"/>
              </a:rPr>
              <a:t>23%</a:t>
            </a:r>
            <a:r>
              <a:rPr lang="en-US" dirty="0">
                <a:latin typeface="Helvetica" pitchFamily="2" charset="0"/>
              </a:rPr>
              <a:t> completed the survey.</a:t>
            </a:r>
          </a:p>
        </p:txBody>
      </p:sp>
      <p:sp>
        <p:nvSpPr>
          <p:cNvPr id="8" name="TextBox 7">
            <a:extLst>
              <a:ext uri="{FF2B5EF4-FFF2-40B4-BE49-F238E27FC236}">
                <a16:creationId xmlns:a16="http://schemas.microsoft.com/office/drawing/2014/main" id="{B1AA926E-2217-FD4A-99F5-07E54D010E5B}"/>
              </a:ext>
            </a:extLst>
          </p:cNvPr>
          <p:cNvSpPr txBox="1"/>
          <p:nvPr/>
        </p:nvSpPr>
        <p:spPr>
          <a:xfrm>
            <a:off x="2793296" y="6296302"/>
            <a:ext cx="6416842" cy="400110"/>
          </a:xfrm>
          <a:prstGeom prst="rect">
            <a:avLst/>
          </a:prstGeom>
          <a:noFill/>
        </p:spPr>
        <p:txBody>
          <a:bodyPr wrap="square" rtlCol="0">
            <a:spAutoFit/>
          </a:bodyPr>
          <a:lstStyle/>
          <a:p>
            <a:r>
              <a:rPr lang="en-US" sz="1000" dirty="0">
                <a:latin typeface="Helvetica" pitchFamily="2" charset="0"/>
              </a:rPr>
              <a:t>* Note: Average of comments based on average of 25 questions and revision based on average of 24 questions. Figures have been rounded to whole numbers. The difference is due to types of questions asked</a:t>
            </a:r>
          </a:p>
        </p:txBody>
      </p:sp>
    </p:spTree>
    <p:extLst>
      <p:ext uri="{BB962C8B-B14F-4D97-AF65-F5344CB8AC3E}">
        <p14:creationId xmlns:p14="http://schemas.microsoft.com/office/powerpoint/2010/main" val="398583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oman sitting on brown wooden chair while using silver laptop computer in room">
            <a:extLst>
              <a:ext uri="{FF2B5EF4-FFF2-40B4-BE49-F238E27FC236}">
                <a16:creationId xmlns:a16="http://schemas.microsoft.com/office/drawing/2014/main" id="{FE3F1FE3-F026-3B46-A172-E8E5DC20BD2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CF8B4D-4610-3C4C-B7F8-C5A43D85136C}"/>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The online debate ran from 2 July 2020 – 4 August 2020</a:t>
            </a:r>
          </a:p>
        </p:txBody>
      </p:sp>
      <p:sp>
        <p:nvSpPr>
          <p:cNvPr id="3" name="Slide Number Placeholder 2">
            <a:extLst>
              <a:ext uri="{FF2B5EF4-FFF2-40B4-BE49-F238E27FC236}">
                <a16:creationId xmlns:a16="http://schemas.microsoft.com/office/drawing/2014/main" id="{650D5DAA-C730-E147-97E1-33AD8549BE8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8050745-D873-D947-9203-FD1A681633F9}" type="slidenum">
              <a:rPr lang="en-US">
                <a:solidFill>
                  <a:srgbClr val="FFFFFF"/>
                </a:solidFill>
                <a:latin typeface="Calibri" panose="020F0502020204030204"/>
              </a:rPr>
              <a:pPr>
                <a:spcAft>
                  <a:spcPts val="600"/>
                </a:spcAft>
                <a:defRPr/>
              </a:pPr>
              <a:t>12</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121731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6EDB15-35B7-B24F-8115-BCD4BB412224}"/>
              </a:ext>
            </a:extLst>
          </p:cNvPr>
          <p:cNvSpPr/>
          <p:nvPr/>
        </p:nvSpPr>
        <p:spPr>
          <a:xfrm>
            <a:off x="1555788" y="1390298"/>
            <a:ext cx="4343400" cy="4533900"/>
          </a:xfrm>
          <a:prstGeom prst="rect">
            <a:avLst/>
          </a:prstGeom>
          <a:solidFill>
            <a:schemeClr val="bg2"/>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lvl="0"/>
            <a:r>
              <a:rPr lang="en-GB" sz="1200" dirty="0">
                <a:solidFill>
                  <a:prstClr val="black"/>
                </a:solidFill>
                <a:latin typeface="Helvetica" pitchFamily="2" charset="0"/>
              </a:rPr>
              <a:t>In the post-pandemic workplace, technologies to remotely sense the health condition of people in the workplace (e.g. remote temperature and heart rate sensors) will become standard in offices.</a:t>
            </a:r>
            <a:endParaRPr lang="da-DK" sz="1050" dirty="0">
              <a:solidFill>
                <a:prstClr val="black"/>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Strongly disagree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Disagree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Neutral</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1" i="0" u="none" strike="noStrike" kern="1200" cap="none" spc="0" normalizeH="0" baseline="0" noProof="0" dirty="0">
                <a:ln>
                  <a:noFill/>
                </a:ln>
                <a:solidFill>
                  <a:srgbClr val="3495BA"/>
                </a:solidFill>
                <a:effectLst/>
                <a:uLnTx/>
                <a:uFillTx/>
                <a:latin typeface="Helvetica" pitchFamily="2" charset="0"/>
                <a:ea typeface="+mn-ea"/>
                <a:cs typeface="+mn-cs"/>
              </a:rPr>
              <a:t>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Strongly 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000" b="1" i="0" u="none" strike="noStrike" kern="1200" cap="none" spc="0" normalizeH="0" baseline="0" noProof="0" dirty="0">
                <a:ln>
                  <a:noFill/>
                </a:ln>
                <a:solidFill>
                  <a:prstClr val="black"/>
                </a:solidFill>
                <a:effectLst/>
                <a:uLnTx/>
                <a:uFillTx/>
                <a:latin typeface="Helvetica" pitchFamily="2" charset="0"/>
                <a:ea typeface="+mn-ea"/>
                <a:cs typeface="+mn-cs"/>
              </a:rPr>
              <a:t>Reason / explanation</a:t>
            </a:r>
            <a:endPar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5" name="Rounded Rectangle 34">
            <a:extLst>
              <a:ext uri="{FF2B5EF4-FFF2-40B4-BE49-F238E27FC236}">
                <a16:creationId xmlns:a16="http://schemas.microsoft.com/office/drawing/2014/main" id="{BF4DAB6D-9AB1-A549-B087-E9FED37BA46F}"/>
              </a:ext>
            </a:extLst>
          </p:cNvPr>
          <p:cNvSpPr/>
          <p:nvPr/>
        </p:nvSpPr>
        <p:spPr>
          <a:xfrm>
            <a:off x="1618563" y="3982218"/>
            <a:ext cx="1507069" cy="29129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314257A-BC4F-7A40-BBC9-166B8EC54D33}"/>
              </a:ext>
            </a:extLst>
          </p:cNvPr>
          <p:cNvSpPr/>
          <p:nvPr/>
        </p:nvSpPr>
        <p:spPr>
          <a:xfrm>
            <a:off x="1620835" y="4222398"/>
            <a:ext cx="4152900" cy="157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Helvetica" pitchFamily="2" charset="0"/>
                <a:ea typeface="+mn-ea"/>
                <a:cs typeface="+mn-cs"/>
              </a:rPr>
              <a:t>Since the virus will be with us for a few years, organizations and employees will want the means to ensure those who are sick do not risk the health and wellbeing of people in the workplace.</a:t>
            </a:r>
          </a:p>
        </p:txBody>
      </p:sp>
      <p:pic>
        <p:nvPicPr>
          <p:cNvPr id="9" name="Graphic 8" descr="Pencil">
            <a:extLst>
              <a:ext uri="{FF2B5EF4-FFF2-40B4-BE49-F238E27FC236}">
                <a16:creationId xmlns:a16="http://schemas.microsoft.com/office/drawing/2014/main" id="{F1C3B400-9C83-014D-9BEA-4F9C34619DD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44688" y="4033328"/>
            <a:ext cx="144000" cy="144000"/>
          </a:xfrm>
          <a:prstGeom prst="rect">
            <a:avLst/>
          </a:prstGeom>
        </p:spPr>
      </p:pic>
      <p:pic>
        <p:nvPicPr>
          <p:cNvPr id="13" name="Graphic 12" descr="Gauge">
            <a:extLst>
              <a:ext uri="{FF2B5EF4-FFF2-40B4-BE49-F238E27FC236}">
                <a16:creationId xmlns:a16="http://schemas.microsoft.com/office/drawing/2014/main" id="{2DD93F0E-9AA7-4040-A9CA-FAD0AF9953C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51757" y="4023398"/>
            <a:ext cx="144000" cy="144000"/>
          </a:xfrm>
          <a:prstGeom prst="rect">
            <a:avLst/>
          </a:prstGeom>
        </p:spPr>
      </p:pic>
      <p:sp>
        <p:nvSpPr>
          <p:cNvPr id="14" name="TextBox 13">
            <a:extLst>
              <a:ext uri="{FF2B5EF4-FFF2-40B4-BE49-F238E27FC236}">
                <a16:creationId xmlns:a16="http://schemas.microsoft.com/office/drawing/2014/main" id="{09CCAC09-8783-6049-A3AD-1D88C39552C9}"/>
              </a:ext>
            </a:extLst>
          </p:cNvPr>
          <p:cNvSpPr txBox="1"/>
          <p:nvPr/>
        </p:nvSpPr>
        <p:spPr>
          <a:xfrm>
            <a:off x="3270563" y="3982218"/>
            <a:ext cx="86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black"/>
                </a:solidFill>
                <a:effectLst/>
                <a:uLnTx/>
                <a:uFillTx/>
                <a:latin typeface="Helvetica" pitchFamily="2" charset="0"/>
                <a:ea typeface="+mn-ea"/>
                <a:cs typeface="+mn-cs"/>
              </a:rPr>
              <a:t>Consensus</a:t>
            </a:r>
          </a:p>
        </p:txBody>
      </p:sp>
      <p:pic>
        <p:nvPicPr>
          <p:cNvPr id="16" name="Graphic 15" descr="Upward trend">
            <a:extLst>
              <a:ext uri="{FF2B5EF4-FFF2-40B4-BE49-F238E27FC236}">
                <a16:creationId xmlns:a16="http://schemas.microsoft.com/office/drawing/2014/main" id="{E0F539BB-15DC-2A4B-A5E4-DC00571730F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68299" y="4033328"/>
            <a:ext cx="144000" cy="144000"/>
          </a:xfrm>
          <a:prstGeom prst="rect">
            <a:avLst/>
          </a:prstGeom>
        </p:spPr>
      </p:pic>
      <p:sp>
        <p:nvSpPr>
          <p:cNvPr id="17" name="TextBox 16">
            <a:extLst>
              <a:ext uri="{FF2B5EF4-FFF2-40B4-BE49-F238E27FC236}">
                <a16:creationId xmlns:a16="http://schemas.microsoft.com/office/drawing/2014/main" id="{BAF63D41-11E4-874E-8A23-CBA196417F7B}"/>
              </a:ext>
            </a:extLst>
          </p:cNvPr>
          <p:cNvSpPr txBox="1"/>
          <p:nvPr/>
        </p:nvSpPr>
        <p:spPr>
          <a:xfrm>
            <a:off x="4346374" y="3982218"/>
            <a:ext cx="4901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Helvetica" pitchFamily="2" charset="0"/>
                <a:ea typeface="+mn-ea"/>
                <a:cs typeface="+mn-cs"/>
              </a:rPr>
              <a:t>Stats</a:t>
            </a:r>
          </a:p>
        </p:txBody>
      </p:sp>
      <p:pic>
        <p:nvPicPr>
          <p:cNvPr id="19" name="Graphic 18" descr="Thought bubble">
            <a:extLst>
              <a:ext uri="{FF2B5EF4-FFF2-40B4-BE49-F238E27FC236}">
                <a16:creationId xmlns:a16="http://schemas.microsoft.com/office/drawing/2014/main" id="{C47FC042-2979-E447-A440-F09C15A1600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70599" y="4033328"/>
            <a:ext cx="144000" cy="144000"/>
          </a:xfrm>
          <a:prstGeom prst="rect">
            <a:avLst/>
          </a:prstGeom>
        </p:spPr>
      </p:pic>
      <p:sp>
        <p:nvSpPr>
          <p:cNvPr id="20" name="TextBox 19">
            <a:extLst>
              <a:ext uri="{FF2B5EF4-FFF2-40B4-BE49-F238E27FC236}">
                <a16:creationId xmlns:a16="http://schemas.microsoft.com/office/drawing/2014/main" id="{AFDA3132-EC98-0F4A-9EC7-6303FDA4CE90}"/>
              </a:ext>
            </a:extLst>
          </p:cNvPr>
          <p:cNvSpPr txBox="1"/>
          <p:nvPr/>
        </p:nvSpPr>
        <p:spPr>
          <a:xfrm>
            <a:off x="5048675" y="3982218"/>
            <a:ext cx="8174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black"/>
                </a:solidFill>
                <a:effectLst/>
                <a:uLnTx/>
                <a:uFillTx/>
                <a:latin typeface="Helvetica" pitchFamily="2" charset="0"/>
                <a:ea typeface="+mn-ea"/>
                <a:cs typeface="+mn-cs"/>
              </a:rPr>
              <a:t>Comments</a:t>
            </a:r>
          </a:p>
        </p:txBody>
      </p:sp>
      <p:sp>
        <p:nvSpPr>
          <p:cNvPr id="21" name="Rectangle 20">
            <a:extLst>
              <a:ext uri="{FF2B5EF4-FFF2-40B4-BE49-F238E27FC236}">
                <a16:creationId xmlns:a16="http://schemas.microsoft.com/office/drawing/2014/main" id="{56F4AE26-E689-1242-94E2-EEAAF0F0E8E3}"/>
              </a:ext>
            </a:extLst>
          </p:cNvPr>
          <p:cNvSpPr/>
          <p:nvPr/>
        </p:nvSpPr>
        <p:spPr>
          <a:xfrm>
            <a:off x="6292890" y="1390298"/>
            <a:ext cx="4343400" cy="4533900"/>
          </a:xfrm>
          <a:prstGeom prst="rect">
            <a:avLst/>
          </a:prstGeom>
          <a:solidFill>
            <a:schemeClr val="bg2"/>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Question</a:t>
            </a:r>
          </a:p>
          <a:p>
            <a:pPr lvl="0"/>
            <a:endParaRPr lang="en-GB" sz="1200" dirty="0">
              <a:solidFill>
                <a:prstClr val="black"/>
              </a:solidFill>
              <a:latin typeface="Helvetica" pitchFamily="2" charset="0"/>
            </a:endParaRPr>
          </a:p>
          <a:p>
            <a:pPr lvl="0"/>
            <a:r>
              <a:rPr lang="en-GB" sz="1200" dirty="0">
                <a:solidFill>
                  <a:prstClr val="black"/>
                </a:solidFill>
                <a:latin typeface="Helvetica" pitchFamily="2" charset="0"/>
              </a:rPr>
              <a:t>In the post-pandemic workplace, technologies to remotely sense the health condition of people in the workplace (e.g. remote temperature and heart rate sensors) will become standard in offices.</a:t>
            </a:r>
            <a:endParaRPr lang="da-DK" sz="1050" dirty="0">
              <a:solidFill>
                <a:prstClr val="black"/>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Strongly disagree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Disagree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Neutral</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w="0"/>
                <a:solidFill>
                  <a:srgbClr val="3494BA"/>
                </a:solidFill>
                <a:effectLst>
                  <a:outerShdw blurRad="38100" dist="25400" dir="5400000" algn="ctr" rotWithShape="0">
                    <a:srgbClr val="6E747A">
                      <a:alpha val="43000"/>
                    </a:srgbClr>
                  </a:outerShdw>
                </a:effectLst>
                <a:uLnTx/>
                <a:uFillTx/>
                <a:latin typeface="Helvetica" pitchFamily="2" charset="0"/>
                <a:ea typeface="+mn-ea"/>
                <a:cs typeface="+mn-cs"/>
              </a:rPr>
              <a:t>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Strongly 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000" b="0" i="0" u="none" strike="noStrike" kern="1200" cap="none" spc="0" normalizeH="0" baseline="0" noProof="0" dirty="0">
                <a:ln>
                  <a:noFill/>
                </a:ln>
                <a:solidFill>
                  <a:prstClr val="black"/>
                </a:solidFill>
                <a:effectLst/>
                <a:uLnTx/>
                <a:uFillTx/>
                <a:latin typeface="Helvetica" pitchFamily="2" charset="0"/>
                <a:ea typeface="+mn-ea"/>
                <a:cs typeface="+mn-cs"/>
              </a:rPr>
              <a:t>Reason / explanation</a:t>
            </a: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7" name="Rounded Rectangle 36">
            <a:extLst>
              <a:ext uri="{FF2B5EF4-FFF2-40B4-BE49-F238E27FC236}">
                <a16:creationId xmlns:a16="http://schemas.microsoft.com/office/drawing/2014/main" id="{F0CE231E-ABE0-BD4C-92AF-151142397CE9}"/>
              </a:ext>
            </a:extLst>
          </p:cNvPr>
          <p:cNvSpPr/>
          <p:nvPr/>
        </p:nvSpPr>
        <p:spPr>
          <a:xfrm>
            <a:off x="9511163" y="3959252"/>
            <a:ext cx="1023527" cy="31425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64E6DDF-2B1A-9147-A59D-43CDE7B90D8D}"/>
              </a:ext>
            </a:extLst>
          </p:cNvPr>
          <p:cNvSpPr/>
          <p:nvPr/>
        </p:nvSpPr>
        <p:spPr>
          <a:xfrm>
            <a:off x="6381790" y="4222398"/>
            <a:ext cx="4152900" cy="157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US" sz="1200" b="1" i="0" u="none" strike="noStrike" kern="1200" cap="none" spc="0" normalizeH="0" baseline="0" noProof="0" dirty="0">
                <a:ln>
                  <a:noFill/>
                </a:ln>
                <a:solidFill>
                  <a:prstClr val="black"/>
                </a:solidFill>
                <a:effectLst/>
                <a:uLnTx/>
                <a:uFillTx/>
                <a:latin typeface="Helvetica" pitchFamily="2" charset="0"/>
                <a:ea typeface="+mn-ea"/>
                <a:cs typeface="+mn-cs"/>
              </a:rPr>
              <a:t>Strongly Disagree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itchFamily="2" charset="0"/>
                <a:ea typeface="+mn-ea"/>
                <a:cs typeface="+mn-cs"/>
              </a:rPr>
              <a:t>Laws, company policies, and workers’ concern for privacy will limit the application of such technologies – regardless of the impact of the Covid19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pic>
        <p:nvPicPr>
          <p:cNvPr id="23" name="Graphic 22" descr="Pencil">
            <a:extLst>
              <a:ext uri="{FF2B5EF4-FFF2-40B4-BE49-F238E27FC236}">
                <a16:creationId xmlns:a16="http://schemas.microsoft.com/office/drawing/2014/main" id="{B6B10042-A85F-3346-AEA0-5E4742D9579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81790" y="4033328"/>
            <a:ext cx="144000" cy="144000"/>
          </a:xfrm>
          <a:prstGeom prst="rect">
            <a:avLst/>
          </a:prstGeom>
        </p:spPr>
      </p:pic>
      <p:pic>
        <p:nvPicPr>
          <p:cNvPr id="24" name="Graphic 23" descr="Gauge">
            <a:extLst>
              <a:ext uri="{FF2B5EF4-FFF2-40B4-BE49-F238E27FC236}">
                <a16:creationId xmlns:a16="http://schemas.microsoft.com/office/drawing/2014/main" id="{98B0AFC7-5957-9244-AA35-B72E853526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29590" y="4033328"/>
            <a:ext cx="144000" cy="144000"/>
          </a:xfrm>
          <a:prstGeom prst="rect">
            <a:avLst/>
          </a:prstGeom>
        </p:spPr>
      </p:pic>
      <p:sp>
        <p:nvSpPr>
          <p:cNvPr id="25" name="TextBox 24">
            <a:extLst>
              <a:ext uri="{FF2B5EF4-FFF2-40B4-BE49-F238E27FC236}">
                <a16:creationId xmlns:a16="http://schemas.microsoft.com/office/drawing/2014/main" id="{E2D40C65-FCF2-8B42-AA06-4D9E88A6D972}"/>
              </a:ext>
            </a:extLst>
          </p:cNvPr>
          <p:cNvSpPr txBox="1"/>
          <p:nvPr/>
        </p:nvSpPr>
        <p:spPr>
          <a:xfrm>
            <a:off x="8007665" y="3982218"/>
            <a:ext cx="86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black"/>
                </a:solidFill>
                <a:effectLst/>
                <a:uLnTx/>
                <a:uFillTx/>
                <a:latin typeface="Helvetica" pitchFamily="2" charset="0"/>
                <a:ea typeface="+mn-ea"/>
                <a:cs typeface="+mn-cs"/>
              </a:rPr>
              <a:t>Consensus</a:t>
            </a:r>
          </a:p>
        </p:txBody>
      </p:sp>
      <p:pic>
        <p:nvPicPr>
          <p:cNvPr id="26" name="Graphic 25" descr="Upward trend">
            <a:extLst>
              <a:ext uri="{FF2B5EF4-FFF2-40B4-BE49-F238E27FC236}">
                <a16:creationId xmlns:a16="http://schemas.microsoft.com/office/drawing/2014/main" id="{5D1C7F37-56F5-3047-AAA5-5F604FC5D85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05401" y="4033328"/>
            <a:ext cx="144000" cy="144000"/>
          </a:xfrm>
          <a:prstGeom prst="rect">
            <a:avLst/>
          </a:prstGeom>
        </p:spPr>
      </p:pic>
      <p:sp>
        <p:nvSpPr>
          <p:cNvPr id="27" name="TextBox 26">
            <a:extLst>
              <a:ext uri="{FF2B5EF4-FFF2-40B4-BE49-F238E27FC236}">
                <a16:creationId xmlns:a16="http://schemas.microsoft.com/office/drawing/2014/main" id="{13EDD752-D65E-AC4B-B010-A91D9F0800F4}"/>
              </a:ext>
            </a:extLst>
          </p:cNvPr>
          <p:cNvSpPr txBox="1"/>
          <p:nvPr/>
        </p:nvSpPr>
        <p:spPr>
          <a:xfrm>
            <a:off x="9083476" y="3982218"/>
            <a:ext cx="4901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Helvetica" pitchFamily="2" charset="0"/>
                <a:ea typeface="+mn-ea"/>
                <a:cs typeface="+mn-cs"/>
              </a:rPr>
              <a:t>Stats</a:t>
            </a:r>
          </a:p>
        </p:txBody>
      </p:sp>
      <p:pic>
        <p:nvPicPr>
          <p:cNvPr id="28" name="Graphic 27" descr="Thought bubble">
            <a:extLst>
              <a:ext uri="{FF2B5EF4-FFF2-40B4-BE49-F238E27FC236}">
                <a16:creationId xmlns:a16="http://schemas.microsoft.com/office/drawing/2014/main" id="{1973DED7-687C-EA43-9A78-8CED28B87D4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07701" y="4033328"/>
            <a:ext cx="144000" cy="144000"/>
          </a:xfrm>
          <a:prstGeom prst="rect">
            <a:avLst/>
          </a:prstGeom>
        </p:spPr>
      </p:pic>
      <p:sp>
        <p:nvSpPr>
          <p:cNvPr id="29" name="TextBox 28">
            <a:extLst>
              <a:ext uri="{FF2B5EF4-FFF2-40B4-BE49-F238E27FC236}">
                <a16:creationId xmlns:a16="http://schemas.microsoft.com/office/drawing/2014/main" id="{AE2C0634-9A71-8641-AAA8-61B224D89769}"/>
              </a:ext>
            </a:extLst>
          </p:cNvPr>
          <p:cNvSpPr txBox="1"/>
          <p:nvPr/>
        </p:nvSpPr>
        <p:spPr>
          <a:xfrm>
            <a:off x="9688365" y="3982218"/>
            <a:ext cx="91488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dirty="0">
                <a:ln>
                  <a:noFill/>
                </a:ln>
                <a:solidFill>
                  <a:prstClr val="black"/>
                </a:solidFill>
                <a:effectLst/>
                <a:uLnTx/>
                <a:uFillTx/>
                <a:latin typeface="Helvetica" pitchFamily="2" charset="0"/>
                <a:ea typeface="+mn-ea"/>
                <a:cs typeface="+mn-cs"/>
              </a:rPr>
              <a:t>Comments</a:t>
            </a:r>
          </a:p>
        </p:txBody>
      </p:sp>
      <p:sp>
        <p:nvSpPr>
          <p:cNvPr id="30" name="Oval 29">
            <a:extLst>
              <a:ext uri="{FF2B5EF4-FFF2-40B4-BE49-F238E27FC236}">
                <a16:creationId xmlns:a16="http://schemas.microsoft.com/office/drawing/2014/main" id="{9C284E1A-4A4B-2241-A303-560B9478FDCA}"/>
              </a:ext>
            </a:extLst>
          </p:cNvPr>
          <p:cNvSpPr/>
          <p:nvPr/>
        </p:nvSpPr>
        <p:spPr>
          <a:xfrm>
            <a:off x="6404343" y="3527622"/>
            <a:ext cx="45719" cy="4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Graphic 31" descr="Wireless">
            <a:extLst>
              <a:ext uri="{FF2B5EF4-FFF2-40B4-BE49-F238E27FC236}">
                <a16:creationId xmlns:a16="http://schemas.microsoft.com/office/drawing/2014/main" id="{54B2F0DC-34F1-4A4D-94E2-15550A5EC6B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6450831" y="4467557"/>
            <a:ext cx="144000" cy="144000"/>
          </a:xfrm>
          <a:prstGeom prst="rect">
            <a:avLst/>
          </a:prstGeom>
        </p:spPr>
      </p:pic>
      <p:sp>
        <p:nvSpPr>
          <p:cNvPr id="33" name="Rounded Rectangle 32">
            <a:extLst>
              <a:ext uri="{FF2B5EF4-FFF2-40B4-BE49-F238E27FC236}">
                <a16:creationId xmlns:a16="http://schemas.microsoft.com/office/drawing/2014/main" id="{63C08745-0261-7843-B72A-935D9B640524}"/>
              </a:ext>
            </a:extLst>
          </p:cNvPr>
          <p:cNvSpPr/>
          <p:nvPr/>
        </p:nvSpPr>
        <p:spPr>
          <a:xfrm>
            <a:off x="6450062" y="4262455"/>
            <a:ext cx="424376" cy="188008"/>
          </a:xfrm>
          <a:prstGeom prst="roundRect">
            <a:avLst/>
          </a:prstGeom>
          <a:solidFill>
            <a:schemeClr val="bg2"/>
          </a:solidFill>
          <a:ln>
            <a:solidFill>
              <a:schemeClr val="bg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D3DA1B6B-1D1B-BE43-8073-B902F63F6AD6}"/>
              </a:ext>
            </a:extLst>
          </p:cNvPr>
          <p:cNvSpPr/>
          <p:nvPr/>
        </p:nvSpPr>
        <p:spPr>
          <a:xfrm>
            <a:off x="6436599" y="4241043"/>
            <a:ext cx="460382"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Helvetica" pitchFamily="2" charset="0"/>
                <a:ea typeface="+mn-ea"/>
                <a:cs typeface="+mn-cs"/>
              </a:rPr>
              <a:t>Back</a:t>
            </a:r>
          </a:p>
        </p:txBody>
      </p:sp>
      <p:sp>
        <p:nvSpPr>
          <p:cNvPr id="36" name="Rectangle 35">
            <a:extLst>
              <a:ext uri="{FF2B5EF4-FFF2-40B4-BE49-F238E27FC236}">
                <a16:creationId xmlns:a16="http://schemas.microsoft.com/office/drawing/2014/main" id="{9EB926E0-740C-7E42-94A0-278E7DDF5DE4}"/>
              </a:ext>
            </a:extLst>
          </p:cNvPr>
          <p:cNvSpPr/>
          <p:nvPr/>
        </p:nvSpPr>
        <p:spPr>
          <a:xfrm>
            <a:off x="1755051" y="3963809"/>
            <a:ext cx="10676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My reason</a:t>
            </a: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5C636E7-CC7F-4D4B-8271-F60AD0F4A28E}"/>
              </a:ext>
            </a:extLst>
          </p:cNvPr>
          <p:cNvSpPr txBox="1"/>
          <p:nvPr/>
        </p:nvSpPr>
        <p:spPr>
          <a:xfrm>
            <a:off x="8070885" y="5084882"/>
            <a:ext cx="8977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Helvetica" pitchFamily="2" charset="0"/>
                <a:ea typeface="+mn-ea"/>
                <a:cs typeface="+mn-cs"/>
              </a:rPr>
              <a:t>Unimportant</a:t>
            </a:r>
          </a:p>
        </p:txBody>
      </p:sp>
      <p:sp>
        <p:nvSpPr>
          <p:cNvPr id="39" name="TextBox 38">
            <a:extLst>
              <a:ext uri="{FF2B5EF4-FFF2-40B4-BE49-F238E27FC236}">
                <a16:creationId xmlns:a16="http://schemas.microsoft.com/office/drawing/2014/main" id="{0A7F6950-03D6-5A41-BB2F-CF918A9D4B2E}"/>
              </a:ext>
            </a:extLst>
          </p:cNvPr>
          <p:cNvSpPr txBox="1"/>
          <p:nvPr/>
        </p:nvSpPr>
        <p:spPr>
          <a:xfrm>
            <a:off x="9646474" y="5084882"/>
            <a:ext cx="8977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Helvetica" pitchFamily="2" charset="0"/>
                <a:ea typeface="+mn-ea"/>
                <a:cs typeface="+mn-cs"/>
              </a:rPr>
              <a:t>Important</a:t>
            </a:r>
          </a:p>
        </p:txBody>
      </p:sp>
      <p:sp>
        <p:nvSpPr>
          <p:cNvPr id="40" name="TextBox 39">
            <a:extLst>
              <a:ext uri="{FF2B5EF4-FFF2-40B4-BE49-F238E27FC236}">
                <a16:creationId xmlns:a16="http://schemas.microsoft.com/office/drawing/2014/main" id="{BF4C3331-CB63-4244-ADEA-1737AFCDD369}"/>
              </a:ext>
            </a:extLst>
          </p:cNvPr>
          <p:cNvSpPr txBox="1"/>
          <p:nvPr/>
        </p:nvSpPr>
        <p:spPr>
          <a:xfrm>
            <a:off x="8070885" y="5351586"/>
            <a:ext cx="8977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Helvetica" pitchFamily="2" charset="0"/>
                <a:ea typeface="+mn-ea"/>
                <a:cs typeface="+mn-cs"/>
              </a:rPr>
              <a:t>Irrelevant</a:t>
            </a:r>
          </a:p>
        </p:txBody>
      </p:sp>
      <p:sp>
        <p:nvSpPr>
          <p:cNvPr id="41" name="TextBox 40">
            <a:extLst>
              <a:ext uri="{FF2B5EF4-FFF2-40B4-BE49-F238E27FC236}">
                <a16:creationId xmlns:a16="http://schemas.microsoft.com/office/drawing/2014/main" id="{A360A64D-41E3-1C48-925A-B7B484B3BC94}"/>
              </a:ext>
            </a:extLst>
          </p:cNvPr>
          <p:cNvSpPr txBox="1"/>
          <p:nvPr/>
        </p:nvSpPr>
        <p:spPr>
          <a:xfrm>
            <a:off x="9646474" y="5351586"/>
            <a:ext cx="8977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Helvetica" pitchFamily="2" charset="0"/>
                <a:ea typeface="+mn-ea"/>
                <a:cs typeface="+mn-cs"/>
              </a:rPr>
              <a:t>Relevant</a:t>
            </a:r>
          </a:p>
        </p:txBody>
      </p:sp>
      <p:grpSp>
        <p:nvGrpSpPr>
          <p:cNvPr id="47" name="Group 46">
            <a:extLst>
              <a:ext uri="{FF2B5EF4-FFF2-40B4-BE49-F238E27FC236}">
                <a16:creationId xmlns:a16="http://schemas.microsoft.com/office/drawing/2014/main" id="{713590B2-4C40-6648-B352-E0FB7EECF4EB}"/>
              </a:ext>
            </a:extLst>
          </p:cNvPr>
          <p:cNvGrpSpPr/>
          <p:nvPr/>
        </p:nvGrpSpPr>
        <p:grpSpPr>
          <a:xfrm>
            <a:off x="8920424" y="5164298"/>
            <a:ext cx="681600" cy="72000"/>
            <a:chOff x="6743702" y="6565589"/>
            <a:chExt cx="681600" cy="72000"/>
          </a:xfrm>
        </p:grpSpPr>
        <p:sp>
          <p:nvSpPr>
            <p:cNvPr id="42" name="Oval 41">
              <a:extLst>
                <a:ext uri="{FF2B5EF4-FFF2-40B4-BE49-F238E27FC236}">
                  <a16:creationId xmlns:a16="http://schemas.microsoft.com/office/drawing/2014/main" id="{1E9EB906-8499-B142-B1DD-7773D39A1FDD}"/>
                </a:ext>
              </a:extLst>
            </p:cNvPr>
            <p:cNvSpPr/>
            <p:nvPr/>
          </p:nvSpPr>
          <p:spPr>
            <a:xfrm>
              <a:off x="67437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2354BEDD-9340-CE46-98D4-F3226C3A2DF0}"/>
                </a:ext>
              </a:extLst>
            </p:cNvPr>
            <p:cNvSpPr/>
            <p:nvPr/>
          </p:nvSpPr>
          <p:spPr>
            <a:xfrm>
              <a:off x="68961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6C48D4EA-5A8F-9E4D-B5DF-15E2276B4428}"/>
                </a:ext>
              </a:extLst>
            </p:cNvPr>
            <p:cNvSpPr/>
            <p:nvPr/>
          </p:nvSpPr>
          <p:spPr>
            <a:xfrm>
              <a:off x="70485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12F4C9BD-F491-9F42-898D-F8AD3C406880}"/>
                </a:ext>
              </a:extLst>
            </p:cNvPr>
            <p:cNvSpPr/>
            <p:nvPr/>
          </p:nvSpPr>
          <p:spPr>
            <a:xfrm>
              <a:off x="72009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12FE3965-CEF0-1B4D-AB5C-3F4B8F9F5A18}"/>
                </a:ext>
              </a:extLst>
            </p:cNvPr>
            <p:cNvSpPr/>
            <p:nvPr/>
          </p:nvSpPr>
          <p:spPr>
            <a:xfrm>
              <a:off x="73533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E40469B6-1305-DC4B-9FA8-442F217F89B1}"/>
              </a:ext>
            </a:extLst>
          </p:cNvPr>
          <p:cNvGrpSpPr/>
          <p:nvPr/>
        </p:nvGrpSpPr>
        <p:grpSpPr>
          <a:xfrm>
            <a:off x="8920424" y="5431002"/>
            <a:ext cx="681600" cy="72000"/>
            <a:chOff x="6743702" y="6565589"/>
            <a:chExt cx="681600" cy="72000"/>
          </a:xfrm>
        </p:grpSpPr>
        <p:sp>
          <p:nvSpPr>
            <p:cNvPr id="49" name="Oval 48">
              <a:extLst>
                <a:ext uri="{FF2B5EF4-FFF2-40B4-BE49-F238E27FC236}">
                  <a16:creationId xmlns:a16="http://schemas.microsoft.com/office/drawing/2014/main" id="{73DCDB21-80D1-1248-A98C-A5B1C7E76169}"/>
                </a:ext>
              </a:extLst>
            </p:cNvPr>
            <p:cNvSpPr/>
            <p:nvPr/>
          </p:nvSpPr>
          <p:spPr>
            <a:xfrm>
              <a:off x="67437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C4902C8B-2FD4-8D4A-8328-7F50A68343AE}"/>
                </a:ext>
              </a:extLst>
            </p:cNvPr>
            <p:cNvSpPr/>
            <p:nvPr/>
          </p:nvSpPr>
          <p:spPr>
            <a:xfrm>
              <a:off x="68961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3144C2B1-411F-8A45-B649-738467C69CF9}"/>
                </a:ext>
              </a:extLst>
            </p:cNvPr>
            <p:cNvSpPr/>
            <p:nvPr/>
          </p:nvSpPr>
          <p:spPr>
            <a:xfrm>
              <a:off x="70485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D51129E-FFDE-1D40-BAC4-2C31CDB42396}"/>
                </a:ext>
              </a:extLst>
            </p:cNvPr>
            <p:cNvSpPr/>
            <p:nvPr/>
          </p:nvSpPr>
          <p:spPr>
            <a:xfrm>
              <a:off x="72009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91ADCDC8-2F4D-4446-A7CD-98CC512D75AD}"/>
                </a:ext>
              </a:extLst>
            </p:cNvPr>
            <p:cNvSpPr/>
            <p:nvPr/>
          </p:nvSpPr>
          <p:spPr>
            <a:xfrm>
              <a:off x="73533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4" name="Oval 53">
            <a:extLst>
              <a:ext uri="{FF2B5EF4-FFF2-40B4-BE49-F238E27FC236}">
                <a16:creationId xmlns:a16="http://schemas.microsoft.com/office/drawing/2014/main" id="{F1CF532B-DB3F-7E42-B16A-ADFB32D12D9C}"/>
              </a:ext>
            </a:extLst>
          </p:cNvPr>
          <p:cNvSpPr/>
          <p:nvPr/>
        </p:nvSpPr>
        <p:spPr>
          <a:xfrm>
            <a:off x="1666616" y="3534994"/>
            <a:ext cx="45719" cy="4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Pentagon 54">
            <a:extLst>
              <a:ext uri="{FF2B5EF4-FFF2-40B4-BE49-F238E27FC236}">
                <a16:creationId xmlns:a16="http://schemas.microsoft.com/office/drawing/2014/main" id="{EED95148-97BA-7D4E-A3FD-8DA40A859B24}"/>
              </a:ext>
            </a:extLst>
          </p:cNvPr>
          <p:cNvSpPr/>
          <p:nvPr/>
        </p:nvSpPr>
        <p:spPr>
          <a:xfrm>
            <a:off x="6010016" y="2722163"/>
            <a:ext cx="200599" cy="1146270"/>
          </a:xfrm>
          <a:prstGeom prst="homePlate">
            <a:avLst/>
          </a:prstGeom>
          <a:noFill/>
          <a:ln>
            <a:solidFill>
              <a:srgbClr val="CEDB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B418BC-D9AA-B740-8CDF-0AD5FB938676}"/>
              </a:ext>
            </a:extLst>
          </p:cNvPr>
          <p:cNvSpPr>
            <a:spLocks noGrp="1"/>
          </p:cNvSpPr>
          <p:nvPr>
            <p:ph type="title"/>
          </p:nvPr>
        </p:nvSpPr>
        <p:spPr/>
        <p:txBody>
          <a:bodyPr/>
          <a:lstStyle/>
          <a:p>
            <a:r>
              <a:rPr lang="da-DK" dirty="0"/>
              <a:t>PLATFORM: RESPONDENT VIEW (EXAMPLE)</a:t>
            </a:r>
          </a:p>
        </p:txBody>
      </p:sp>
      <p:sp>
        <p:nvSpPr>
          <p:cNvPr id="56" name="Rectangular Callout 55">
            <a:extLst>
              <a:ext uri="{FF2B5EF4-FFF2-40B4-BE49-F238E27FC236}">
                <a16:creationId xmlns:a16="http://schemas.microsoft.com/office/drawing/2014/main" id="{5FDFD831-2C82-CE4E-ADAC-494AF8066A84}"/>
              </a:ext>
            </a:extLst>
          </p:cNvPr>
          <p:cNvSpPr/>
          <p:nvPr/>
        </p:nvSpPr>
        <p:spPr>
          <a:xfrm>
            <a:off x="3067125" y="2868851"/>
            <a:ext cx="1067099" cy="836839"/>
          </a:xfrm>
          <a:prstGeom prst="wedgeRectCallout">
            <a:avLst>
              <a:gd name="adj1" fmla="val -124389"/>
              <a:gd name="adj2" fmla="val 29752"/>
            </a:avLst>
          </a:prstGeom>
          <a:solidFill>
            <a:srgbClr val="3597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40000"/>
              </a:lnSpc>
              <a:spcBef>
                <a:spcPts val="0"/>
              </a:spcBef>
              <a:spcAft>
                <a:spcPts val="90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Helvetica Light" panose="020B0403020202020204" pitchFamily="34" charset="0"/>
                <a:ea typeface="Arial" panose="020B0604020202020204" pitchFamily="34" charset="0"/>
                <a:cs typeface="Times New Roman" panose="02020603050405020304" pitchFamily="18" charset="0"/>
              </a:rPr>
              <a:t>1) Respondent A provides answer</a:t>
            </a:r>
            <a:endParaRPr kumimoji="0" lang="en-DK" sz="1400" b="0" i="0" u="none" strike="noStrike" kern="1200" cap="none" spc="0" normalizeH="0" baseline="0" noProof="0">
              <a:ln>
                <a:noFill/>
              </a:ln>
              <a:solidFill>
                <a:srgbClr val="404040"/>
              </a:solidFill>
              <a:effectLst/>
              <a:uLnTx/>
              <a:uFillTx/>
              <a:latin typeface="Helvetica Light" panose="020B0403020202020204" pitchFamily="34" charset="0"/>
              <a:ea typeface="Arial" panose="020B0604020202020204" pitchFamily="34" charset="0"/>
              <a:cs typeface="Times New Roman" panose="02020603050405020304" pitchFamily="18" charset="0"/>
            </a:endParaRPr>
          </a:p>
        </p:txBody>
      </p:sp>
      <p:sp>
        <p:nvSpPr>
          <p:cNvPr id="57" name="Rectangular Callout 56">
            <a:extLst>
              <a:ext uri="{FF2B5EF4-FFF2-40B4-BE49-F238E27FC236}">
                <a16:creationId xmlns:a16="http://schemas.microsoft.com/office/drawing/2014/main" id="{44CCCC6D-F3B1-5342-88B1-7B89A419D407}"/>
              </a:ext>
            </a:extLst>
          </p:cNvPr>
          <p:cNvSpPr/>
          <p:nvPr/>
        </p:nvSpPr>
        <p:spPr>
          <a:xfrm>
            <a:off x="4309482" y="2868851"/>
            <a:ext cx="1082999" cy="836839"/>
          </a:xfrm>
          <a:prstGeom prst="wedgeRectCallout">
            <a:avLst>
              <a:gd name="adj1" fmla="val -79039"/>
              <a:gd name="adj2" fmla="val 115325"/>
            </a:avLst>
          </a:prstGeom>
          <a:solidFill>
            <a:srgbClr val="3597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40000"/>
              </a:lnSpc>
              <a:spcBef>
                <a:spcPts val="0"/>
              </a:spcBef>
              <a:spcAft>
                <a:spcPts val="90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Helvetica Light" panose="020B0403020202020204" pitchFamily="34" charset="0"/>
                <a:ea typeface="Arial" panose="020B0604020202020204" pitchFamily="34" charset="0"/>
                <a:cs typeface="Times New Roman" panose="02020603050405020304" pitchFamily="18" charset="0"/>
              </a:rPr>
              <a:t>Respondent A enter their rationale for their answer</a:t>
            </a:r>
            <a:endParaRPr kumimoji="0" lang="en-DK" sz="1400" b="0" i="0" u="none" strike="noStrike" kern="1200" cap="none" spc="0" normalizeH="0" baseline="0" noProof="0">
              <a:ln>
                <a:noFill/>
              </a:ln>
              <a:solidFill>
                <a:srgbClr val="404040"/>
              </a:solidFill>
              <a:effectLst/>
              <a:uLnTx/>
              <a:uFillTx/>
              <a:latin typeface="Helvetica Light" panose="020B0403020202020204" pitchFamily="34" charset="0"/>
              <a:ea typeface="Arial" panose="020B0604020202020204" pitchFamily="34" charset="0"/>
              <a:cs typeface="Times New Roman" panose="02020603050405020304" pitchFamily="18" charset="0"/>
            </a:endParaRPr>
          </a:p>
        </p:txBody>
      </p:sp>
      <p:sp>
        <p:nvSpPr>
          <p:cNvPr id="58" name="Rectangular Callout 57">
            <a:extLst>
              <a:ext uri="{FF2B5EF4-FFF2-40B4-BE49-F238E27FC236}">
                <a16:creationId xmlns:a16="http://schemas.microsoft.com/office/drawing/2014/main" id="{540D54F1-C2CD-754D-A28B-43833DBD6704}"/>
              </a:ext>
            </a:extLst>
          </p:cNvPr>
          <p:cNvSpPr/>
          <p:nvPr/>
        </p:nvSpPr>
        <p:spPr>
          <a:xfrm>
            <a:off x="7973591" y="2543122"/>
            <a:ext cx="2570620" cy="1295502"/>
          </a:xfrm>
          <a:prstGeom prst="wedgeRectCallout">
            <a:avLst>
              <a:gd name="adj1" fmla="val 20054"/>
              <a:gd name="adj2" fmla="val 62582"/>
            </a:avLst>
          </a:prstGeom>
          <a:solidFill>
            <a:srgbClr val="3597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40000"/>
              </a:lnSpc>
              <a:spcBef>
                <a:spcPts val="0"/>
              </a:spcBef>
              <a:spcAft>
                <a:spcPts val="90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Helvetica Light" panose="020B0403020202020204" pitchFamily="34" charset="0"/>
                <a:ea typeface="Arial" panose="020B0604020202020204" pitchFamily="34" charset="0"/>
                <a:cs typeface="Times New Roman" panose="02020603050405020304" pitchFamily="18" charset="0"/>
              </a:rPr>
              <a:t>Respondent A can  check consensus, check response stats, see other respondents’ comments, and rate other participant answers. They can also change their answer if they want</a:t>
            </a:r>
            <a:endParaRPr kumimoji="0" lang="en-DK" sz="1050" b="0" i="0" u="none" strike="noStrike" kern="1200" cap="none" spc="0" normalizeH="0" baseline="0" noProof="0">
              <a:ln>
                <a:noFill/>
              </a:ln>
              <a:solidFill>
                <a:srgbClr val="404040"/>
              </a:solidFill>
              <a:effectLst/>
              <a:uLnTx/>
              <a:uFillTx/>
              <a:latin typeface="Helvetica Light" panose="020B0403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1277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C0E1-0DC1-A245-957D-DB89EF87F009}"/>
              </a:ext>
            </a:extLst>
          </p:cNvPr>
          <p:cNvSpPr>
            <a:spLocks noGrp="1"/>
          </p:cNvSpPr>
          <p:nvPr>
            <p:ph type="title"/>
          </p:nvPr>
        </p:nvSpPr>
        <p:spPr/>
        <p:txBody>
          <a:bodyPr>
            <a:normAutofit/>
          </a:bodyPr>
          <a:lstStyle/>
          <a:p>
            <a:r>
              <a:rPr lang="da-DK"/>
              <a:t>CONSENSUS MEASURES</a:t>
            </a:r>
          </a:p>
        </p:txBody>
      </p:sp>
      <p:sp>
        <p:nvSpPr>
          <p:cNvPr id="5" name="Content Placeholder 4">
            <a:extLst>
              <a:ext uri="{FF2B5EF4-FFF2-40B4-BE49-F238E27FC236}">
                <a16:creationId xmlns:a16="http://schemas.microsoft.com/office/drawing/2014/main" id="{C35084F9-C01E-E54D-94C9-FA8E9290B0D6}"/>
              </a:ext>
            </a:extLst>
          </p:cNvPr>
          <p:cNvSpPr>
            <a:spLocks noGrp="1"/>
          </p:cNvSpPr>
          <p:nvPr>
            <p:ph sz="half" idx="1"/>
          </p:nvPr>
        </p:nvSpPr>
        <p:spPr/>
        <p:txBody>
          <a:bodyPr>
            <a:normAutofit lnSpcReduction="10000"/>
          </a:bodyPr>
          <a:lstStyle/>
          <a:p>
            <a:endParaRPr lang="da-DK"/>
          </a:p>
        </p:txBody>
      </p:sp>
      <p:sp>
        <p:nvSpPr>
          <p:cNvPr id="7" name="Content Placeholder 6">
            <a:extLst>
              <a:ext uri="{FF2B5EF4-FFF2-40B4-BE49-F238E27FC236}">
                <a16:creationId xmlns:a16="http://schemas.microsoft.com/office/drawing/2014/main" id="{B14B6E86-7BD1-5C45-BFBF-904B6CB2C9F6}"/>
              </a:ext>
            </a:extLst>
          </p:cNvPr>
          <p:cNvSpPr>
            <a:spLocks noGrp="1"/>
          </p:cNvSpPr>
          <p:nvPr>
            <p:ph sz="half" idx="2"/>
          </p:nvPr>
        </p:nvSpPr>
        <p:spPr>
          <a:xfrm>
            <a:off x="6560456" y="935555"/>
            <a:ext cx="4793343" cy="5241408"/>
          </a:xfrm>
        </p:spPr>
        <p:txBody>
          <a:bodyPr>
            <a:normAutofit lnSpcReduction="10000"/>
          </a:bodyPr>
          <a:lstStyle/>
          <a:p>
            <a:pPr marL="0" indent="0">
              <a:buNone/>
            </a:pPr>
            <a:r>
              <a:rPr lang="en-US" sz="1600" spc="0" dirty="0"/>
              <a:t>SME consensus is measured in two different ways, depending on the question type. </a:t>
            </a:r>
          </a:p>
          <a:p>
            <a:pPr marL="0" indent="0">
              <a:buNone/>
            </a:pPr>
            <a:r>
              <a:rPr lang="en-US" sz="1600" spc="0" dirty="0"/>
              <a:t>If the question response categories followed a </a:t>
            </a:r>
            <a:r>
              <a:rPr lang="en-US" sz="1600" b="1" spc="0" dirty="0"/>
              <a:t>Likert scale</a:t>
            </a:r>
            <a:r>
              <a:rPr lang="en-US" sz="1600" spc="0" dirty="0"/>
              <a:t>, the platform calculates the consensus measure using </a:t>
            </a:r>
            <a:r>
              <a:rPr lang="en-US" sz="1600" u="sng" spc="0" dirty="0"/>
              <a:t>the arithmetic mean</a:t>
            </a:r>
            <a:r>
              <a:rPr lang="en-US" sz="1600" spc="0" dirty="0"/>
              <a:t>. </a:t>
            </a:r>
          </a:p>
          <a:p>
            <a:pPr marL="0" indent="0">
              <a:buNone/>
            </a:pPr>
            <a:r>
              <a:rPr lang="en-US" sz="1600" spc="0" dirty="0"/>
              <a:t>In the case of </a:t>
            </a:r>
            <a:r>
              <a:rPr lang="en-US" sz="1600" b="1" spc="0" dirty="0"/>
              <a:t>non-Likert scales</a:t>
            </a:r>
            <a:r>
              <a:rPr lang="en-US" sz="1600" spc="0" dirty="0"/>
              <a:t>, the platform calculates the consensus measure using he response that received </a:t>
            </a:r>
            <a:r>
              <a:rPr lang="en-US" sz="1600" u="sng" spc="0" dirty="0"/>
              <a:t>the majority of SME responses</a:t>
            </a:r>
            <a:r>
              <a:rPr lang="en-US" sz="1600" spc="0" dirty="0"/>
              <a:t>.</a:t>
            </a:r>
          </a:p>
          <a:p>
            <a:pPr marL="0" indent="0">
              <a:buNone/>
            </a:pPr>
            <a:r>
              <a:rPr lang="en-US" sz="1600" spc="0" dirty="0"/>
              <a:t>The consensus threshold is set at 55%. Thus, the group stability measure, whether coefficient of variance or percentage function, needs to exceed 55% to achieve a "consensus" ranking.</a:t>
            </a:r>
          </a:p>
          <a:p>
            <a:pPr marL="0" indent="0">
              <a:buNone/>
            </a:pPr>
            <a:r>
              <a:rPr lang="en-US" sz="1600" spc="0" dirty="0"/>
              <a:t>Group stability is the strength of the consensus measure. </a:t>
            </a:r>
          </a:p>
          <a:p>
            <a:pPr marL="0" indent="0">
              <a:buNone/>
            </a:pPr>
            <a:r>
              <a:rPr lang="en-US" sz="1600" spc="0" dirty="0"/>
              <a:t>For </a:t>
            </a:r>
            <a:r>
              <a:rPr lang="en-US" sz="1600" b="1" spc="0" dirty="0"/>
              <a:t>Likert scale questions</a:t>
            </a:r>
            <a:r>
              <a:rPr lang="en-US" sz="1600" spc="0" dirty="0"/>
              <a:t>, the platform measures group stability using the </a:t>
            </a:r>
            <a:r>
              <a:rPr lang="en-US" sz="1600" u="sng" spc="0" dirty="0"/>
              <a:t>coefficient of variation</a:t>
            </a:r>
            <a:r>
              <a:rPr lang="en-US" sz="1600" spc="0" dirty="0"/>
              <a:t>.</a:t>
            </a:r>
          </a:p>
          <a:p>
            <a:pPr marL="0" indent="0">
              <a:buNone/>
            </a:pPr>
            <a:r>
              <a:rPr lang="en-US" sz="1600" spc="0" dirty="0"/>
              <a:t>For </a:t>
            </a:r>
            <a:r>
              <a:rPr lang="en-US" sz="1600" b="1" spc="0" dirty="0"/>
              <a:t>non-Likert scale questions</a:t>
            </a:r>
            <a:r>
              <a:rPr lang="en-US" sz="1600" spc="0" dirty="0"/>
              <a:t>, the platform measures group stability using </a:t>
            </a:r>
            <a:r>
              <a:rPr lang="en-US" sz="1600" u="sng" spc="0" dirty="0"/>
              <a:t>a percentage function</a:t>
            </a:r>
            <a:r>
              <a:rPr lang="en-US" sz="1600" spc="0" dirty="0"/>
              <a:t>. </a:t>
            </a:r>
          </a:p>
        </p:txBody>
      </p:sp>
      <p:sp>
        <p:nvSpPr>
          <p:cNvPr id="4" name="Slide Number Placeholder 3">
            <a:extLst>
              <a:ext uri="{FF2B5EF4-FFF2-40B4-BE49-F238E27FC236}">
                <a16:creationId xmlns:a16="http://schemas.microsoft.com/office/drawing/2014/main" id="{4D14AAAD-15E4-5E49-AD4F-5785258212E5}"/>
              </a:ext>
            </a:extLst>
          </p:cNvPr>
          <p:cNvSpPr>
            <a:spLocks noGrp="1"/>
          </p:cNvSpPr>
          <p:nvPr>
            <p:ph type="sldNum" sz="quarter" idx="12"/>
          </p:nvPr>
        </p:nvSpPr>
        <p:spPr/>
        <p:txBody>
          <a:bodyPr/>
          <a:lstStyle/>
          <a:p>
            <a:fld id="{A8050745-D873-D947-9203-FD1A681633F9}" type="slidenum">
              <a:rPr lang="da-DK" smtClean="0"/>
              <a:t>14</a:t>
            </a:fld>
            <a:endParaRPr lang="da-DK"/>
          </a:p>
        </p:txBody>
      </p:sp>
      <p:pic>
        <p:nvPicPr>
          <p:cNvPr id="6" name="Picture 5">
            <a:extLst>
              <a:ext uri="{FF2B5EF4-FFF2-40B4-BE49-F238E27FC236}">
                <a16:creationId xmlns:a16="http://schemas.microsoft.com/office/drawing/2014/main" id="{ECDE5DF4-4E10-8341-8082-44F5003061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935555"/>
            <a:ext cx="5221288" cy="4986889"/>
          </a:xfrm>
          <a:prstGeom prst="rect">
            <a:avLst/>
          </a:prstGeom>
        </p:spPr>
      </p:pic>
      <p:sp>
        <p:nvSpPr>
          <p:cNvPr id="8" name="Oval 7">
            <a:extLst>
              <a:ext uri="{FF2B5EF4-FFF2-40B4-BE49-F238E27FC236}">
                <a16:creationId xmlns:a16="http://schemas.microsoft.com/office/drawing/2014/main" id="{16DB6377-72DC-BE41-875F-63A977580A67}"/>
              </a:ext>
            </a:extLst>
          </p:cNvPr>
          <p:cNvSpPr/>
          <p:nvPr/>
        </p:nvSpPr>
        <p:spPr>
          <a:xfrm>
            <a:off x="3864429" y="4410301"/>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A</a:t>
            </a:r>
          </a:p>
        </p:txBody>
      </p:sp>
      <p:sp>
        <p:nvSpPr>
          <p:cNvPr id="9" name="Oval 8">
            <a:extLst>
              <a:ext uri="{FF2B5EF4-FFF2-40B4-BE49-F238E27FC236}">
                <a16:creationId xmlns:a16="http://schemas.microsoft.com/office/drawing/2014/main" id="{3DDA7662-13A2-A741-BA4F-435FD5B4200C}"/>
              </a:ext>
            </a:extLst>
          </p:cNvPr>
          <p:cNvSpPr/>
          <p:nvPr/>
        </p:nvSpPr>
        <p:spPr>
          <a:xfrm>
            <a:off x="3864429" y="5218193"/>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A</a:t>
            </a:r>
          </a:p>
        </p:txBody>
      </p:sp>
      <p:sp>
        <p:nvSpPr>
          <p:cNvPr id="10" name="Oval 9">
            <a:extLst>
              <a:ext uri="{FF2B5EF4-FFF2-40B4-BE49-F238E27FC236}">
                <a16:creationId xmlns:a16="http://schemas.microsoft.com/office/drawing/2014/main" id="{79659DDA-8080-994C-8EF6-602FB75A4D95}"/>
              </a:ext>
            </a:extLst>
          </p:cNvPr>
          <p:cNvSpPr/>
          <p:nvPr/>
        </p:nvSpPr>
        <p:spPr>
          <a:xfrm>
            <a:off x="6212113" y="935555"/>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A</a:t>
            </a:r>
          </a:p>
        </p:txBody>
      </p:sp>
      <p:sp>
        <p:nvSpPr>
          <p:cNvPr id="11" name="Oval 10">
            <a:extLst>
              <a:ext uri="{FF2B5EF4-FFF2-40B4-BE49-F238E27FC236}">
                <a16:creationId xmlns:a16="http://schemas.microsoft.com/office/drawing/2014/main" id="{5066C9DE-D1F9-474A-BE0D-4EF56A0518FD}"/>
              </a:ext>
            </a:extLst>
          </p:cNvPr>
          <p:cNvSpPr/>
          <p:nvPr/>
        </p:nvSpPr>
        <p:spPr>
          <a:xfrm>
            <a:off x="6233659" y="4047444"/>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B</a:t>
            </a:r>
          </a:p>
        </p:txBody>
      </p:sp>
      <p:sp>
        <p:nvSpPr>
          <p:cNvPr id="13" name="Oval 12">
            <a:extLst>
              <a:ext uri="{FF2B5EF4-FFF2-40B4-BE49-F238E27FC236}">
                <a16:creationId xmlns:a16="http://schemas.microsoft.com/office/drawing/2014/main" id="{84C4EAE0-9BB3-1C4D-92A3-23D8D96D5E8F}"/>
              </a:ext>
            </a:extLst>
          </p:cNvPr>
          <p:cNvSpPr/>
          <p:nvPr/>
        </p:nvSpPr>
        <p:spPr>
          <a:xfrm>
            <a:off x="3864429" y="4814247"/>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B</a:t>
            </a:r>
          </a:p>
        </p:txBody>
      </p:sp>
    </p:spTree>
    <p:extLst>
      <p:ext uri="{BB962C8B-B14F-4D97-AF65-F5344CB8AC3E}">
        <p14:creationId xmlns:p14="http://schemas.microsoft.com/office/powerpoint/2010/main" val="210589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29D1ADF-123F-FC41-961B-4A3A36BFBE86}"/>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 name="Title 5">
            <a:extLst>
              <a:ext uri="{FF2B5EF4-FFF2-40B4-BE49-F238E27FC236}">
                <a16:creationId xmlns:a16="http://schemas.microsoft.com/office/drawing/2014/main" id="{8451C158-0EB7-D045-96DD-649F01D93212}"/>
              </a:ext>
            </a:extLst>
          </p:cNvPr>
          <p:cNvSpPr>
            <a:spLocks noGrp="1"/>
          </p:cNvSpPr>
          <p:nvPr>
            <p:ph type="ctrTitle"/>
          </p:nvPr>
        </p:nvSpPr>
        <p:spPr>
          <a:xfrm>
            <a:off x="1524000" y="1122362"/>
            <a:ext cx="9144000" cy="2900518"/>
          </a:xfrm>
        </p:spPr>
        <p:txBody>
          <a:bodyPr>
            <a:normAutofit/>
          </a:bodyPr>
          <a:lstStyle/>
          <a:p>
            <a:r>
              <a:rPr lang="da-DK" sz="5400">
                <a:solidFill>
                  <a:srgbClr val="FFFFFF"/>
                </a:solidFill>
              </a:rPr>
              <a:t>PARTICIPANT DEMOGRAPHICS</a:t>
            </a:r>
          </a:p>
        </p:txBody>
      </p:sp>
      <p:sp>
        <p:nvSpPr>
          <p:cNvPr id="7" name="Subtitle 6">
            <a:extLst>
              <a:ext uri="{FF2B5EF4-FFF2-40B4-BE49-F238E27FC236}">
                <a16:creationId xmlns:a16="http://schemas.microsoft.com/office/drawing/2014/main" id="{C857883B-75E9-284A-A2C8-2EB084E1A4E5}"/>
              </a:ext>
            </a:extLst>
          </p:cNvPr>
          <p:cNvSpPr>
            <a:spLocks noGrp="1"/>
          </p:cNvSpPr>
          <p:nvPr>
            <p:ph type="subTitle" idx="1"/>
          </p:nvPr>
        </p:nvSpPr>
        <p:spPr>
          <a:xfrm>
            <a:off x="1524000" y="4159404"/>
            <a:ext cx="9144000" cy="1098395"/>
          </a:xfrm>
        </p:spPr>
        <p:txBody>
          <a:bodyPr>
            <a:normAutofit/>
          </a:bodyPr>
          <a:lstStyle/>
          <a:p>
            <a:endParaRPr lang="da-DK">
              <a:solidFill>
                <a:srgbClr val="FFFFFF"/>
              </a:solidFill>
            </a:endParaRPr>
          </a:p>
        </p:txBody>
      </p:sp>
      <p:sp>
        <p:nvSpPr>
          <p:cNvPr id="5" name="Slide Number Placeholder 4">
            <a:extLst>
              <a:ext uri="{FF2B5EF4-FFF2-40B4-BE49-F238E27FC236}">
                <a16:creationId xmlns:a16="http://schemas.microsoft.com/office/drawing/2014/main" id="{329403D1-E7B4-6744-BCF1-F019D10E44B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8050745-D873-D947-9203-FD1A681633F9}" type="slidenum">
              <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2139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7111-60F1-9B4A-9EDE-CF26777D892A}"/>
              </a:ext>
            </a:extLst>
          </p:cNvPr>
          <p:cNvSpPr>
            <a:spLocks noGrp="1"/>
          </p:cNvSpPr>
          <p:nvPr>
            <p:ph type="title"/>
          </p:nvPr>
        </p:nvSpPr>
        <p:spPr/>
        <p:txBody>
          <a:bodyPr>
            <a:normAutofit/>
          </a:bodyPr>
          <a:lstStyle/>
          <a:p>
            <a:r>
              <a:rPr lang="da-DK"/>
              <a:t>PARTICIPANT DEMOGRAPHY*</a:t>
            </a:r>
          </a:p>
        </p:txBody>
      </p:sp>
      <p:sp>
        <p:nvSpPr>
          <p:cNvPr id="4" name="Slide Number Placeholder 3">
            <a:extLst>
              <a:ext uri="{FF2B5EF4-FFF2-40B4-BE49-F238E27FC236}">
                <a16:creationId xmlns:a16="http://schemas.microsoft.com/office/drawing/2014/main" id="{AA8592D4-01D4-3C4F-98A3-DD74FFE0EC04}"/>
              </a:ext>
            </a:extLst>
          </p:cNvPr>
          <p:cNvSpPr>
            <a:spLocks noGrp="1"/>
          </p:cNvSpPr>
          <p:nvPr>
            <p:ph type="sldNum" sz="quarter" idx="12"/>
          </p:nvPr>
        </p:nvSpPr>
        <p:spPr/>
        <p:txBody>
          <a:bodyPr/>
          <a:lstStyle/>
          <a:p>
            <a:fld id="{A8050745-D873-D947-9203-FD1A681633F9}" type="slidenum">
              <a:rPr lang="da-DK" smtClean="0"/>
              <a:t>16</a:t>
            </a:fld>
            <a:endParaRPr lang="da-DK"/>
          </a:p>
        </p:txBody>
      </p:sp>
      <p:graphicFrame>
        <p:nvGraphicFramePr>
          <p:cNvPr id="10" name="Chart 9">
            <a:extLst>
              <a:ext uri="{FF2B5EF4-FFF2-40B4-BE49-F238E27FC236}">
                <a16:creationId xmlns:a16="http://schemas.microsoft.com/office/drawing/2014/main" id="{E2EF1734-0B7F-A04A-A048-9762C1E53994}"/>
              </a:ext>
            </a:extLst>
          </p:cNvPr>
          <p:cNvGraphicFramePr/>
          <p:nvPr/>
        </p:nvGraphicFramePr>
        <p:xfrm>
          <a:off x="711200" y="1356047"/>
          <a:ext cx="5544457" cy="207295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462CBDD-E559-D646-9DC3-29F08C1065E5}"/>
              </a:ext>
            </a:extLst>
          </p:cNvPr>
          <p:cNvSpPr txBox="1"/>
          <p:nvPr/>
        </p:nvSpPr>
        <p:spPr>
          <a:xfrm>
            <a:off x="1173192" y="1052559"/>
            <a:ext cx="3800739"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AGE</a:t>
            </a:r>
          </a:p>
        </p:txBody>
      </p:sp>
      <p:sp>
        <p:nvSpPr>
          <p:cNvPr id="12" name="TextBox 11">
            <a:extLst>
              <a:ext uri="{FF2B5EF4-FFF2-40B4-BE49-F238E27FC236}">
                <a16:creationId xmlns:a16="http://schemas.microsoft.com/office/drawing/2014/main" id="{51E13EBD-F647-7444-BF55-D007BCB10BD6}"/>
              </a:ext>
            </a:extLst>
          </p:cNvPr>
          <p:cNvSpPr txBox="1"/>
          <p:nvPr/>
        </p:nvSpPr>
        <p:spPr>
          <a:xfrm>
            <a:off x="8621945" y="1048270"/>
            <a:ext cx="1567543"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GENDER</a:t>
            </a:r>
          </a:p>
        </p:txBody>
      </p:sp>
      <p:pic>
        <p:nvPicPr>
          <p:cNvPr id="16" name="Graphic 15" descr="Male">
            <a:extLst>
              <a:ext uri="{FF2B5EF4-FFF2-40B4-BE49-F238E27FC236}">
                <a16:creationId xmlns:a16="http://schemas.microsoft.com/office/drawing/2014/main" id="{AEF2D980-3F79-8742-B3B3-617D61ECF71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2083" y="1288340"/>
            <a:ext cx="720000" cy="720000"/>
          </a:xfrm>
          <a:prstGeom prst="rect">
            <a:avLst/>
          </a:prstGeom>
        </p:spPr>
      </p:pic>
      <p:pic>
        <p:nvPicPr>
          <p:cNvPr id="18" name="Graphic 17" descr="Female">
            <a:extLst>
              <a:ext uri="{FF2B5EF4-FFF2-40B4-BE49-F238E27FC236}">
                <a16:creationId xmlns:a16="http://schemas.microsoft.com/office/drawing/2014/main" id="{AFBAFDAE-3B6F-B747-B34C-4B5B15A45DB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2083" y="2008340"/>
            <a:ext cx="720000" cy="720000"/>
          </a:xfrm>
          <a:prstGeom prst="rect">
            <a:avLst/>
          </a:prstGeom>
        </p:spPr>
      </p:pic>
      <p:sp>
        <p:nvSpPr>
          <p:cNvPr id="19" name="TextBox 18">
            <a:extLst>
              <a:ext uri="{FF2B5EF4-FFF2-40B4-BE49-F238E27FC236}">
                <a16:creationId xmlns:a16="http://schemas.microsoft.com/office/drawing/2014/main" id="{86F6A05F-B912-A840-A0A5-9F365CC50B68}"/>
              </a:ext>
            </a:extLst>
          </p:cNvPr>
          <p:cNvSpPr txBox="1"/>
          <p:nvPr/>
        </p:nvSpPr>
        <p:spPr>
          <a:xfrm>
            <a:off x="7385792" y="1478525"/>
            <a:ext cx="1567543" cy="369332"/>
          </a:xfrm>
          <a:prstGeom prst="rect">
            <a:avLst/>
          </a:prstGeom>
          <a:noFill/>
        </p:spPr>
        <p:txBody>
          <a:bodyPr wrap="square" rtlCol="0">
            <a:spAutoFit/>
          </a:bodyPr>
          <a:lstStyle/>
          <a:p>
            <a:r>
              <a:rPr lang="da-DK">
                <a:latin typeface="Helvetica" pitchFamily="2" charset="0"/>
                <a:cs typeface="Futura Medium" panose="020B0602020204020303" pitchFamily="34" charset="-79"/>
              </a:rPr>
              <a:t>56 %</a:t>
            </a:r>
          </a:p>
        </p:txBody>
      </p:sp>
      <p:sp>
        <p:nvSpPr>
          <p:cNvPr id="20" name="TextBox 19">
            <a:extLst>
              <a:ext uri="{FF2B5EF4-FFF2-40B4-BE49-F238E27FC236}">
                <a16:creationId xmlns:a16="http://schemas.microsoft.com/office/drawing/2014/main" id="{83CF6A9F-929B-D64A-A7A2-3A0329B7ED71}"/>
              </a:ext>
            </a:extLst>
          </p:cNvPr>
          <p:cNvSpPr txBox="1"/>
          <p:nvPr/>
        </p:nvSpPr>
        <p:spPr>
          <a:xfrm>
            <a:off x="7379804" y="2198525"/>
            <a:ext cx="1567543" cy="369332"/>
          </a:xfrm>
          <a:prstGeom prst="rect">
            <a:avLst/>
          </a:prstGeom>
          <a:noFill/>
        </p:spPr>
        <p:txBody>
          <a:bodyPr wrap="square" rtlCol="0">
            <a:spAutoFit/>
          </a:bodyPr>
          <a:lstStyle/>
          <a:p>
            <a:r>
              <a:rPr lang="da-DK">
                <a:latin typeface="Helvetica" pitchFamily="2" charset="0"/>
                <a:cs typeface="Futura Medium" panose="020B0602020204020303" pitchFamily="34" charset="-79"/>
              </a:rPr>
              <a:t>43 %</a:t>
            </a:r>
          </a:p>
        </p:txBody>
      </p:sp>
      <p:sp>
        <p:nvSpPr>
          <p:cNvPr id="24" name="TextBox 23">
            <a:extLst>
              <a:ext uri="{FF2B5EF4-FFF2-40B4-BE49-F238E27FC236}">
                <a16:creationId xmlns:a16="http://schemas.microsoft.com/office/drawing/2014/main" id="{8B22A623-91BA-E248-913A-876DB065B103}"/>
              </a:ext>
            </a:extLst>
          </p:cNvPr>
          <p:cNvSpPr txBox="1"/>
          <p:nvPr/>
        </p:nvSpPr>
        <p:spPr>
          <a:xfrm>
            <a:off x="9419734" y="1461546"/>
            <a:ext cx="2622430" cy="461665"/>
          </a:xfrm>
          <a:prstGeom prst="rect">
            <a:avLst/>
          </a:prstGeom>
          <a:noFill/>
        </p:spPr>
        <p:txBody>
          <a:bodyPr wrap="square" rtlCol="0">
            <a:spAutoFit/>
          </a:bodyPr>
          <a:lstStyle/>
          <a:p>
            <a:r>
              <a:rPr lang="en-US" sz="1200">
                <a:latin typeface="Helvetica" pitchFamily="2" charset="0"/>
              </a:rPr>
              <a:t>Prefers not </a:t>
            </a:r>
            <a:br>
              <a:rPr lang="en-US" sz="1200">
                <a:latin typeface="Helvetica" pitchFamily="2" charset="0"/>
              </a:rPr>
            </a:br>
            <a:r>
              <a:rPr lang="en-US" sz="1200">
                <a:latin typeface="Helvetica" pitchFamily="2" charset="0"/>
              </a:rPr>
              <a:t>to say</a:t>
            </a:r>
          </a:p>
        </p:txBody>
      </p:sp>
      <p:sp>
        <p:nvSpPr>
          <p:cNvPr id="25" name="TextBox 24">
            <a:extLst>
              <a:ext uri="{FF2B5EF4-FFF2-40B4-BE49-F238E27FC236}">
                <a16:creationId xmlns:a16="http://schemas.microsoft.com/office/drawing/2014/main" id="{2CBB1701-1B12-7946-BE0E-91832C9A4ACA}"/>
              </a:ext>
            </a:extLst>
          </p:cNvPr>
          <p:cNvSpPr txBox="1"/>
          <p:nvPr/>
        </p:nvSpPr>
        <p:spPr>
          <a:xfrm>
            <a:off x="10203579" y="1463674"/>
            <a:ext cx="1567543" cy="369332"/>
          </a:xfrm>
          <a:prstGeom prst="rect">
            <a:avLst/>
          </a:prstGeom>
          <a:noFill/>
        </p:spPr>
        <p:txBody>
          <a:bodyPr wrap="square" rtlCol="0">
            <a:spAutoFit/>
          </a:bodyPr>
          <a:lstStyle/>
          <a:p>
            <a:r>
              <a:rPr lang="da-DK">
                <a:latin typeface="Helvetica" pitchFamily="2" charset="0"/>
                <a:cs typeface="Futura Medium" panose="020B0602020204020303" pitchFamily="34" charset="-79"/>
              </a:rPr>
              <a:t>1 %</a:t>
            </a:r>
          </a:p>
        </p:txBody>
      </p:sp>
      <p:pic>
        <p:nvPicPr>
          <p:cNvPr id="1026" name="Picture 2" descr="World Map, Earth, Global, Continents, World">
            <a:extLst>
              <a:ext uri="{FF2B5EF4-FFF2-40B4-BE49-F238E27FC236}">
                <a16:creationId xmlns:a16="http://schemas.microsoft.com/office/drawing/2014/main" id="{D2B432B0-FE21-324D-99B9-66B199C482F3}"/>
              </a:ext>
            </a:extLst>
          </p:cNvPr>
          <p:cNvPicPr>
            <a:picLocks noChangeAspect="1" noChangeArrowheads="1"/>
          </p:cNvPicPr>
          <p:nvPr/>
        </p:nvPicPr>
        <p:blipFill>
          <a:blip r:embed="rId8"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23902" y="3728693"/>
            <a:ext cx="5137577" cy="262765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FC38453A-86CF-1742-B715-C3322D738753}"/>
              </a:ext>
            </a:extLst>
          </p:cNvPr>
          <p:cNvSpPr/>
          <p:nvPr/>
        </p:nvSpPr>
        <p:spPr>
          <a:xfrm>
            <a:off x="1707161" y="3429000"/>
            <a:ext cx="2732799" cy="307777"/>
          </a:xfrm>
          <a:prstGeom prst="rect">
            <a:avLst/>
          </a:prstGeom>
        </p:spPr>
        <p:txBody>
          <a:bodyPr wrap="none">
            <a:spAutoFit/>
          </a:bodyPr>
          <a:lstStyle/>
          <a:p>
            <a:r>
              <a:rPr lang="da-DK" sz="1400">
                <a:latin typeface="Futura Medium" panose="020B0602020204020303" pitchFamily="34" charset="-79"/>
                <a:cs typeface="Futura Medium" panose="020B0602020204020303" pitchFamily="34" charset="-79"/>
              </a:rPr>
              <a:t>GEOGRAPHIC DISTRIBUTION </a:t>
            </a:r>
            <a:endParaRPr lang="da-DK" sz="1400"/>
          </a:p>
        </p:txBody>
      </p:sp>
      <p:sp>
        <p:nvSpPr>
          <p:cNvPr id="42" name="TextBox 41">
            <a:extLst>
              <a:ext uri="{FF2B5EF4-FFF2-40B4-BE49-F238E27FC236}">
                <a16:creationId xmlns:a16="http://schemas.microsoft.com/office/drawing/2014/main" id="{1C003A46-4339-BE40-93B7-347105A26275}"/>
              </a:ext>
            </a:extLst>
          </p:cNvPr>
          <p:cNvSpPr txBox="1"/>
          <p:nvPr/>
        </p:nvSpPr>
        <p:spPr>
          <a:xfrm>
            <a:off x="3362658" y="4902799"/>
            <a:ext cx="621102" cy="307777"/>
          </a:xfrm>
          <a:prstGeom prst="rect">
            <a:avLst/>
          </a:prstGeom>
          <a:noFill/>
        </p:spPr>
        <p:txBody>
          <a:bodyPr wrap="square" rtlCol="0">
            <a:spAutoFit/>
          </a:bodyPr>
          <a:lstStyle/>
          <a:p>
            <a:pPr algn="ctr"/>
            <a:r>
              <a:rPr lang="da-DK" sz="1400">
                <a:solidFill>
                  <a:schemeClr val="bg1"/>
                </a:solidFill>
                <a:latin typeface="Helvetica" pitchFamily="2" charset="0"/>
              </a:rPr>
              <a:t>2%</a:t>
            </a:r>
          </a:p>
        </p:txBody>
      </p:sp>
      <p:sp>
        <p:nvSpPr>
          <p:cNvPr id="44" name="TextBox 43">
            <a:extLst>
              <a:ext uri="{FF2B5EF4-FFF2-40B4-BE49-F238E27FC236}">
                <a16:creationId xmlns:a16="http://schemas.microsoft.com/office/drawing/2014/main" id="{021800AB-CEB6-E146-A86A-CAE9365D8245}"/>
              </a:ext>
            </a:extLst>
          </p:cNvPr>
          <p:cNvSpPr txBox="1"/>
          <p:nvPr/>
        </p:nvSpPr>
        <p:spPr>
          <a:xfrm>
            <a:off x="4788789" y="4396490"/>
            <a:ext cx="621102" cy="307777"/>
          </a:xfrm>
          <a:prstGeom prst="rect">
            <a:avLst/>
          </a:prstGeom>
          <a:noFill/>
        </p:spPr>
        <p:txBody>
          <a:bodyPr wrap="square" rtlCol="0">
            <a:spAutoFit/>
          </a:bodyPr>
          <a:lstStyle/>
          <a:p>
            <a:pPr algn="ctr"/>
            <a:r>
              <a:rPr lang="da-DK" sz="1400">
                <a:solidFill>
                  <a:schemeClr val="bg1"/>
                </a:solidFill>
                <a:latin typeface="Helvetica" pitchFamily="2" charset="0"/>
              </a:rPr>
              <a:t>7%</a:t>
            </a:r>
          </a:p>
        </p:txBody>
      </p:sp>
      <p:sp>
        <p:nvSpPr>
          <p:cNvPr id="45" name="TextBox 44">
            <a:extLst>
              <a:ext uri="{FF2B5EF4-FFF2-40B4-BE49-F238E27FC236}">
                <a16:creationId xmlns:a16="http://schemas.microsoft.com/office/drawing/2014/main" id="{3B0869BD-E34B-424E-BCE4-2FA204679A45}"/>
              </a:ext>
            </a:extLst>
          </p:cNvPr>
          <p:cNvSpPr txBox="1"/>
          <p:nvPr/>
        </p:nvSpPr>
        <p:spPr>
          <a:xfrm>
            <a:off x="3216645" y="4165899"/>
            <a:ext cx="621102" cy="307777"/>
          </a:xfrm>
          <a:prstGeom prst="rect">
            <a:avLst/>
          </a:prstGeom>
          <a:noFill/>
        </p:spPr>
        <p:txBody>
          <a:bodyPr wrap="square" rtlCol="0">
            <a:spAutoFit/>
          </a:bodyPr>
          <a:lstStyle/>
          <a:p>
            <a:pPr algn="ctr"/>
            <a:r>
              <a:rPr lang="da-DK" sz="1400">
                <a:solidFill>
                  <a:schemeClr val="bg1"/>
                </a:solidFill>
                <a:latin typeface="Helvetica" pitchFamily="2" charset="0"/>
              </a:rPr>
              <a:t>29%</a:t>
            </a:r>
          </a:p>
        </p:txBody>
      </p:sp>
      <p:sp>
        <p:nvSpPr>
          <p:cNvPr id="46" name="TextBox 45">
            <a:extLst>
              <a:ext uri="{FF2B5EF4-FFF2-40B4-BE49-F238E27FC236}">
                <a16:creationId xmlns:a16="http://schemas.microsoft.com/office/drawing/2014/main" id="{D71D9C07-C40F-5647-93A2-2923E23A4FFE}"/>
              </a:ext>
            </a:extLst>
          </p:cNvPr>
          <p:cNvSpPr txBox="1"/>
          <p:nvPr/>
        </p:nvSpPr>
        <p:spPr>
          <a:xfrm>
            <a:off x="1396610" y="4266433"/>
            <a:ext cx="621102" cy="307777"/>
          </a:xfrm>
          <a:prstGeom prst="rect">
            <a:avLst/>
          </a:prstGeom>
          <a:noFill/>
        </p:spPr>
        <p:txBody>
          <a:bodyPr wrap="square" rtlCol="0">
            <a:spAutoFit/>
          </a:bodyPr>
          <a:lstStyle/>
          <a:p>
            <a:pPr algn="ctr"/>
            <a:r>
              <a:rPr lang="da-DK" sz="1400">
                <a:solidFill>
                  <a:schemeClr val="bg1"/>
                </a:solidFill>
                <a:latin typeface="Helvetica" pitchFamily="2" charset="0"/>
              </a:rPr>
              <a:t>57%</a:t>
            </a:r>
          </a:p>
        </p:txBody>
      </p:sp>
      <p:sp>
        <p:nvSpPr>
          <p:cNvPr id="47" name="TextBox 46">
            <a:extLst>
              <a:ext uri="{FF2B5EF4-FFF2-40B4-BE49-F238E27FC236}">
                <a16:creationId xmlns:a16="http://schemas.microsoft.com/office/drawing/2014/main" id="{81B9A0E2-A37F-634E-8137-70E194E3B2F6}"/>
              </a:ext>
            </a:extLst>
          </p:cNvPr>
          <p:cNvSpPr txBox="1"/>
          <p:nvPr/>
        </p:nvSpPr>
        <p:spPr>
          <a:xfrm>
            <a:off x="5425500" y="5634639"/>
            <a:ext cx="621102" cy="307777"/>
          </a:xfrm>
          <a:prstGeom prst="rect">
            <a:avLst/>
          </a:prstGeom>
          <a:noFill/>
        </p:spPr>
        <p:txBody>
          <a:bodyPr wrap="square" rtlCol="0">
            <a:spAutoFit/>
          </a:bodyPr>
          <a:lstStyle/>
          <a:p>
            <a:pPr algn="ctr"/>
            <a:r>
              <a:rPr lang="da-DK" sz="1400">
                <a:solidFill>
                  <a:schemeClr val="bg1"/>
                </a:solidFill>
                <a:latin typeface="Helvetica" pitchFamily="2" charset="0"/>
              </a:rPr>
              <a:t>2%</a:t>
            </a:r>
          </a:p>
        </p:txBody>
      </p:sp>
      <p:sp>
        <p:nvSpPr>
          <p:cNvPr id="48" name="TextBox 47">
            <a:extLst>
              <a:ext uri="{FF2B5EF4-FFF2-40B4-BE49-F238E27FC236}">
                <a16:creationId xmlns:a16="http://schemas.microsoft.com/office/drawing/2014/main" id="{4BAE4A4F-E62F-EA4B-9A2E-92E24BBD8D03}"/>
              </a:ext>
            </a:extLst>
          </p:cNvPr>
          <p:cNvSpPr txBox="1"/>
          <p:nvPr/>
        </p:nvSpPr>
        <p:spPr>
          <a:xfrm>
            <a:off x="1912810" y="5439468"/>
            <a:ext cx="621102" cy="307777"/>
          </a:xfrm>
          <a:prstGeom prst="rect">
            <a:avLst/>
          </a:prstGeom>
          <a:noFill/>
        </p:spPr>
        <p:txBody>
          <a:bodyPr wrap="square" rtlCol="0">
            <a:spAutoFit/>
          </a:bodyPr>
          <a:lstStyle/>
          <a:p>
            <a:pPr algn="ctr"/>
            <a:r>
              <a:rPr lang="da-DK" sz="1400">
                <a:solidFill>
                  <a:schemeClr val="bg1"/>
                </a:solidFill>
                <a:latin typeface="Helvetica" pitchFamily="2" charset="0"/>
              </a:rPr>
              <a:t>1%</a:t>
            </a:r>
          </a:p>
        </p:txBody>
      </p:sp>
      <p:sp>
        <p:nvSpPr>
          <p:cNvPr id="49" name="TextBox 48">
            <a:extLst>
              <a:ext uri="{FF2B5EF4-FFF2-40B4-BE49-F238E27FC236}">
                <a16:creationId xmlns:a16="http://schemas.microsoft.com/office/drawing/2014/main" id="{2C1720B1-0093-5440-95E7-B71E8DDEF8E9}"/>
              </a:ext>
            </a:extLst>
          </p:cNvPr>
          <p:cNvSpPr txBox="1"/>
          <p:nvPr/>
        </p:nvSpPr>
        <p:spPr>
          <a:xfrm>
            <a:off x="4142733" y="6415801"/>
            <a:ext cx="3906533" cy="246221"/>
          </a:xfrm>
          <a:prstGeom prst="rect">
            <a:avLst/>
          </a:prstGeom>
          <a:noFill/>
        </p:spPr>
        <p:txBody>
          <a:bodyPr wrap="square" rtlCol="0">
            <a:spAutoFit/>
          </a:bodyPr>
          <a:lstStyle/>
          <a:p>
            <a:r>
              <a:rPr lang="en-US" sz="1000">
                <a:latin typeface="Helvetica" pitchFamily="2" charset="0"/>
              </a:rPr>
              <a:t>* Note: Figures may not add to 100% due to rounding</a:t>
            </a:r>
          </a:p>
        </p:txBody>
      </p:sp>
      <p:sp>
        <p:nvSpPr>
          <p:cNvPr id="51" name="TextBox 50">
            <a:extLst>
              <a:ext uri="{FF2B5EF4-FFF2-40B4-BE49-F238E27FC236}">
                <a16:creationId xmlns:a16="http://schemas.microsoft.com/office/drawing/2014/main" id="{04A926F5-442B-7941-BF71-A68A08BF329B}"/>
              </a:ext>
            </a:extLst>
          </p:cNvPr>
          <p:cNvSpPr txBox="1"/>
          <p:nvPr/>
        </p:nvSpPr>
        <p:spPr>
          <a:xfrm>
            <a:off x="8675422" y="3429000"/>
            <a:ext cx="1567543"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EDUCATION</a:t>
            </a:r>
          </a:p>
        </p:txBody>
      </p:sp>
      <p:graphicFrame>
        <p:nvGraphicFramePr>
          <p:cNvPr id="50" name="Chart 49">
            <a:extLst>
              <a:ext uri="{FF2B5EF4-FFF2-40B4-BE49-F238E27FC236}">
                <a16:creationId xmlns:a16="http://schemas.microsoft.com/office/drawing/2014/main" id="{32FAF9BB-C765-9C48-A374-90B74AEBC6F5}"/>
              </a:ext>
            </a:extLst>
          </p:cNvPr>
          <p:cNvGraphicFramePr/>
          <p:nvPr/>
        </p:nvGraphicFramePr>
        <p:xfrm>
          <a:off x="6633545" y="3770355"/>
          <a:ext cx="5137577" cy="2340160"/>
        </p:xfrm>
        <a:graphic>
          <a:graphicData uri="http://schemas.openxmlformats.org/drawingml/2006/chart">
            <c:chart xmlns:c="http://schemas.openxmlformats.org/drawingml/2006/chart" xmlns:r="http://schemas.openxmlformats.org/officeDocument/2006/relationships" r:id="rId9"/>
          </a:graphicData>
        </a:graphic>
      </p:graphicFrame>
      <p:pic>
        <p:nvPicPr>
          <p:cNvPr id="53" name="Graphic 52" descr="Male">
            <a:extLst>
              <a:ext uri="{FF2B5EF4-FFF2-40B4-BE49-F238E27FC236}">
                <a16:creationId xmlns:a16="http://schemas.microsoft.com/office/drawing/2014/main" id="{F5400126-1C84-0E4D-AA23-9521AB63C84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75763" y="1295461"/>
            <a:ext cx="720000" cy="720000"/>
          </a:xfrm>
          <a:prstGeom prst="rect">
            <a:avLst/>
          </a:prstGeom>
        </p:spPr>
      </p:pic>
      <p:pic>
        <p:nvPicPr>
          <p:cNvPr id="54" name="Graphic 53" descr="Female">
            <a:extLst>
              <a:ext uri="{FF2B5EF4-FFF2-40B4-BE49-F238E27FC236}">
                <a16:creationId xmlns:a16="http://schemas.microsoft.com/office/drawing/2014/main" id="{8271CE91-72C0-6F47-8CF7-0DCAF7638C4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40737" y="1417707"/>
            <a:ext cx="720000" cy="720000"/>
          </a:xfrm>
          <a:prstGeom prst="rect">
            <a:avLst/>
          </a:prstGeom>
        </p:spPr>
      </p:pic>
    </p:spTree>
    <p:extLst>
      <p:ext uri="{BB962C8B-B14F-4D97-AF65-F5344CB8AC3E}">
        <p14:creationId xmlns:p14="http://schemas.microsoft.com/office/powerpoint/2010/main" val="286729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9865-1428-FA4B-9695-7FAD85FD06D9}"/>
              </a:ext>
            </a:extLst>
          </p:cNvPr>
          <p:cNvSpPr>
            <a:spLocks noGrp="1"/>
          </p:cNvSpPr>
          <p:nvPr>
            <p:ph type="title"/>
          </p:nvPr>
        </p:nvSpPr>
        <p:spPr/>
        <p:txBody>
          <a:bodyPr>
            <a:normAutofit/>
          </a:bodyPr>
          <a:lstStyle/>
          <a:p>
            <a:r>
              <a:rPr lang="da-DK"/>
              <a:t>PARTICIPANT DEMOGRAPHY*</a:t>
            </a:r>
          </a:p>
        </p:txBody>
      </p:sp>
      <p:sp>
        <p:nvSpPr>
          <p:cNvPr id="4" name="Slide Number Placeholder 3">
            <a:extLst>
              <a:ext uri="{FF2B5EF4-FFF2-40B4-BE49-F238E27FC236}">
                <a16:creationId xmlns:a16="http://schemas.microsoft.com/office/drawing/2014/main" id="{3CEA99D3-68F7-044F-B4CB-FC73946CDE82}"/>
              </a:ext>
            </a:extLst>
          </p:cNvPr>
          <p:cNvSpPr>
            <a:spLocks noGrp="1"/>
          </p:cNvSpPr>
          <p:nvPr>
            <p:ph type="sldNum" sz="quarter" idx="12"/>
          </p:nvPr>
        </p:nvSpPr>
        <p:spPr/>
        <p:txBody>
          <a:bodyPr/>
          <a:lstStyle/>
          <a:p>
            <a:fld id="{A8050745-D873-D947-9203-FD1A681633F9}" type="slidenum">
              <a:rPr lang="da-DK" smtClean="0"/>
              <a:t>17</a:t>
            </a:fld>
            <a:endParaRPr lang="da-DK"/>
          </a:p>
        </p:txBody>
      </p:sp>
      <p:sp>
        <p:nvSpPr>
          <p:cNvPr id="6" name="TextBox 5">
            <a:extLst>
              <a:ext uri="{FF2B5EF4-FFF2-40B4-BE49-F238E27FC236}">
                <a16:creationId xmlns:a16="http://schemas.microsoft.com/office/drawing/2014/main" id="{33750FC5-3131-7F48-AAE7-44FB735C468D}"/>
              </a:ext>
            </a:extLst>
          </p:cNvPr>
          <p:cNvSpPr txBox="1"/>
          <p:nvPr/>
        </p:nvSpPr>
        <p:spPr>
          <a:xfrm>
            <a:off x="4195630" y="968573"/>
            <a:ext cx="3800739"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PROFESSION</a:t>
            </a:r>
          </a:p>
        </p:txBody>
      </p:sp>
      <p:graphicFrame>
        <p:nvGraphicFramePr>
          <p:cNvPr id="7" name="Chart 6">
            <a:extLst>
              <a:ext uri="{FF2B5EF4-FFF2-40B4-BE49-F238E27FC236}">
                <a16:creationId xmlns:a16="http://schemas.microsoft.com/office/drawing/2014/main" id="{B045B116-0117-4D4F-866C-8DCD4585641A}"/>
              </a:ext>
            </a:extLst>
          </p:cNvPr>
          <p:cNvGraphicFramePr/>
          <p:nvPr/>
        </p:nvGraphicFramePr>
        <p:xfrm>
          <a:off x="838200" y="1276350"/>
          <a:ext cx="10515600" cy="2189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C35AA93-3AC8-5F42-BDBD-3619FE5CFA40}"/>
              </a:ext>
            </a:extLst>
          </p:cNvPr>
          <p:cNvGraphicFramePr/>
          <p:nvPr/>
        </p:nvGraphicFramePr>
        <p:xfrm>
          <a:off x="838199" y="3927709"/>
          <a:ext cx="10515600" cy="218951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4203D6A-70D0-A944-B7D3-E0D03CC4A982}"/>
              </a:ext>
            </a:extLst>
          </p:cNvPr>
          <p:cNvSpPr txBox="1"/>
          <p:nvPr/>
        </p:nvSpPr>
        <p:spPr>
          <a:xfrm>
            <a:off x="4195630" y="3615721"/>
            <a:ext cx="3800739"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DISCIPLINE</a:t>
            </a:r>
          </a:p>
        </p:txBody>
      </p:sp>
      <p:sp>
        <p:nvSpPr>
          <p:cNvPr id="10" name="TextBox 9">
            <a:extLst>
              <a:ext uri="{FF2B5EF4-FFF2-40B4-BE49-F238E27FC236}">
                <a16:creationId xmlns:a16="http://schemas.microsoft.com/office/drawing/2014/main" id="{BFF68065-D399-9A49-A942-60F89C178CF0}"/>
              </a:ext>
            </a:extLst>
          </p:cNvPr>
          <p:cNvSpPr txBox="1"/>
          <p:nvPr/>
        </p:nvSpPr>
        <p:spPr>
          <a:xfrm>
            <a:off x="4142733" y="6415801"/>
            <a:ext cx="3906533" cy="246221"/>
          </a:xfrm>
          <a:prstGeom prst="rect">
            <a:avLst/>
          </a:prstGeom>
          <a:noFill/>
        </p:spPr>
        <p:txBody>
          <a:bodyPr wrap="square" rtlCol="0">
            <a:spAutoFit/>
          </a:bodyPr>
          <a:lstStyle/>
          <a:p>
            <a:r>
              <a:rPr lang="da-DK" sz="1000">
                <a:latin typeface="Helvetica" pitchFamily="2" charset="0"/>
              </a:rPr>
              <a:t>* Note: Figures may not add to 100% due to rounding</a:t>
            </a:r>
          </a:p>
        </p:txBody>
      </p:sp>
    </p:spTree>
    <p:extLst>
      <p:ext uri="{BB962C8B-B14F-4D97-AF65-F5344CB8AC3E}">
        <p14:creationId xmlns:p14="http://schemas.microsoft.com/office/powerpoint/2010/main" val="235861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DCEFECB-5FA3-5849-BDDE-E888503492A9}"/>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 name="Title 5">
            <a:extLst>
              <a:ext uri="{FF2B5EF4-FFF2-40B4-BE49-F238E27FC236}">
                <a16:creationId xmlns:a16="http://schemas.microsoft.com/office/drawing/2014/main" id="{8451C158-0EB7-D045-96DD-649F01D93212}"/>
              </a:ext>
            </a:extLst>
          </p:cNvPr>
          <p:cNvSpPr>
            <a:spLocks noGrp="1"/>
          </p:cNvSpPr>
          <p:nvPr>
            <p:ph type="ctrTitle"/>
          </p:nvPr>
        </p:nvSpPr>
        <p:spPr>
          <a:xfrm>
            <a:off x="1524000" y="1122362"/>
            <a:ext cx="9144000" cy="2900518"/>
          </a:xfrm>
        </p:spPr>
        <p:txBody>
          <a:bodyPr>
            <a:normAutofit/>
          </a:bodyPr>
          <a:lstStyle/>
          <a:p>
            <a:r>
              <a:rPr lang="da-DK">
                <a:solidFill>
                  <a:srgbClr val="FFFFFF"/>
                </a:solidFill>
              </a:rPr>
              <a:t>THEMATIC SECTIONS &amp;</a:t>
            </a:r>
            <a:br>
              <a:rPr lang="da-DK">
                <a:solidFill>
                  <a:srgbClr val="FFFFFF"/>
                </a:solidFill>
              </a:rPr>
            </a:br>
            <a:r>
              <a:rPr lang="da-DK">
                <a:solidFill>
                  <a:srgbClr val="FFFFFF"/>
                </a:solidFill>
              </a:rPr>
              <a:t>KEY FINDINGS</a:t>
            </a:r>
          </a:p>
        </p:txBody>
      </p:sp>
      <p:sp>
        <p:nvSpPr>
          <p:cNvPr id="7" name="Subtitle 6">
            <a:extLst>
              <a:ext uri="{FF2B5EF4-FFF2-40B4-BE49-F238E27FC236}">
                <a16:creationId xmlns:a16="http://schemas.microsoft.com/office/drawing/2014/main" id="{C857883B-75E9-284A-A2C8-2EB084E1A4E5}"/>
              </a:ext>
            </a:extLst>
          </p:cNvPr>
          <p:cNvSpPr>
            <a:spLocks noGrp="1"/>
          </p:cNvSpPr>
          <p:nvPr>
            <p:ph type="subTitle" idx="1"/>
          </p:nvPr>
        </p:nvSpPr>
        <p:spPr>
          <a:xfrm>
            <a:off x="1524000" y="4159404"/>
            <a:ext cx="9144000" cy="1098395"/>
          </a:xfrm>
        </p:spPr>
        <p:txBody>
          <a:bodyPr>
            <a:normAutofit/>
          </a:bodyPr>
          <a:lstStyle/>
          <a:p>
            <a:endParaRPr lang="da-DK">
              <a:solidFill>
                <a:srgbClr val="FFFFFF"/>
              </a:solidFill>
            </a:endParaRPr>
          </a:p>
        </p:txBody>
      </p:sp>
      <p:sp>
        <p:nvSpPr>
          <p:cNvPr id="5" name="Slide Number Placeholder 4">
            <a:extLst>
              <a:ext uri="{FF2B5EF4-FFF2-40B4-BE49-F238E27FC236}">
                <a16:creationId xmlns:a16="http://schemas.microsoft.com/office/drawing/2014/main" id="{329403D1-E7B4-6744-BCF1-F019D10E44B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8050745-D873-D947-9203-FD1A681633F9}" type="slidenum">
              <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57335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28D2-7610-274F-B330-848876C059FD}"/>
              </a:ext>
            </a:extLst>
          </p:cNvPr>
          <p:cNvSpPr>
            <a:spLocks noGrp="1"/>
          </p:cNvSpPr>
          <p:nvPr>
            <p:ph type="title"/>
          </p:nvPr>
        </p:nvSpPr>
        <p:spPr/>
        <p:txBody>
          <a:bodyPr/>
          <a:lstStyle/>
          <a:p>
            <a:r>
              <a:rPr lang="en-US"/>
              <a:t>THEMATIC SECTIONS – COVERED IN THE REAL-TIME DELPHI</a:t>
            </a:r>
          </a:p>
        </p:txBody>
      </p:sp>
      <p:sp>
        <p:nvSpPr>
          <p:cNvPr id="4" name="Slide Number Placeholder 3">
            <a:extLst>
              <a:ext uri="{FF2B5EF4-FFF2-40B4-BE49-F238E27FC236}">
                <a16:creationId xmlns:a16="http://schemas.microsoft.com/office/drawing/2014/main" id="{999EC67A-82D0-FF45-B13E-2F262809C309}"/>
              </a:ext>
            </a:extLst>
          </p:cNvPr>
          <p:cNvSpPr>
            <a:spLocks noGrp="1"/>
          </p:cNvSpPr>
          <p:nvPr>
            <p:ph type="sldNum" sz="quarter" idx="12"/>
          </p:nvPr>
        </p:nvSpPr>
        <p:spPr/>
        <p:txBody>
          <a:bodyPr/>
          <a:lstStyle/>
          <a:p>
            <a:fld id="{A8050745-D873-D947-9203-FD1A681633F9}" type="slidenum">
              <a:rPr lang="da-DK" smtClean="0"/>
              <a:t>19</a:t>
            </a:fld>
            <a:endParaRPr lang="da-DK"/>
          </a:p>
        </p:txBody>
      </p:sp>
      <p:pic>
        <p:nvPicPr>
          <p:cNvPr id="7" name="Graphic 6" descr="Playbook">
            <a:extLst>
              <a:ext uri="{FF2B5EF4-FFF2-40B4-BE49-F238E27FC236}">
                <a16:creationId xmlns:a16="http://schemas.microsoft.com/office/drawing/2014/main" id="{BDB3BFDC-00AE-3A44-B926-7BD7B285A9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6361" y="967933"/>
            <a:ext cx="1800000" cy="1800000"/>
          </a:xfrm>
          <a:prstGeom prst="rect">
            <a:avLst/>
          </a:prstGeom>
        </p:spPr>
      </p:pic>
      <p:pic>
        <p:nvPicPr>
          <p:cNvPr id="9" name="Graphic 8" descr="Care">
            <a:extLst>
              <a:ext uri="{FF2B5EF4-FFF2-40B4-BE49-F238E27FC236}">
                <a16:creationId xmlns:a16="http://schemas.microsoft.com/office/drawing/2014/main" id="{A4E1393D-7A21-E448-B8A6-9370DB53B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6001" y="967933"/>
            <a:ext cx="1800000" cy="1800000"/>
          </a:xfrm>
          <a:prstGeom prst="rect">
            <a:avLst/>
          </a:prstGeom>
        </p:spPr>
      </p:pic>
      <p:pic>
        <p:nvPicPr>
          <p:cNvPr id="11" name="Graphic 10" descr="Virtual Reality headset">
            <a:extLst>
              <a:ext uri="{FF2B5EF4-FFF2-40B4-BE49-F238E27FC236}">
                <a16:creationId xmlns:a16="http://schemas.microsoft.com/office/drawing/2014/main" id="{0E764F21-6269-1D4B-9923-7D916E5CD7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5641" y="967933"/>
            <a:ext cx="1800000" cy="1800000"/>
          </a:xfrm>
          <a:prstGeom prst="rect">
            <a:avLst/>
          </a:prstGeom>
        </p:spPr>
      </p:pic>
      <p:pic>
        <p:nvPicPr>
          <p:cNvPr id="13" name="Graphic 12" descr="Management">
            <a:extLst>
              <a:ext uri="{FF2B5EF4-FFF2-40B4-BE49-F238E27FC236}">
                <a16:creationId xmlns:a16="http://schemas.microsoft.com/office/drawing/2014/main" id="{3F683F71-2C5C-2A48-BCB2-5EE870DDB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6361" y="3468959"/>
            <a:ext cx="1800000" cy="1800000"/>
          </a:xfrm>
          <a:prstGeom prst="rect">
            <a:avLst/>
          </a:prstGeom>
        </p:spPr>
      </p:pic>
      <p:pic>
        <p:nvPicPr>
          <p:cNvPr id="15" name="Graphic 14" descr="Sustainability">
            <a:extLst>
              <a:ext uri="{FF2B5EF4-FFF2-40B4-BE49-F238E27FC236}">
                <a16:creationId xmlns:a16="http://schemas.microsoft.com/office/drawing/2014/main" id="{B7AFBC35-9CA4-6449-A0A1-0EC5E2D4DD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96000" y="3468960"/>
            <a:ext cx="1800000" cy="1800000"/>
          </a:xfrm>
          <a:prstGeom prst="rect">
            <a:avLst/>
          </a:prstGeom>
        </p:spPr>
      </p:pic>
      <p:pic>
        <p:nvPicPr>
          <p:cNvPr id="17" name="Graphic 16" descr="City">
            <a:extLst>
              <a:ext uri="{FF2B5EF4-FFF2-40B4-BE49-F238E27FC236}">
                <a16:creationId xmlns:a16="http://schemas.microsoft.com/office/drawing/2014/main" id="{80080D94-4A29-0747-938B-607232B341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45639" y="3468959"/>
            <a:ext cx="1800000" cy="1800000"/>
          </a:xfrm>
          <a:prstGeom prst="rect">
            <a:avLst/>
          </a:prstGeom>
        </p:spPr>
      </p:pic>
      <p:sp>
        <p:nvSpPr>
          <p:cNvPr id="18" name="TextBox 17">
            <a:extLst>
              <a:ext uri="{FF2B5EF4-FFF2-40B4-BE49-F238E27FC236}">
                <a16:creationId xmlns:a16="http://schemas.microsoft.com/office/drawing/2014/main" id="{61DD6654-37D9-AF4A-85A7-6094B1D2E40D}"/>
              </a:ext>
            </a:extLst>
          </p:cNvPr>
          <p:cNvSpPr txBox="1"/>
          <p:nvPr/>
        </p:nvSpPr>
        <p:spPr>
          <a:xfrm>
            <a:off x="1009266" y="2644872"/>
            <a:ext cx="2674189" cy="1015663"/>
          </a:xfrm>
          <a:prstGeom prst="rect">
            <a:avLst/>
          </a:prstGeom>
          <a:noFill/>
        </p:spPr>
        <p:txBody>
          <a:bodyPr wrap="square" rtlCol="0">
            <a:spAutoFit/>
          </a:bodyPr>
          <a:lstStyle/>
          <a:p>
            <a:pPr algn="ctr"/>
            <a:r>
              <a:rPr lang="en-US" b="1">
                <a:latin typeface="Helvetica" pitchFamily="2" charset="0"/>
              </a:rPr>
              <a:t>Workplace </a:t>
            </a:r>
            <a:br>
              <a:rPr lang="en-US" b="1">
                <a:latin typeface="Helvetica" pitchFamily="2" charset="0"/>
              </a:rPr>
            </a:br>
            <a:r>
              <a:rPr lang="en-US" b="1">
                <a:latin typeface="Helvetica" pitchFamily="2" charset="0"/>
              </a:rPr>
              <a:t>strategy</a:t>
            </a:r>
          </a:p>
          <a:p>
            <a:pPr algn="ctr"/>
            <a:r>
              <a:rPr lang="en-US" sz="2400" b="1">
                <a:solidFill>
                  <a:schemeClr val="accent1"/>
                </a:solidFill>
                <a:latin typeface="Helvetica" pitchFamily="2" charset="0"/>
              </a:rPr>
              <a:t>7</a:t>
            </a:r>
            <a:r>
              <a:rPr lang="en-US">
                <a:latin typeface="Helvetica" pitchFamily="2" charset="0"/>
              </a:rPr>
              <a:t> questions</a:t>
            </a:r>
          </a:p>
        </p:txBody>
      </p:sp>
      <p:sp>
        <p:nvSpPr>
          <p:cNvPr id="19" name="TextBox 18">
            <a:extLst>
              <a:ext uri="{FF2B5EF4-FFF2-40B4-BE49-F238E27FC236}">
                <a16:creationId xmlns:a16="http://schemas.microsoft.com/office/drawing/2014/main" id="{B65492AA-2A40-594C-A92A-B6D379E8E5FD}"/>
              </a:ext>
            </a:extLst>
          </p:cNvPr>
          <p:cNvSpPr txBox="1"/>
          <p:nvPr/>
        </p:nvSpPr>
        <p:spPr>
          <a:xfrm>
            <a:off x="4758905" y="2644872"/>
            <a:ext cx="2674189" cy="1015663"/>
          </a:xfrm>
          <a:prstGeom prst="rect">
            <a:avLst/>
          </a:prstGeom>
          <a:noFill/>
        </p:spPr>
        <p:txBody>
          <a:bodyPr wrap="square" rtlCol="0">
            <a:spAutoFit/>
          </a:bodyPr>
          <a:lstStyle/>
          <a:p>
            <a:pPr algn="ctr"/>
            <a:r>
              <a:rPr lang="en-US" b="1">
                <a:latin typeface="Helvetica" pitchFamily="2" charset="0"/>
              </a:rPr>
              <a:t>Employee well-being &amp; benefits</a:t>
            </a:r>
          </a:p>
          <a:p>
            <a:pPr algn="ctr"/>
            <a:r>
              <a:rPr lang="en-US" sz="2400" b="1">
                <a:solidFill>
                  <a:schemeClr val="accent1"/>
                </a:solidFill>
                <a:latin typeface="Helvetica" pitchFamily="2" charset="0"/>
              </a:rPr>
              <a:t>4</a:t>
            </a:r>
            <a:r>
              <a:rPr lang="en-US">
                <a:latin typeface="Helvetica" pitchFamily="2" charset="0"/>
              </a:rPr>
              <a:t> questions</a:t>
            </a:r>
          </a:p>
        </p:txBody>
      </p:sp>
      <p:sp>
        <p:nvSpPr>
          <p:cNvPr id="20" name="TextBox 19">
            <a:extLst>
              <a:ext uri="{FF2B5EF4-FFF2-40B4-BE49-F238E27FC236}">
                <a16:creationId xmlns:a16="http://schemas.microsoft.com/office/drawing/2014/main" id="{5A35639E-1DD7-BC41-8467-84D66E9E07DD}"/>
              </a:ext>
            </a:extLst>
          </p:cNvPr>
          <p:cNvSpPr txBox="1"/>
          <p:nvPr/>
        </p:nvSpPr>
        <p:spPr>
          <a:xfrm>
            <a:off x="8508544" y="2650064"/>
            <a:ext cx="2674189" cy="1015663"/>
          </a:xfrm>
          <a:prstGeom prst="rect">
            <a:avLst/>
          </a:prstGeom>
          <a:noFill/>
        </p:spPr>
        <p:txBody>
          <a:bodyPr wrap="square" rtlCol="0">
            <a:spAutoFit/>
          </a:bodyPr>
          <a:lstStyle/>
          <a:p>
            <a:pPr algn="ctr"/>
            <a:r>
              <a:rPr lang="en-US" b="1">
                <a:latin typeface="Helvetica" pitchFamily="2" charset="0"/>
              </a:rPr>
              <a:t>Technology development</a:t>
            </a:r>
          </a:p>
          <a:p>
            <a:pPr algn="ctr"/>
            <a:r>
              <a:rPr lang="en-US" sz="2400" b="1">
                <a:solidFill>
                  <a:schemeClr val="accent1"/>
                </a:solidFill>
                <a:latin typeface="Helvetica" pitchFamily="2" charset="0"/>
              </a:rPr>
              <a:t>5</a:t>
            </a:r>
            <a:r>
              <a:rPr lang="en-US">
                <a:latin typeface="Helvetica" pitchFamily="2" charset="0"/>
              </a:rPr>
              <a:t> questions</a:t>
            </a:r>
          </a:p>
        </p:txBody>
      </p:sp>
      <p:sp>
        <p:nvSpPr>
          <p:cNvPr id="21" name="TextBox 20">
            <a:extLst>
              <a:ext uri="{FF2B5EF4-FFF2-40B4-BE49-F238E27FC236}">
                <a16:creationId xmlns:a16="http://schemas.microsoft.com/office/drawing/2014/main" id="{A83C2702-CFC3-9447-82DA-A995710E00B8}"/>
              </a:ext>
            </a:extLst>
          </p:cNvPr>
          <p:cNvSpPr txBox="1"/>
          <p:nvPr/>
        </p:nvSpPr>
        <p:spPr>
          <a:xfrm>
            <a:off x="1009266" y="5123549"/>
            <a:ext cx="2674189" cy="1015663"/>
          </a:xfrm>
          <a:prstGeom prst="rect">
            <a:avLst/>
          </a:prstGeom>
          <a:noFill/>
        </p:spPr>
        <p:txBody>
          <a:bodyPr wrap="square" rtlCol="0">
            <a:spAutoFit/>
          </a:bodyPr>
          <a:lstStyle/>
          <a:p>
            <a:pPr algn="ctr"/>
            <a:r>
              <a:rPr lang="en-US" b="1">
                <a:latin typeface="Helvetica" pitchFamily="2" charset="0"/>
              </a:rPr>
              <a:t>Organization &amp; productivity</a:t>
            </a:r>
            <a:endParaRPr lang="en-US">
              <a:latin typeface="Helvetica" pitchFamily="2" charset="0"/>
            </a:endParaRPr>
          </a:p>
          <a:p>
            <a:pPr algn="ctr"/>
            <a:r>
              <a:rPr lang="en-US" sz="2400" b="1">
                <a:solidFill>
                  <a:schemeClr val="accent1"/>
                </a:solidFill>
                <a:latin typeface="Helvetica" pitchFamily="2" charset="0"/>
              </a:rPr>
              <a:t>3</a:t>
            </a:r>
            <a:r>
              <a:rPr lang="en-US">
                <a:latin typeface="Helvetica" pitchFamily="2" charset="0"/>
              </a:rPr>
              <a:t> questions</a:t>
            </a:r>
          </a:p>
        </p:txBody>
      </p:sp>
      <p:sp>
        <p:nvSpPr>
          <p:cNvPr id="22" name="TextBox 21">
            <a:extLst>
              <a:ext uri="{FF2B5EF4-FFF2-40B4-BE49-F238E27FC236}">
                <a16:creationId xmlns:a16="http://schemas.microsoft.com/office/drawing/2014/main" id="{AA5E62A9-74D2-444A-B050-116FE1A25BF9}"/>
              </a:ext>
            </a:extLst>
          </p:cNvPr>
          <p:cNvSpPr txBox="1"/>
          <p:nvPr/>
        </p:nvSpPr>
        <p:spPr>
          <a:xfrm>
            <a:off x="8508545" y="5123549"/>
            <a:ext cx="2674189" cy="1015663"/>
          </a:xfrm>
          <a:prstGeom prst="rect">
            <a:avLst/>
          </a:prstGeom>
          <a:noFill/>
        </p:spPr>
        <p:txBody>
          <a:bodyPr wrap="square" rtlCol="0">
            <a:spAutoFit/>
          </a:bodyPr>
          <a:lstStyle/>
          <a:p>
            <a:pPr algn="ctr"/>
            <a:r>
              <a:rPr lang="en-US" b="1">
                <a:latin typeface="Helvetica" pitchFamily="2" charset="0"/>
              </a:rPr>
              <a:t>Facilities </a:t>
            </a:r>
            <a:br>
              <a:rPr lang="en-US" b="1">
                <a:latin typeface="Helvetica" pitchFamily="2" charset="0"/>
              </a:rPr>
            </a:br>
            <a:r>
              <a:rPr lang="en-US" b="1">
                <a:latin typeface="Helvetica" pitchFamily="2" charset="0"/>
              </a:rPr>
              <a:t>in demand</a:t>
            </a:r>
          </a:p>
          <a:p>
            <a:pPr algn="ctr"/>
            <a:r>
              <a:rPr lang="en-US" sz="2400" b="1">
                <a:solidFill>
                  <a:schemeClr val="accent1"/>
                </a:solidFill>
                <a:latin typeface="Helvetica" pitchFamily="2" charset="0"/>
              </a:rPr>
              <a:t>2</a:t>
            </a:r>
            <a:r>
              <a:rPr lang="en-US">
                <a:latin typeface="Helvetica" pitchFamily="2" charset="0"/>
              </a:rPr>
              <a:t> questions</a:t>
            </a:r>
          </a:p>
        </p:txBody>
      </p:sp>
      <p:sp>
        <p:nvSpPr>
          <p:cNvPr id="23" name="TextBox 22">
            <a:extLst>
              <a:ext uri="{FF2B5EF4-FFF2-40B4-BE49-F238E27FC236}">
                <a16:creationId xmlns:a16="http://schemas.microsoft.com/office/drawing/2014/main" id="{7E3A18C1-7DC4-7A41-9711-6F4C16292390}"/>
              </a:ext>
            </a:extLst>
          </p:cNvPr>
          <p:cNvSpPr txBox="1"/>
          <p:nvPr/>
        </p:nvSpPr>
        <p:spPr>
          <a:xfrm>
            <a:off x="4758905" y="5123549"/>
            <a:ext cx="2674189" cy="1015663"/>
          </a:xfrm>
          <a:prstGeom prst="rect">
            <a:avLst/>
          </a:prstGeom>
          <a:noFill/>
        </p:spPr>
        <p:txBody>
          <a:bodyPr wrap="square" rtlCol="0">
            <a:spAutoFit/>
          </a:bodyPr>
          <a:lstStyle/>
          <a:p>
            <a:pPr algn="ctr"/>
            <a:r>
              <a:rPr lang="en-US" b="1">
                <a:latin typeface="Helvetica" pitchFamily="2" charset="0"/>
              </a:rPr>
              <a:t>Sustainable development goals</a:t>
            </a:r>
          </a:p>
          <a:p>
            <a:pPr algn="ctr"/>
            <a:r>
              <a:rPr lang="en-US" sz="2400" b="1">
                <a:solidFill>
                  <a:schemeClr val="accent1"/>
                </a:solidFill>
                <a:latin typeface="Helvetica" pitchFamily="2" charset="0"/>
              </a:rPr>
              <a:t>3</a:t>
            </a:r>
            <a:r>
              <a:rPr lang="en-US">
                <a:latin typeface="Helvetica" pitchFamily="2" charset="0"/>
              </a:rPr>
              <a:t> questions</a:t>
            </a:r>
          </a:p>
        </p:txBody>
      </p:sp>
    </p:spTree>
    <p:extLst>
      <p:ext uri="{BB962C8B-B14F-4D97-AF65-F5344CB8AC3E}">
        <p14:creationId xmlns:p14="http://schemas.microsoft.com/office/powerpoint/2010/main" val="341768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1008579" y="1049711"/>
            <a:ext cx="2648125" cy="190337"/>
            <a:chOff x="-854287" y="113927"/>
            <a:chExt cx="2112679" cy="82527"/>
          </a:xfrm>
        </p:grpSpPr>
        <p:sp>
          <p:nvSpPr>
            <p:cNvPr id="2" name="Freeform 2"/>
            <p:cNvSpPr/>
            <p:nvPr/>
          </p:nvSpPr>
          <p:spPr>
            <a:xfrm>
              <a:off x="-854287" y="113927"/>
              <a:ext cx="2112679" cy="82527"/>
            </a:xfrm>
            <a:custGeom>
              <a:avLst/>
              <a:gdLst/>
              <a:ahLst/>
              <a:cxnLst/>
              <a:rect l="0" t="0" r="0" b="0"/>
              <a:pathLst>
                <a:path w="304809" h="12201">
                  <a:moveTo>
                    <a:pt x="2076" y="12201"/>
                  </a:moveTo>
                  <a:cubicBezTo>
                    <a:pt x="1581" y="12201"/>
                    <a:pt x="1076" y="12020"/>
                    <a:pt x="676" y="11658"/>
                  </a:cubicBezTo>
                  <a:cubicBezTo>
                    <a:pt x="-172" y="10887"/>
                    <a:pt x="-229" y="9572"/>
                    <a:pt x="543" y="8734"/>
                  </a:cubicBezTo>
                  <a:lnTo>
                    <a:pt x="7915" y="676"/>
                  </a:lnTo>
                  <a:cubicBezTo>
                    <a:pt x="8687" y="-172"/>
                    <a:pt x="10001" y="-229"/>
                    <a:pt x="10839" y="543"/>
                  </a:cubicBezTo>
                  <a:cubicBezTo>
                    <a:pt x="11687" y="1314"/>
                    <a:pt x="11744" y="2629"/>
                    <a:pt x="10973" y="3467"/>
                  </a:cubicBezTo>
                  <a:lnTo>
                    <a:pt x="3610" y="11525"/>
                  </a:lnTo>
                  <a:cubicBezTo>
                    <a:pt x="3200" y="11973"/>
                    <a:pt x="2638" y="12201"/>
                    <a:pt x="2076" y="12201"/>
                  </a:cubicBezTo>
                  <a:close/>
                  <a:moveTo>
                    <a:pt x="15344" y="11525"/>
                  </a:moveTo>
                  <a:lnTo>
                    <a:pt x="22717" y="3467"/>
                  </a:lnTo>
                  <a:cubicBezTo>
                    <a:pt x="23488" y="2619"/>
                    <a:pt x="23431" y="1314"/>
                    <a:pt x="22583" y="543"/>
                  </a:cubicBezTo>
                  <a:cubicBezTo>
                    <a:pt x="21736" y="-229"/>
                    <a:pt x="20431" y="-172"/>
                    <a:pt x="19659" y="676"/>
                  </a:cubicBezTo>
                  <a:lnTo>
                    <a:pt x="12287" y="8734"/>
                  </a:lnTo>
                  <a:cubicBezTo>
                    <a:pt x="11515" y="9582"/>
                    <a:pt x="11573" y="10887"/>
                    <a:pt x="12420" y="11658"/>
                  </a:cubicBezTo>
                  <a:cubicBezTo>
                    <a:pt x="12820" y="12020"/>
                    <a:pt x="13316" y="12201"/>
                    <a:pt x="13820" y="12201"/>
                  </a:cubicBezTo>
                  <a:cubicBezTo>
                    <a:pt x="14373" y="12201"/>
                    <a:pt x="14935" y="11973"/>
                    <a:pt x="15344" y="11525"/>
                  </a:cubicBezTo>
                  <a:close/>
                  <a:moveTo>
                    <a:pt x="27070" y="11525"/>
                  </a:moveTo>
                  <a:lnTo>
                    <a:pt x="34442" y="3467"/>
                  </a:lnTo>
                  <a:cubicBezTo>
                    <a:pt x="35214" y="2619"/>
                    <a:pt x="35156" y="1314"/>
                    <a:pt x="34309" y="543"/>
                  </a:cubicBezTo>
                  <a:cubicBezTo>
                    <a:pt x="33461" y="-229"/>
                    <a:pt x="32156" y="-172"/>
                    <a:pt x="31385" y="676"/>
                  </a:cubicBezTo>
                  <a:lnTo>
                    <a:pt x="24012" y="8725"/>
                  </a:lnTo>
                  <a:cubicBezTo>
                    <a:pt x="23241" y="9572"/>
                    <a:pt x="23298" y="10877"/>
                    <a:pt x="24146" y="11649"/>
                  </a:cubicBezTo>
                  <a:cubicBezTo>
                    <a:pt x="24546" y="12011"/>
                    <a:pt x="25041" y="12192"/>
                    <a:pt x="25546" y="12192"/>
                  </a:cubicBezTo>
                  <a:cubicBezTo>
                    <a:pt x="26108" y="12201"/>
                    <a:pt x="26660" y="11973"/>
                    <a:pt x="27070" y="11525"/>
                  </a:cubicBezTo>
                  <a:close/>
                  <a:moveTo>
                    <a:pt x="38805" y="11525"/>
                  </a:moveTo>
                  <a:lnTo>
                    <a:pt x="46177" y="3467"/>
                  </a:lnTo>
                  <a:cubicBezTo>
                    <a:pt x="46948" y="2619"/>
                    <a:pt x="46891" y="1314"/>
                    <a:pt x="46044" y="543"/>
                  </a:cubicBezTo>
                  <a:cubicBezTo>
                    <a:pt x="45196" y="-229"/>
                    <a:pt x="43891" y="-172"/>
                    <a:pt x="43119" y="676"/>
                  </a:cubicBezTo>
                  <a:lnTo>
                    <a:pt x="35747" y="8734"/>
                  </a:lnTo>
                  <a:cubicBezTo>
                    <a:pt x="34976" y="9582"/>
                    <a:pt x="35033" y="10887"/>
                    <a:pt x="35880" y="11658"/>
                  </a:cubicBezTo>
                  <a:cubicBezTo>
                    <a:pt x="36280" y="12020"/>
                    <a:pt x="36776" y="12201"/>
                    <a:pt x="37281" y="12201"/>
                  </a:cubicBezTo>
                  <a:cubicBezTo>
                    <a:pt x="37833" y="12201"/>
                    <a:pt x="38395" y="11973"/>
                    <a:pt x="38805" y="11525"/>
                  </a:cubicBezTo>
                  <a:close/>
                  <a:moveTo>
                    <a:pt x="50539" y="11525"/>
                  </a:moveTo>
                  <a:lnTo>
                    <a:pt x="57912" y="3467"/>
                  </a:lnTo>
                  <a:cubicBezTo>
                    <a:pt x="58683" y="2619"/>
                    <a:pt x="58626" y="1314"/>
                    <a:pt x="57778" y="543"/>
                  </a:cubicBezTo>
                  <a:cubicBezTo>
                    <a:pt x="56931" y="-229"/>
                    <a:pt x="55626" y="-172"/>
                    <a:pt x="54854" y="676"/>
                  </a:cubicBezTo>
                  <a:lnTo>
                    <a:pt x="47482" y="8734"/>
                  </a:lnTo>
                  <a:cubicBezTo>
                    <a:pt x="46710" y="9582"/>
                    <a:pt x="46767" y="10887"/>
                    <a:pt x="47615" y="11658"/>
                  </a:cubicBezTo>
                  <a:cubicBezTo>
                    <a:pt x="48015" y="12020"/>
                    <a:pt x="48511" y="12201"/>
                    <a:pt x="49015" y="12201"/>
                  </a:cubicBezTo>
                  <a:cubicBezTo>
                    <a:pt x="49568" y="12201"/>
                    <a:pt x="50130" y="11973"/>
                    <a:pt x="50539" y="11525"/>
                  </a:cubicBezTo>
                  <a:close/>
                  <a:moveTo>
                    <a:pt x="62265" y="11525"/>
                  </a:moveTo>
                  <a:lnTo>
                    <a:pt x="69637" y="3467"/>
                  </a:lnTo>
                  <a:cubicBezTo>
                    <a:pt x="70409" y="2619"/>
                    <a:pt x="70351" y="1314"/>
                    <a:pt x="69504" y="543"/>
                  </a:cubicBezTo>
                  <a:cubicBezTo>
                    <a:pt x="68656" y="-229"/>
                    <a:pt x="67351" y="-172"/>
                    <a:pt x="66579" y="676"/>
                  </a:cubicBezTo>
                  <a:lnTo>
                    <a:pt x="59207" y="8734"/>
                  </a:lnTo>
                  <a:cubicBezTo>
                    <a:pt x="58436" y="9582"/>
                    <a:pt x="58493" y="10887"/>
                    <a:pt x="59340" y="11658"/>
                  </a:cubicBezTo>
                  <a:cubicBezTo>
                    <a:pt x="59741" y="12020"/>
                    <a:pt x="60236" y="12201"/>
                    <a:pt x="60741" y="12201"/>
                  </a:cubicBezTo>
                  <a:cubicBezTo>
                    <a:pt x="61303" y="12201"/>
                    <a:pt x="61855" y="11973"/>
                    <a:pt x="62265" y="11525"/>
                  </a:cubicBezTo>
                  <a:close/>
                  <a:moveTo>
                    <a:pt x="73999" y="11525"/>
                  </a:moveTo>
                  <a:lnTo>
                    <a:pt x="81372" y="3467"/>
                  </a:lnTo>
                  <a:cubicBezTo>
                    <a:pt x="82143" y="2619"/>
                    <a:pt x="82086" y="1314"/>
                    <a:pt x="81238" y="543"/>
                  </a:cubicBezTo>
                  <a:cubicBezTo>
                    <a:pt x="80391" y="-229"/>
                    <a:pt x="79086" y="-172"/>
                    <a:pt x="78314" y="676"/>
                  </a:cubicBezTo>
                  <a:lnTo>
                    <a:pt x="70942" y="8734"/>
                  </a:lnTo>
                  <a:cubicBezTo>
                    <a:pt x="70170" y="9582"/>
                    <a:pt x="70228" y="10887"/>
                    <a:pt x="71075" y="11658"/>
                  </a:cubicBezTo>
                  <a:cubicBezTo>
                    <a:pt x="71475" y="12020"/>
                    <a:pt x="71971" y="12201"/>
                    <a:pt x="72475" y="12201"/>
                  </a:cubicBezTo>
                  <a:cubicBezTo>
                    <a:pt x="73028" y="12201"/>
                    <a:pt x="73590" y="11973"/>
                    <a:pt x="73999" y="11525"/>
                  </a:cubicBezTo>
                  <a:close/>
                  <a:moveTo>
                    <a:pt x="85734" y="11525"/>
                  </a:moveTo>
                  <a:lnTo>
                    <a:pt x="93107" y="3467"/>
                  </a:lnTo>
                  <a:cubicBezTo>
                    <a:pt x="93878" y="2619"/>
                    <a:pt x="93821" y="1314"/>
                    <a:pt x="92973" y="543"/>
                  </a:cubicBezTo>
                  <a:cubicBezTo>
                    <a:pt x="92126" y="-229"/>
                    <a:pt x="90821" y="-172"/>
                    <a:pt x="90049" y="676"/>
                  </a:cubicBezTo>
                  <a:lnTo>
                    <a:pt x="82677" y="8734"/>
                  </a:lnTo>
                  <a:cubicBezTo>
                    <a:pt x="81905" y="9582"/>
                    <a:pt x="81962" y="10887"/>
                    <a:pt x="82810" y="11658"/>
                  </a:cubicBezTo>
                  <a:cubicBezTo>
                    <a:pt x="83210" y="12020"/>
                    <a:pt x="83705" y="12201"/>
                    <a:pt x="84210" y="12201"/>
                  </a:cubicBezTo>
                  <a:cubicBezTo>
                    <a:pt x="84763" y="12201"/>
                    <a:pt x="85325" y="11973"/>
                    <a:pt x="85734" y="11525"/>
                  </a:cubicBezTo>
                  <a:close/>
                  <a:moveTo>
                    <a:pt x="97460" y="11525"/>
                  </a:moveTo>
                  <a:lnTo>
                    <a:pt x="104832" y="3467"/>
                  </a:lnTo>
                  <a:cubicBezTo>
                    <a:pt x="105603" y="2619"/>
                    <a:pt x="105546" y="1314"/>
                    <a:pt x="104699" y="543"/>
                  </a:cubicBezTo>
                  <a:cubicBezTo>
                    <a:pt x="103851" y="-229"/>
                    <a:pt x="102546" y="-172"/>
                    <a:pt x="101774" y="676"/>
                  </a:cubicBezTo>
                  <a:lnTo>
                    <a:pt x="94402" y="8725"/>
                  </a:lnTo>
                  <a:cubicBezTo>
                    <a:pt x="93630" y="9572"/>
                    <a:pt x="93688" y="10877"/>
                    <a:pt x="94535" y="11649"/>
                  </a:cubicBezTo>
                  <a:cubicBezTo>
                    <a:pt x="94935" y="12011"/>
                    <a:pt x="95431" y="12192"/>
                    <a:pt x="95936" y="12192"/>
                  </a:cubicBezTo>
                  <a:cubicBezTo>
                    <a:pt x="96497" y="12201"/>
                    <a:pt x="97050" y="11973"/>
                    <a:pt x="97460" y="11525"/>
                  </a:cubicBezTo>
                  <a:close/>
                  <a:moveTo>
                    <a:pt x="109194" y="11525"/>
                  </a:moveTo>
                  <a:lnTo>
                    <a:pt x="116567" y="3467"/>
                  </a:lnTo>
                  <a:cubicBezTo>
                    <a:pt x="117338" y="2619"/>
                    <a:pt x="117281" y="1314"/>
                    <a:pt x="116433" y="543"/>
                  </a:cubicBezTo>
                  <a:cubicBezTo>
                    <a:pt x="115586" y="-229"/>
                    <a:pt x="114281" y="-172"/>
                    <a:pt x="113509" y="676"/>
                  </a:cubicBezTo>
                  <a:lnTo>
                    <a:pt x="106137" y="8734"/>
                  </a:lnTo>
                  <a:cubicBezTo>
                    <a:pt x="105365" y="9582"/>
                    <a:pt x="105422" y="10887"/>
                    <a:pt x="106270" y="11658"/>
                  </a:cubicBezTo>
                  <a:cubicBezTo>
                    <a:pt x="106670" y="12020"/>
                    <a:pt x="107165" y="12201"/>
                    <a:pt x="107670" y="12201"/>
                  </a:cubicBezTo>
                  <a:cubicBezTo>
                    <a:pt x="108223" y="12201"/>
                    <a:pt x="108785" y="11973"/>
                    <a:pt x="109194" y="11525"/>
                  </a:cubicBezTo>
                  <a:close/>
                  <a:moveTo>
                    <a:pt x="120920" y="11525"/>
                  </a:moveTo>
                  <a:lnTo>
                    <a:pt x="128292" y="3467"/>
                  </a:lnTo>
                  <a:cubicBezTo>
                    <a:pt x="129063" y="2619"/>
                    <a:pt x="129006" y="1314"/>
                    <a:pt x="128159" y="543"/>
                  </a:cubicBezTo>
                  <a:cubicBezTo>
                    <a:pt x="127311" y="-229"/>
                    <a:pt x="126006" y="-172"/>
                    <a:pt x="125234" y="676"/>
                  </a:cubicBezTo>
                  <a:lnTo>
                    <a:pt x="117862" y="8734"/>
                  </a:lnTo>
                  <a:cubicBezTo>
                    <a:pt x="117091" y="9582"/>
                    <a:pt x="117148" y="10887"/>
                    <a:pt x="117995" y="11658"/>
                  </a:cubicBezTo>
                  <a:cubicBezTo>
                    <a:pt x="118395" y="12020"/>
                    <a:pt x="118891" y="12201"/>
                    <a:pt x="119396" y="12201"/>
                  </a:cubicBezTo>
                  <a:cubicBezTo>
                    <a:pt x="119958" y="12201"/>
                    <a:pt x="120520" y="11973"/>
                    <a:pt x="120920" y="11525"/>
                  </a:cubicBezTo>
                  <a:close/>
                  <a:moveTo>
                    <a:pt x="132654" y="11525"/>
                  </a:moveTo>
                  <a:lnTo>
                    <a:pt x="140027" y="3467"/>
                  </a:lnTo>
                  <a:cubicBezTo>
                    <a:pt x="140798" y="2619"/>
                    <a:pt x="140741" y="1314"/>
                    <a:pt x="139893" y="543"/>
                  </a:cubicBezTo>
                  <a:cubicBezTo>
                    <a:pt x="139046" y="-229"/>
                    <a:pt x="137741" y="-172"/>
                    <a:pt x="136969" y="676"/>
                  </a:cubicBezTo>
                  <a:lnTo>
                    <a:pt x="129597" y="8734"/>
                  </a:lnTo>
                  <a:cubicBezTo>
                    <a:pt x="128825" y="9582"/>
                    <a:pt x="128882" y="10887"/>
                    <a:pt x="129730" y="11658"/>
                  </a:cubicBezTo>
                  <a:cubicBezTo>
                    <a:pt x="130130" y="12020"/>
                    <a:pt x="130626" y="12201"/>
                    <a:pt x="131130" y="12201"/>
                  </a:cubicBezTo>
                  <a:cubicBezTo>
                    <a:pt x="131692" y="12201"/>
                    <a:pt x="132245" y="11973"/>
                    <a:pt x="132654" y="11525"/>
                  </a:cubicBezTo>
                  <a:close/>
                  <a:moveTo>
                    <a:pt x="144389" y="11525"/>
                  </a:moveTo>
                  <a:lnTo>
                    <a:pt x="151762" y="3467"/>
                  </a:lnTo>
                  <a:cubicBezTo>
                    <a:pt x="152533" y="2619"/>
                    <a:pt x="152476" y="1314"/>
                    <a:pt x="151628" y="543"/>
                  </a:cubicBezTo>
                  <a:cubicBezTo>
                    <a:pt x="150780" y="-229"/>
                    <a:pt x="149476" y="-172"/>
                    <a:pt x="148704" y="676"/>
                  </a:cubicBezTo>
                  <a:lnTo>
                    <a:pt x="141332" y="8734"/>
                  </a:lnTo>
                  <a:cubicBezTo>
                    <a:pt x="140560" y="9582"/>
                    <a:pt x="140617" y="10887"/>
                    <a:pt x="141465" y="11658"/>
                  </a:cubicBezTo>
                  <a:cubicBezTo>
                    <a:pt x="141865" y="12020"/>
                    <a:pt x="142360" y="12201"/>
                    <a:pt x="142865" y="12201"/>
                  </a:cubicBezTo>
                  <a:cubicBezTo>
                    <a:pt x="143418" y="12201"/>
                    <a:pt x="143980" y="11973"/>
                    <a:pt x="144389" y="11525"/>
                  </a:cubicBezTo>
                  <a:close/>
                  <a:moveTo>
                    <a:pt x="156114" y="11525"/>
                  </a:moveTo>
                  <a:lnTo>
                    <a:pt x="163487" y="3467"/>
                  </a:lnTo>
                  <a:cubicBezTo>
                    <a:pt x="164258" y="2619"/>
                    <a:pt x="164201" y="1314"/>
                    <a:pt x="163353" y="543"/>
                  </a:cubicBezTo>
                  <a:cubicBezTo>
                    <a:pt x="162506" y="-229"/>
                    <a:pt x="161201" y="-172"/>
                    <a:pt x="160429" y="676"/>
                  </a:cubicBezTo>
                  <a:lnTo>
                    <a:pt x="153057" y="8734"/>
                  </a:lnTo>
                  <a:cubicBezTo>
                    <a:pt x="152285" y="9582"/>
                    <a:pt x="152343" y="10887"/>
                    <a:pt x="153190" y="11658"/>
                  </a:cubicBezTo>
                  <a:cubicBezTo>
                    <a:pt x="153590" y="12020"/>
                    <a:pt x="154086" y="12201"/>
                    <a:pt x="154590" y="12201"/>
                  </a:cubicBezTo>
                  <a:cubicBezTo>
                    <a:pt x="155152" y="12201"/>
                    <a:pt x="155714" y="11973"/>
                    <a:pt x="156114" y="11525"/>
                  </a:cubicBezTo>
                  <a:close/>
                  <a:moveTo>
                    <a:pt x="167849" y="11525"/>
                  </a:moveTo>
                  <a:lnTo>
                    <a:pt x="175222" y="3467"/>
                  </a:lnTo>
                  <a:cubicBezTo>
                    <a:pt x="175993" y="2619"/>
                    <a:pt x="175936" y="1314"/>
                    <a:pt x="175088" y="543"/>
                  </a:cubicBezTo>
                  <a:cubicBezTo>
                    <a:pt x="174241" y="-229"/>
                    <a:pt x="172936" y="-172"/>
                    <a:pt x="172164" y="676"/>
                  </a:cubicBezTo>
                  <a:lnTo>
                    <a:pt x="164792" y="8725"/>
                  </a:lnTo>
                  <a:cubicBezTo>
                    <a:pt x="164020" y="9572"/>
                    <a:pt x="164077" y="10877"/>
                    <a:pt x="164925" y="11649"/>
                  </a:cubicBezTo>
                  <a:cubicBezTo>
                    <a:pt x="165325" y="12011"/>
                    <a:pt x="165820" y="12192"/>
                    <a:pt x="166325" y="12192"/>
                  </a:cubicBezTo>
                  <a:cubicBezTo>
                    <a:pt x="166878" y="12201"/>
                    <a:pt x="167440" y="11973"/>
                    <a:pt x="167849" y="11525"/>
                  </a:cubicBezTo>
                  <a:close/>
                  <a:moveTo>
                    <a:pt x="179584" y="11525"/>
                  </a:moveTo>
                  <a:lnTo>
                    <a:pt x="186956" y="3467"/>
                  </a:lnTo>
                  <a:cubicBezTo>
                    <a:pt x="187728" y="2619"/>
                    <a:pt x="187671" y="1314"/>
                    <a:pt x="186823" y="543"/>
                  </a:cubicBezTo>
                  <a:cubicBezTo>
                    <a:pt x="185975" y="-229"/>
                    <a:pt x="184670" y="-172"/>
                    <a:pt x="183899" y="676"/>
                  </a:cubicBezTo>
                  <a:lnTo>
                    <a:pt x="176527" y="8734"/>
                  </a:lnTo>
                  <a:cubicBezTo>
                    <a:pt x="175755" y="9582"/>
                    <a:pt x="175812" y="10887"/>
                    <a:pt x="176660" y="11658"/>
                  </a:cubicBezTo>
                  <a:cubicBezTo>
                    <a:pt x="177060" y="12020"/>
                    <a:pt x="177555" y="12201"/>
                    <a:pt x="178060" y="12201"/>
                  </a:cubicBezTo>
                  <a:cubicBezTo>
                    <a:pt x="178613" y="12201"/>
                    <a:pt x="179174" y="11973"/>
                    <a:pt x="179584" y="11525"/>
                  </a:cubicBezTo>
                  <a:close/>
                  <a:moveTo>
                    <a:pt x="191309" y="11525"/>
                  </a:moveTo>
                  <a:lnTo>
                    <a:pt x="198682" y="3467"/>
                  </a:lnTo>
                  <a:cubicBezTo>
                    <a:pt x="199453" y="2619"/>
                    <a:pt x="199396" y="1314"/>
                    <a:pt x="198548" y="543"/>
                  </a:cubicBezTo>
                  <a:cubicBezTo>
                    <a:pt x="197701" y="-229"/>
                    <a:pt x="196396" y="-172"/>
                    <a:pt x="195624" y="676"/>
                  </a:cubicBezTo>
                  <a:lnTo>
                    <a:pt x="188252" y="8734"/>
                  </a:lnTo>
                  <a:cubicBezTo>
                    <a:pt x="187480" y="9582"/>
                    <a:pt x="187537" y="10887"/>
                    <a:pt x="188385" y="11658"/>
                  </a:cubicBezTo>
                  <a:cubicBezTo>
                    <a:pt x="188785" y="12020"/>
                    <a:pt x="189281" y="12201"/>
                    <a:pt x="189785" y="12201"/>
                  </a:cubicBezTo>
                  <a:cubicBezTo>
                    <a:pt x="190347" y="12201"/>
                    <a:pt x="190900" y="11973"/>
                    <a:pt x="191309" y="11525"/>
                  </a:cubicBezTo>
                  <a:close/>
                  <a:moveTo>
                    <a:pt x="203044" y="11525"/>
                  </a:moveTo>
                  <a:lnTo>
                    <a:pt x="210416" y="3467"/>
                  </a:lnTo>
                  <a:cubicBezTo>
                    <a:pt x="211188" y="2619"/>
                    <a:pt x="211131" y="1314"/>
                    <a:pt x="210283" y="543"/>
                  </a:cubicBezTo>
                  <a:cubicBezTo>
                    <a:pt x="209435" y="-229"/>
                    <a:pt x="208130" y="-172"/>
                    <a:pt x="207359" y="676"/>
                  </a:cubicBezTo>
                  <a:lnTo>
                    <a:pt x="199987" y="8734"/>
                  </a:lnTo>
                  <a:cubicBezTo>
                    <a:pt x="199215" y="9582"/>
                    <a:pt x="199272" y="10887"/>
                    <a:pt x="200120" y="11658"/>
                  </a:cubicBezTo>
                  <a:cubicBezTo>
                    <a:pt x="200520" y="12020"/>
                    <a:pt x="201015" y="12201"/>
                    <a:pt x="201520" y="12201"/>
                  </a:cubicBezTo>
                  <a:cubicBezTo>
                    <a:pt x="202073" y="12201"/>
                    <a:pt x="202635" y="11973"/>
                    <a:pt x="203044" y="11525"/>
                  </a:cubicBezTo>
                  <a:close/>
                  <a:moveTo>
                    <a:pt x="214779" y="11525"/>
                  </a:moveTo>
                  <a:lnTo>
                    <a:pt x="222151" y="3467"/>
                  </a:lnTo>
                  <a:cubicBezTo>
                    <a:pt x="222923" y="2619"/>
                    <a:pt x="222866" y="1314"/>
                    <a:pt x="222018" y="543"/>
                  </a:cubicBezTo>
                  <a:cubicBezTo>
                    <a:pt x="221170" y="-229"/>
                    <a:pt x="219865" y="-172"/>
                    <a:pt x="219094" y="676"/>
                  </a:cubicBezTo>
                  <a:lnTo>
                    <a:pt x="211721" y="8734"/>
                  </a:lnTo>
                  <a:cubicBezTo>
                    <a:pt x="210950" y="9582"/>
                    <a:pt x="211007" y="10887"/>
                    <a:pt x="211855" y="11658"/>
                  </a:cubicBezTo>
                  <a:cubicBezTo>
                    <a:pt x="212255" y="12020"/>
                    <a:pt x="212750" y="12201"/>
                    <a:pt x="213255" y="12201"/>
                  </a:cubicBezTo>
                  <a:cubicBezTo>
                    <a:pt x="213807" y="12201"/>
                    <a:pt x="214369" y="11973"/>
                    <a:pt x="214779" y="11525"/>
                  </a:cubicBezTo>
                  <a:close/>
                  <a:moveTo>
                    <a:pt x="226504" y="11525"/>
                  </a:moveTo>
                  <a:lnTo>
                    <a:pt x="233877" y="3467"/>
                  </a:lnTo>
                  <a:cubicBezTo>
                    <a:pt x="234648" y="2619"/>
                    <a:pt x="234591" y="1314"/>
                    <a:pt x="233743" y="543"/>
                  </a:cubicBezTo>
                  <a:cubicBezTo>
                    <a:pt x="232895" y="-229"/>
                    <a:pt x="231591" y="-172"/>
                    <a:pt x="230819" y="676"/>
                  </a:cubicBezTo>
                  <a:lnTo>
                    <a:pt x="223447" y="8734"/>
                  </a:lnTo>
                  <a:cubicBezTo>
                    <a:pt x="222675" y="9582"/>
                    <a:pt x="222732" y="10887"/>
                    <a:pt x="223580" y="11658"/>
                  </a:cubicBezTo>
                  <a:cubicBezTo>
                    <a:pt x="223980" y="12020"/>
                    <a:pt x="224475" y="12201"/>
                    <a:pt x="224980" y="12201"/>
                  </a:cubicBezTo>
                  <a:cubicBezTo>
                    <a:pt x="225542" y="12201"/>
                    <a:pt x="226095" y="11973"/>
                    <a:pt x="226504" y="11525"/>
                  </a:cubicBezTo>
                  <a:close/>
                  <a:moveTo>
                    <a:pt x="238239" y="11525"/>
                  </a:moveTo>
                  <a:lnTo>
                    <a:pt x="245611" y="3467"/>
                  </a:lnTo>
                  <a:cubicBezTo>
                    <a:pt x="246383" y="2619"/>
                    <a:pt x="246326" y="1314"/>
                    <a:pt x="245478" y="543"/>
                  </a:cubicBezTo>
                  <a:cubicBezTo>
                    <a:pt x="244630" y="-229"/>
                    <a:pt x="243325" y="-172"/>
                    <a:pt x="242554" y="676"/>
                  </a:cubicBezTo>
                  <a:lnTo>
                    <a:pt x="235181" y="8734"/>
                  </a:lnTo>
                  <a:cubicBezTo>
                    <a:pt x="234410" y="9582"/>
                    <a:pt x="234467" y="10887"/>
                    <a:pt x="235315" y="11658"/>
                  </a:cubicBezTo>
                  <a:cubicBezTo>
                    <a:pt x="235715" y="12020"/>
                    <a:pt x="236210" y="12201"/>
                    <a:pt x="236715" y="12201"/>
                  </a:cubicBezTo>
                  <a:cubicBezTo>
                    <a:pt x="237267" y="12201"/>
                    <a:pt x="237829" y="11973"/>
                    <a:pt x="238239" y="11525"/>
                  </a:cubicBezTo>
                  <a:close/>
                  <a:moveTo>
                    <a:pt x="249974" y="11525"/>
                  </a:moveTo>
                  <a:lnTo>
                    <a:pt x="257346" y="3467"/>
                  </a:lnTo>
                  <a:cubicBezTo>
                    <a:pt x="258118" y="2619"/>
                    <a:pt x="258061" y="1314"/>
                    <a:pt x="257213" y="543"/>
                  </a:cubicBezTo>
                  <a:cubicBezTo>
                    <a:pt x="256365" y="-229"/>
                    <a:pt x="255060" y="-172"/>
                    <a:pt x="254289" y="676"/>
                  </a:cubicBezTo>
                  <a:lnTo>
                    <a:pt x="246916" y="8734"/>
                  </a:lnTo>
                  <a:cubicBezTo>
                    <a:pt x="246145" y="9582"/>
                    <a:pt x="246202" y="10887"/>
                    <a:pt x="247050" y="11658"/>
                  </a:cubicBezTo>
                  <a:cubicBezTo>
                    <a:pt x="247450" y="12020"/>
                    <a:pt x="247945" y="12201"/>
                    <a:pt x="248450" y="12201"/>
                  </a:cubicBezTo>
                  <a:cubicBezTo>
                    <a:pt x="249002" y="12201"/>
                    <a:pt x="249564" y="11973"/>
                    <a:pt x="249974" y="11525"/>
                  </a:cubicBezTo>
                  <a:close/>
                  <a:moveTo>
                    <a:pt x="261699" y="11525"/>
                  </a:moveTo>
                  <a:lnTo>
                    <a:pt x="269071" y="3467"/>
                  </a:lnTo>
                  <a:cubicBezTo>
                    <a:pt x="269843" y="2619"/>
                    <a:pt x="269786" y="1314"/>
                    <a:pt x="268938" y="543"/>
                  </a:cubicBezTo>
                  <a:cubicBezTo>
                    <a:pt x="268090" y="-229"/>
                    <a:pt x="266785" y="-172"/>
                    <a:pt x="266014" y="676"/>
                  </a:cubicBezTo>
                  <a:lnTo>
                    <a:pt x="258642" y="8734"/>
                  </a:lnTo>
                  <a:cubicBezTo>
                    <a:pt x="257870" y="9582"/>
                    <a:pt x="257927" y="10887"/>
                    <a:pt x="258775" y="11658"/>
                  </a:cubicBezTo>
                  <a:cubicBezTo>
                    <a:pt x="259175" y="12020"/>
                    <a:pt x="259670" y="12201"/>
                    <a:pt x="260175" y="12201"/>
                  </a:cubicBezTo>
                  <a:cubicBezTo>
                    <a:pt x="260737" y="12201"/>
                    <a:pt x="261290" y="11973"/>
                    <a:pt x="261699" y="11525"/>
                  </a:cubicBezTo>
                  <a:close/>
                  <a:moveTo>
                    <a:pt x="273434" y="11525"/>
                  </a:moveTo>
                  <a:lnTo>
                    <a:pt x="280806" y="3467"/>
                  </a:lnTo>
                  <a:cubicBezTo>
                    <a:pt x="281578" y="2619"/>
                    <a:pt x="281521" y="1314"/>
                    <a:pt x="280673" y="543"/>
                  </a:cubicBezTo>
                  <a:cubicBezTo>
                    <a:pt x="279825" y="-229"/>
                    <a:pt x="278520" y="-172"/>
                    <a:pt x="277749" y="676"/>
                  </a:cubicBezTo>
                  <a:lnTo>
                    <a:pt x="270376" y="8734"/>
                  </a:lnTo>
                  <a:cubicBezTo>
                    <a:pt x="269605" y="9582"/>
                    <a:pt x="269662" y="10887"/>
                    <a:pt x="270510" y="11658"/>
                  </a:cubicBezTo>
                  <a:cubicBezTo>
                    <a:pt x="270910" y="12020"/>
                    <a:pt x="271405" y="12201"/>
                    <a:pt x="271910" y="12201"/>
                  </a:cubicBezTo>
                  <a:cubicBezTo>
                    <a:pt x="272462" y="12201"/>
                    <a:pt x="273024" y="11973"/>
                    <a:pt x="273434" y="11525"/>
                  </a:cubicBezTo>
                  <a:close/>
                  <a:moveTo>
                    <a:pt x="285169" y="11525"/>
                  </a:moveTo>
                  <a:lnTo>
                    <a:pt x="292541" y="3467"/>
                  </a:lnTo>
                  <a:cubicBezTo>
                    <a:pt x="293313" y="2619"/>
                    <a:pt x="293255" y="1314"/>
                    <a:pt x="292408" y="543"/>
                  </a:cubicBezTo>
                  <a:cubicBezTo>
                    <a:pt x="291560" y="-229"/>
                    <a:pt x="290255" y="-172"/>
                    <a:pt x="289484" y="676"/>
                  </a:cubicBezTo>
                  <a:lnTo>
                    <a:pt x="282111" y="8734"/>
                  </a:lnTo>
                  <a:cubicBezTo>
                    <a:pt x="281340" y="9582"/>
                    <a:pt x="281397" y="10887"/>
                    <a:pt x="282245" y="11658"/>
                  </a:cubicBezTo>
                  <a:cubicBezTo>
                    <a:pt x="282645" y="12020"/>
                    <a:pt x="283140" y="12201"/>
                    <a:pt x="283645" y="12201"/>
                  </a:cubicBezTo>
                  <a:cubicBezTo>
                    <a:pt x="284197" y="12201"/>
                    <a:pt x="284759" y="11973"/>
                    <a:pt x="285169" y="11525"/>
                  </a:cubicBezTo>
                  <a:close/>
                  <a:moveTo>
                    <a:pt x="296894" y="11525"/>
                  </a:moveTo>
                  <a:lnTo>
                    <a:pt x="304266" y="3467"/>
                  </a:lnTo>
                  <a:cubicBezTo>
                    <a:pt x="305038" y="2619"/>
                    <a:pt x="304981" y="1314"/>
                    <a:pt x="304133" y="543"/>
                  </a:cubicBezTo>
                  <a:cubicBezTo>
                    <a:pt x="303285" y="-229"/>
                    <a:pt x="301980" y="-172"/>
                    <a:pt x="301209" y="676"/>
                  </a:cubicBezTo>
                  <a:lnTo>
                    <a:pt x="293836" y="8734"/>
                  </a:lnTo>
                  <a:cubicBezTo>
                    <a:pt x="293065" y="9582"/>
                    <a:pt x="293122" y="10887"/>
                    <a:pt x="293970" y="11658"/>
                  </a:cubicBezTo>
                  <a:cubicBezTo>
                    <a:pt x="294370" y="12020"/>
                    <a:pt x="294865" y="12201"/>
                    <a:pt x="295370" y="12201"/>
                  </a:cubicBezTo>
                  <a:cubicBezTo>
                    <a:pt x="295932" y="12201"/>
                    <a:pt x="296484" y="11973"/>
                    <a:pt x="296894" y="11525"/>
                  </a:cubicBezTo>
                  <a:close/>
                </a:path>
              </a:pathLst>
            </a:custGeom>
            <a:solidFill>
              <a:srgbClr val="F0484A">
                <a:alpha val="100000"/>
              </a:srgbClr>
            </a:solidFill>
          </p:spPr>
        </p:sp>
      </p:grpSp>
      <p:grpSp>
        <p:nvGrpSpPr>
          <p:cNvPr id="5" name="Group 5"/>
          <p:cNvGrpSpPr/>
          <p:nvPr/>
        </p:nvGrpSpPr>
        <p:grpSpPr>
          <a:xfrm rot="21600000">
            <a:off x="0" y="2773679"/>
            <a:ext cx="12232934" cy="4089028"/>
            <a:chOff x="-12725" y="3175923"/>
            <a:chExt cx="7645584" cy="2555642"/>
          </a:xfrm>
        </p:grpSpPr>
        <p:sp>
          <p:nvSpPr>
            <p:cNvPr id="4" name="Freeform 4"/>
            <p:cNvSpPr/>
            <p:nvPr/>
          </p:nvSpPr>
          <p:spPr>
            <a:xfrm>
              <a:off x="-12725" y="3175923"/>
              <a:ext cx="7645584" cy="2555642"/>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3" cstate="email">
                <a:alphaModFix/>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a:blipFill>
          </p:spPr>
        </p:sp>
      </p:grpSp>
      <p:sp>
        <p:nvSpPr>
          <p:cNvPr id="6" name="TextBox 6"/>
          <p:cNvSpPr txBox="1"/>
          <p:nvPr/>
        </p:nvSpPr>
        <p:spPr>
          <a:xfrm rot="21600000">
            <a:off x="625592" y="585534"/>
            <a:ext cx="7946482" cy="824816"/>
          </a:xfrm>
          <a:prstGeom prst="rect">
            <a:avLst/>
          </a:prstGeom>
        </p:spPr>
        <p:txBody>
          <a:bodyPr lIns="0" tIns="63360" rIns="0" bIns="0" rtlCol="0" anchor="t"/>
          <a:lstStyle/>
          <a:p>
            <a:pPr defTabSz="548640">
              <a:lnSpc>
                <a:spcPts val="4885"/>
              </a:lnSpc>
            </a:pPr>
            <a:r>
              <a:rPr lang="en-US" sz="4000" spc="120" dirty="0">
                <a:solidFill>
                  <a:srgbClr val="545454"/>
                </a:solidFill>
                <a:latin typeface="Roboto Medium" panose="02000000000000000000" pitchFamily="2" charset="0"/>
                <a:ea typeface="Roboto Medium" panose="02000000000000000000" pitchFamily="2" charset="0"/>
              </a:rPr>
              <a:t>Coronavirus Resource Center</a:t>
            </a:r>
          </a:p>
        </p:txBody>
      </p:sp>
      <p:sp>
        <p:nvSpPr>
          <p:cNvPr id="7" name="TextBox 7"/>
          <p:cNvSpPr txBox="1"/>
          <p:nvPr/>
        </p:nvSpPr>
        <p:spPr>
          <a:xfrm rot="21600000">
            <a:off x="665216" y="1265842"/>
            <a:ext cx="9881208" cy="640080"/>
          </a:xfrm>
          <a:prstGeom prst="rect">
            <a:avLst/>
          </a:prstGeom>
        </p:spPr>
        <p:txBody>
          <a:bodyPr lIns="0" tIns="57600" rIns="0" bIns="0" rtlCol="0" anchor="t"/>
          <a:lstStyle/>
          <a:p>
            <a:pPr defTabSz="548640">
              <a:lnSpc>
                <a:spcPts val="5040"/>
              </a:lnSpc>
            </a:pPr>
            <a:r>
              <a:rPr lang="en-US" sz="3600" dirty="0">
                <a:solidFill>
                  <a:srgbClr val="F0484A">
                    <a:alpha val="100000"/>
                  </a:srgbClr>
                </a:solidFill>
                <a:latin typeface="Open Sans" panose="020B0606030504020204" pitchFamily="34" charset="0"/>
                <a:ea typeface="Open Sans" panose="020B0606030504020204" pitchFamily="34" charset="0"/>
                <a:cs typeface="Open Sans" panose="020B0606030504020204" pitchFamily="34" charset="0"/>
              </a:rPr>
              <a:t>ifma.org/coronavirus</a:t>
            </a:r>
          </a:p>
        </p:txBody>
      </p:sp>
      <p:grpSp>
        <p:nvGrpSpPr>
          <p:cNvPr id="9" name="Group 9"/>
          <p:cNvGrpSpPr/>
          <p:nvPr/>
        </p:nvGrpSpPr>
        <p:grpSpPr>
          <a:xfrm rot="21600000">
            <a:off x="8708480" y="5249534"/>
            <a:ext cx="3596640" cy="1645920"/>
            <a:chOff x="5391150" y="4705350"/>
            <a:chExt cx="2247900" cy="1028700"/>
          </a:xfrm>
        </p:grpSpPr>
        <p:sp>
          <p:nvSpPr>
            <p:cNvPr id="8" name="Freeform 8"/>
            <p:cNvSpPr/>
            <p:nvPr/>
          </p:nvSpPr>
          <p:spPr>
            <a:xfrm>
              <a:off x="5391150" y="4705350"/>
              <a:ext cx="2247900" cy="10287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0D3345">
                <a:alpha val="100000"/>
              </a:srgbClr>
            </a:solidFill>
          </p:spPr>
        </p:sp>
      </p:grpSp>
      <p:grpSp>
        <p:nvGrpSpPr>
          <p:cNvPr id="11" name="Group 11"/>
          <p:cNvGrpSpPr/>
          <p:nvPr/>
        </p:nvGrpSpPr>
        <p:grpSpPr>
          <a:xfrm rot="21599300">
            <a:off x="8816657" y="6245149"/>
            <a:ext cx="3380286" cy="132043"/>
            <a:chOff x="5154947" y="4825981"/>
            <a:chExt cx="2112679" cy="82527"/>
          </a:xfrm>
        </p:grpSpPr>
        <p:sp>
          <p:nvSpPr>
            <p:cNvPr id="10" name="Freeform 10"/>
            <p:cNvSpPr/>
            <p:nvPr/>
          </p:nvSpPr>
          <p:spPr>
            <a:xfrm>
              <a:off x="5154947" y="4825981"/>
              <a:ext cx="2112679" cy="82527"/>
            </a:xfrm>
            <a:custGeom>
              <a:avLst/>
              <a:gdLst/>
              <a:ahLst/>
              <a:cxnLst/>
              <a:rect l="0" t="0" r="0" b="0"/>
              <a:pathLst>
                <a:path w="304809" h="12201">
                  <a:moveTo>
                    <a:pt x="2076" y="12201"/>
                  </a:moveTo>
                  <a:cubicBezTo>
                    <a:pt x="1581" y="12201"/>
                    <a:pt x="1076" y="12020"/>
                    <a:pt x="676" y="11658"/>
                  </a:cubicBezTo>
                  <a:cubicBezTo>
                    <a:pt x="-172" y="10887"/>
                    <a:pt x="-229" y="9572"/>
                    <a:pt x="543" y="8734"/>
                  </a:cubicBezTo>
                  <a:lnTo>
                    <a:pt x="7915" y="676"/>
                  </a:lnTo>
                  <a:cubicBezTo>
                    <a:pt x="8687" y="-172"/>
                    <a:pt x="10001" y="-229"/>
                    <a:pt x="10839" y="543"/>
                  </a:cubicBezTo>
                  <a:cubicBezTo>
                    <a:pt x="11687" y="1314"/>
                    <a:pt x="11744" y="2629"/>
                    <a:pt x="10973" y="3467"/>
                  </a:cubicBezTo>
                  <a:lnTo>
                    <a:pt x="3610" y="11525"/>
                  </a:lnTo>
                  <a:cubicBezTo>
                    <a:pt x="3200" y="11973"/>
                    <a:pt x="2638" y="12201"/>
                    <a:pt x="2076" y="12201"/>
                  </a:cubicBezTo>
                  <a:close/>
                  <a:moveTo>
                    <a:pt x="15344" y="11525"/>
                  </a:moveTo>
                  <a:lnTo>
                    <a:pt x="22717" y="3467"/>
                  </a:lnTo>
                  <a:cubicBezTo>
                    <a:pt x="23488" y="2619"/>
                    <a:pt x="23431" y="1314"/>
                    <a:pt x="22583" y="543"/>
                  </a:cubicBezTo>
                  <a:cubicBezTo>
                    <a:pt x="21736" y="-229"/>
                    <a:pt x="20431" y="-172"/>
                    <a:pt x="19659" y="676"/>
                  </a:cubicBezTo>
                  <a:lnTo>
                    <a:pt x="12287" y="8734"/>
                  </a:lnTo>
                  <a:cubicBezTo>
                    <a:pt x="11515" y="9582"/>
                    <a:pt x="11573" y="10887"/>
                    <a:pt x="12420" y="11658"/>
                  </a:cubicBezTo>
                  <a:cubicBezTo>
                    <a:pt x="12820" y="12020"/>
                    <a:pt x="13316" y="12201"/>
                    <a:pt x="13820" y="12201"/>
                  </a:cubicBezTo>
                  <a:cubicBezTo>
                    <a:pt x="14373" y="12201"/>
                    <a:pt x="14935" y="11973"/>
                    <a:pt x="15344" y="11525"/>
                  </a:cubicBezTo>
                  <a:close/>
                  <a:moveTo>
                    <a:pt x="27070" y="11525"/>
                  </a:moveTo>
                  <a:lnTo>
                    <a:pt x="34442" y="3467"/>
                  </a:lnTo>
                  <a:cubicBezTo>
                    <a:pt x="35214" y="2619"/>
                    <a:pt x="35156" y="1314"/>
                    <a:pt x="34309" y="543"/>
                  </a:cubicBezTo>
                  <a:cubicBezTo>
                    <a:pt x="33461" y="-229"/>
                    <a:pt x="32156" y="-172"/>
                    <a:pt x="31385" y="676"/>
                  </a:cubicBezTo>
                  <a:lnTo>
                    <a:pt x="24012" y="8725"/>
                  </a:lnTo>
                  <a:cubicBezTo>
                    <a:pt x="23241" y="9572"/>
                    <a:pt x="23298" y="10877"/>
                    <a:pt x="24146" y="11649"/>
                  </a:cubicBezTo>
                  <a:cubicBezTo>
                    <a:pt x="24546" y="12011"/>
                    <a:pt x="25041" y="12192"/>
                    <a:pt x="25546" y="12192"/>
                  </a:cubicBezTo>
                  <a:cubicBezTo>
                    <a:pt x="26108" y="12201"/>
                    <a:pt x="26660" y="11973"/>
                    <a:pt x="27070" y="11525"/>
                  </a:cubicBezTo>
                  <a:close/>
                  <a:moveTo>
                    <a:pt x="38805" y="11525"/>
                  </a:moveTo>
                  <a:lnTo>
                    <a:pt x="46177" y="3467"/>
                  </a:lnTo>
                  <a:cubicBezTo>
                    <a:pt x="46948" y="2619"/>
                    <a:pt x="46891" y="1314"/>
                    <a:pt x="46044" y="543"/>
                  </a:cubicBezTo>
                  <a:cubicBezTo>
                    <a:pt x="45196" y="-229"/>
                    <a:pt x="43891" y="-172"/>
                    <a:pt x="43119" y="676"/>
                  </a:cubicBezTo>
                  <a:lnTo>
                    <a:pt x="35747" y="8734"/>
                  </a:lnTo>
                  <a:cubicBezTo>
                    <a:pt x="34976" y="9582"/>
                    <a:pt x="35033" y="10887"/>
                    <a:pt x="35880" y="11658"/>
                  </a:cubicBezTo>
                  <a:cubicBezTo>
                    <a:pt x="36280" y="12020"/>
                    <a:pt x="36776" y="12201"/>
                    <a:pt x="37281" y="12201"/>
                  </a:cubicBezTo>
                  <a:cubicBezTo>
                    <a:pt x="37833" y="12201"/>
                    <a:pt x="38395" y="11973"/>
                    <a:pt x="38805" y="11525"/>
                  </a:cubicBezTo>
                  <a:close/>
                  <a:moveTo>
                    <a:pt x="50539" y="11525"/>
                  </a:moveTo>
                  <a:lnTo>
                    <a:pt x="57912" y="3467"/>
                  </a:lnTo>
                  <a:cubicBezTo>
                    <a:pt x="58683" y="2619"/>
                    <a:pt x="58626" y="1314"/>
                    <a:pt x="57778" y="543"/>
                  </a:cubicBezTo>
                  <a:cubicBezTo>
                    <a:pt x="56931" y="-229"/>
                    <a:pt x="55626" y="-172"/>
                    <a:pt x="54854" y="676"/>
                  </a:cubicBezTo>
                  <a:lnTo>
                    <a:pt x="47482" y="8734"/>
                  </a:lnTo>
                  <a:cubicBezTo>
                    <a:pt x="46710" y="9582"/>
                    <a:pt x="46767" y="10887"/>
                    <a:pt x="47615" y="11658"/>
                  </a:cubicBezTo>
                  <a:cubicBezTo>
                    <a:pt x="48015" y="12020"/>
                    <a:pt x="48511" y="12201"/>
                    <a:pt x="49015" y="12201"/>
                  </a:cubicBezTo>
                  <a:cubicBezTo>
                    <a:pt x="49568" y="12201"/>
                    <a:pt x="50130" y="11973"/>
                    <a:pt x="50539" y="11525"/>
                  </a:cubicBezTo>
                  <a:close/>
                  <a:moveTo>
                    <a:pt x="62265" y="11525"/>
                  </a:moveTo>
                  <a:lnTo>
                    <a:pt x="69637" y="3467"/>
                  </a:lnTo>
                  <a:cubicBezTo>
                    <a:pt x="70409" y="2619"/>
                    <a:pt x="70351" y="1314"/>
                    <a:pt x="69504" y="543"/>
                  </a:cubicBezTo>
                  <a:cubicBezTo>
                    <a:pt x="68656" y="-229"/>
                    <a:pt x="67351" y="-172"/>
                    <a:pt x="66579" y="676"/>
                  </a:cubicBezTo>
                  <a:lnTo>
                    <a:pt x="59207" y="8734"/>
                  </a:lnTo>
                  <a:cubicBezTo>
                    <a:pt x="58436" y="9582"/>
                    <a:pt x="58493" y="10887"/>
                    <a:pt x="59340" y="11658"/>
                  </a:cubicBezTo>
                  <a:cubicBezTo>
                    <a:pt x="59741" y="12020"/>
                    <a:pt x="60236" y="12201"/>
                    <a:pt x="60741" y="12201"/>
                  </a:cubicBezTo>
                  <a:cubicBezTo>
                    <a:pt x="61303" y="12201"/>
                    <a:pt x="61855" y="11973"/>
                    <a:pt x="62265" y="11525"/>
                  </a:cubicBezTo>
                  <a:close/>
                  <a:moveTo>
                    <a:pt x="73999" y="11525"/>
                  </a:moveTo>
                  <a:lnTo>
                    <a:pt x="81372" y="3467"/>
                  </a:lnTo>
                  <a:cubicBezTo>
                    <a:pt x="82143" y="2619"/>
                    <a:pt x="82086" y="1314"/>
                    <a:pt x="81238" y="543"/>
                  </a:cubicBezTo>
                  <a:cubicBezTo>
                    <a:pt x="80391" y="-229"/>
                    <a:pt x="79086" y="-172"/>
                    <a:pt x="78314" y="676"/>
                  </a:cubicBezTo>
                  <a:lnTo>
                    <a:pt x="70942" y="8734"/>
                  </a:lnTo>
                  <a:cubicBezTo>
                    <a:pt x="70170" y="9582"/>
                    <a:pt x="70228" y="10887"/>
                    <a:pt x="71075" y="11658"/>
                  </a:cubicBezTo>
                  <a:cubicBezTo>
                    <a:pt x="71475" y="12020"/>
                    <a:pt x="71971" y="12201"/>
                    <a:pt x="72475" y="12201"/>
                  </a:cubicBezTo>
                  <a:cubicBezTo>
                    <a:pt x="73028" y="12201"/>
                    <a:pt x="73590" y="11973"/>
                    <a:pt x="73999" y="11525"/>
                  </a:cubicBezTo>
                  <a:close/>
                  <a:moveTo>
                    <a:pt x="85734" y="11525"/>
                  </a:moveTo>
                  <a:lnTo>
                    <a:pt x="93107" y="3467"/>
                  </a:lnTo>
                  <a:cubicBezTo>
                    <a:pt x="93878" y="2619"/>
                    <a:pt x="93821" y="1314"/>
                    <a:pt x="92973" y="543"/>
                  </a:cubicBezTo>
                  <a:cubicBezTo>
                    <a:pt x="92126" y="-229"/>
                    <a:pt x="90821" y="-172"/>
                    <a:pt x="90049" y="676"/>
                  </a:cubicBezTo>
                  <a:lnTo>
                    <a:pt x="82677" y="8734"/>
                  </a:lnTo>
                  <a:cubicBezTo>
                    <a:pt x="81905" y="9582"/>
                    <a:pt x="81962" y="10887"/>
                    <a:pt x="82810" y="11658"/>
                  </a:cubicBezTo>
                  <a:cubicBezTo>
                    <a:pt x="83210" y="12020"/>
                    <a:pt x="83705" y="12201"/>
                    <a:pt x="84210" y="12201"/>
                  </a:cubicBezTo>
                  <a:cubicBezTo>
                    <a:pt x="84763" y="12201"/>
                    <a:pt x="85325" y="11973"/>
                    <a:pt x="85734" y="11525"/>
                  </a:cubicBezTo>
                  <a:close/>
                  <a:moveTo>
                    <a:pt x="97460" y="11525"/>
                  </a:moveTo>
                  <a:lnTo>
                    <a:pt x="104832" y="3467"/>
                  </a:lnTo>
                  <a:cubicBezTo>
                    <a:pt x="105603" y="2619"/>
                    <a:pt x="105546" y="1314"/>
                    <a:pt x="104699" y="543"/>
                  </a:cubicBezTo>
                  <a:cubicBezTo>
                    <a:pt x="103851" y="-229"/>
                    <a:pt x="102546" y="-172"/>
                    <a:pt x="101774" y="676"/>
                  </a:cubicBezTo>
                  <a:lnTo>
                    <a:pt x="94402" y="8725"/>
                  </a:lnTo>
                  <a:cubicBezTo>
                    <a:pt x="93630" y="9572"/>
                    <a:pt x="93688" y="10877"/>
                    <a:pt x="94535" y="11649"/>
                  </a:cubicBezTo>
                  <a:cubicBezTo>
                    <a:pt x="94935" y="12011"/>
                    <a:pt x="95431" y="12192"/>
                    <a:pt x="95936" y="12192"/>
                  </a:cubicBezTo>
                  <a:cubicBezTo>
                    <a:pt x="96497" y="12201"/>
                    <a:pt x="97050" y="11973"/>
                    <a:pt x="97460" y="11525"/>
                  </a:cubicBezTo>
                  <a:close/>
                  <a:moveTo>
                    <a:pt x="109194" y="11525"/>
                  </a:moveTo>
                  <a:lnTo>
                    <a:pt x="116567" y="3467"/>
                  </a:lnTo>
                  <a:cubicBezTo>
                    <a:pt x="117338" y="2619"/>
                    <a:pt x="117281" y="1314"/>
                    <a:pt x="116433" y="543"/>
                  </a:cubicBezTo>
                  <a:cubicBezTo>
                    <a:pt x="115586" y="-229"/>
                    <a:pt x="114281" y="-172"/>
                    <a:pt x="113509" y="676"/>
                  </a:cubicBezTo>
                  <a:lnTo>
                    <a:pt x="106137" y="8734"/>
                  </a:lnTo>
                  <a:cubicBezTo>
                    <a:pt x="105365" y="9582"/>
                    <a:pt x="105422" y="10887"/>
                    <a:pt x="106270" y="11658"/>
                  </a:cubicBezTo>
                  <a:cubicBezTo>
                    <a:pt x="106670" y="12020"/>
                    <a:pt x="107165" y="12201"/>
                    <a:pt x="107670" y="12201"/>
                  </a:cubicBezTo>
                  <a:cubicBezTo>
                    <a:pt x="108223" y="12201"/>
                    <a:pt x="108785" y="11973"/>
                    <a:pt x="109194" y="11525"/>
                  </a:cubicBezTo>
                  <a:close/>
                  <a:moveTo>
                    <a:pt x="120920" y="11525"/>
                  </a:moveTo>
                  <a:lnTo>
                    <a:pt x="128292" y="3467"/>
                  </a:lnTo>
                  <a:cubicBezTo>
                    <a:pt x="129063" y="2619"/>
                    <a:pt x="129006" y="1314"/>
                    <a:pt x="128159" y="543"/>
                  </a:cubicBezTo>
                  <a:cubicBezTo>
                    <a:pt x="127311" y="-229"/>
                    <a:pt x="126006" y="-172"/>
                    <a:pt x="125234" y="676"/>
                  </a:cubicBezTo>
                  <a:lnTo>
                    <a:pt x="117862" y="8734"/>
                  </a:lnTo>
                  <a:cubicBezTo>
                    <a:pt x="117091" y="9582"/>
                    <a:pt x="117148" y="10887"/>
                    <a:pt x="117995" y="11658"/>
                  </a:cubicBezTo>
                  <a:cubicBezTo>
                    <a:pt x="118395" y="12020"/>
                    <a:pt x="118891" y="12201"/>
                    <a:pt x="119396" y="12201"/>
                  </a:cubicBezTo>
                  <a:cubicBezTo>
                    <a:pt x="119958" y="12201"/>
                    <a:pt x="120520" y="11973"/>
                    <a:pt x="120920" y="11525"/>
                  </a:cubicBezTo>
                  <a:close/>
                  <a:moveTo>
                    <a:pt x="132654" y="11525"/>
                  </a:moveTo>
                  <a:lnTo>
                    <a:pt x="140027" y="3467"/>
                  </a:lnTo>
                  <a:cubicBezTo>
                    <a:pt x="140798" y="2619"/>
                    <a:pt x="140741" y="1314"/>
                    <a:pt x="139893" y="543"/>
                  </a:cubicBezTo>
                  <a:cubicBezTo>
                    <a:pt x="139046" y="-229"/>
                    <a:pt x="137741" y="-172"/>
                    <a:pt x="136969" y="676"/>
                  </a:cubicBezTo>
                  <a:lnTo>
                    <a:pt x="129597" y="8734"/>
                  </a:lnTo>
                  <a:cubicBezTo>
                    <a:pt x="128825" y="9582"/>
                    <a:pt x="128882" y="10887"/>
                    <a:pt x="129730" y="11658"/>
                  </a:cubicBezTo>
                  <a:cubicBezTo>
                    <a:pt x="130130" y="12020"/>
                    <a:pt x="130626" y="12201"/>
                    <a:pt x="131130" y="12201"/>
                  </a:cubicBezTo>
                  <a:cubicBezTo>
                    <a:pt x="131692" y="12201"/>
                    <a:pt x="132245" y="11973"/>
                    <a:pt x="132654" y="11525"/>
                  </a:cubicBezTo>
                  <a:close/>
                  <a:moveTo>
                    <a:pt x="144389" y="11525"/>
                  </a:moveTo>
                  <a:lnTo>
                    <a:pt x="151762" y="3467"/>
                  </a:lnTo>
                  <a:cubicBezTo>
                    <a:pt x="152533" y="2619"/>
                    <a:pt x="152476" y="1314"/>
                    <a:pt x="151628" y="543"/>
                  </a:cubicBezTo>
                  <a:cubicBezTo>
                    <a:pt x="150780" y="-229"/>
                    <a:pt x="149476" y="-172"/>
                    <a:pt x="148704" y="676"/>
                  </a:cubicBezTo>
                  <a:lnTo>
                    <a:pt x="141332" y="8734"/>
                  </a:lnTo>
                  <a:cubicBezTo>
                    <a:pt x="140560" y="9582"/>
                    <a:pt x="140617" y="10887"/>
                    <a:pt x="141465" y="11658"/>
                  </a:cubicBezTo>
                  <a:cubicBezTo>
                    <a:pt x="141865" y="12020"/>
                    <a:pt x="142360" y="12201"/>
                    <a:pt x="142865" y="12201"/>
                  </a:cubicBezTo>
                  <a:cubicBezTo>
                    <a:pt x="143418" y="12201"/>
                    <a:pt x="143980" y="11973"/>
                    <a:pt x="144389" y="11525"/>
                  </a:cubicBezTo>
                  <a:close/>
                  <a:moveTo>
                    <a:pt x="156114" y="11525"/>
                  </a:moveTo>
                  <a:lnTo>
                    <a:pt x="163487" y="3467"/>
                  </a:lnTo>
                  <a:cubicBezTo>
                    <a:pt x="164258" y="2619"/>
                    <a:pt x="164201" y="1314"/>
                    <a:pt x="163353" y="543"/>
                  </a:cubicBezTo>
                  <a:cubicBezTo>
                    <a:pt x="162506" y="-229"/>
                    <a:pt x="161201" y="-172"/>
                    <a:pt x="160429" y="676"/>
                  </a:cubicBezTo>
                  <a:lnTo>
                    <a:pt x="153057" y="8734"/>
                  </a:lnTo>
                  <a:cubicBezTo>
                    <a:pt x="152285" y="9582"/>
                    <a:pt x="152343" y="10887"/>
                    <a:pt x="153190" y="11658"/>
                  </a:cubicBezTo>
                  <a:cubicBezTo>
                    <a:pt x="153590" y="12020"/>
                    <a:pt x="154086" y="12201"/>
                    <a:pt x="154590" y="12201"/>
                  </a:cubicBezTo>
                  <a:cubicBezTo>
                    <a:pt x="155152" y="12201"/>
                    <a:pt x="155714" y="11973"/>
                    <a:pt x="156114" y="11525"/>
                  </a:cubicBezTo>
                  <a:close/>
                  <a:moveTo>
                    <a:pt x="167849" y="11525"/>
                  </a:moveTo>
                  <a:lnTo>
                    <a:pt x="175222" y="3467"/>
                  </a:lnTo>
                  <a:cubicBezTo>
                    <a:pt x="175993" y="2619"/>
                    <a:pt x="175936" y="1314"/>
                    <a:pt x="175088" y="543"/>
                  </a:cubicBezTo>
                  <a:cubicBezTo>
                    <a:pt x="174241" y="-229"/>
                    <a:pt x="172936" y="-172"/>
                    <a:pt x="172164" y="676"/>
                  </a:cubicBezTo>
                  <a:lnTo>
                    <a:pt x="164792" y="8725"/>
                  </a:lnTo>
                  <a:cubicBezTo>
                    <a:pt x="164020" y="9572"/>
                    <a:pt x="164077" y="10877"/>
                    <a:pt x="164925" y="11649"/>
                  </a:cubicBezTo>
                  <a:cubicBezTo>
                    <a:pt x="165325" y="12011"/>
                    <a:pt x="165820" y="12192"/>
                    <a:pt x="166325" y="12192"/>
                  </a:cubicBezTo>
                  <a:cubicBezTo>
                    <a:pt x="166878" y="12201"/>
                    <a:pt x="167440" y="11973"/>
                    <a:pt x="167849" y="11525"/>
                  </a:cubicBezTo>
                  <a:close/>
                  <a:moveTo>
                    <a:pt x="179584" y="11525"/>
                  </a:moveTo>
                  <a:lnTo>
                    <a:pt x="186956" y="3467"/>
                  </a:lnTo>
                  <a:cubicBezTo>
                    <a:pt x="187728" y="2619"/>
                    <a:pt x="187671" y="1314"/>
                    <a:pt x="186823" y="543"/>
                  </a:cubicBezTo>
                  <a:cubicBezTo>
                    <a:pt x="185975" y="-229"/>
                    <a:pt x="184670" y="-172"/>
                    <a:pt x="183899" y="676"/>
                  </a:cubicBezTo>
                  <a:lnTo>
                    <a:pt x="176527" y="8734"/>
                  </a:lnTo>
                  <a:cubicBezTo>
                    <a:pt x="175755" y="9582"/>
                    <a:pt x="175812" y="10887"/>
                    <a:pt x="176660" y="11658"/>
                  </a:cubicBezTo>
                  <a:cubicBezTo>
                    <a:pt x="177060" y="12020"/>
                    <a:pt x="177555" y="12201"/>
                    <a:pt x="178060" y="12201"/>
                  </a:cubicBezTo>
                  <a:cubicBezTo>
                    <a:pt x="178613" y="12201"/>
                    <a:pt x="179174" y="11973"/>
                    <a:pt x="179584" y="11525"/>
                  </a:cubicBezTo>
                  <a:close/>
                  <a:moveTo>
                    <a:pt x="191309" y="11525"/>
                  </a:moveTo>
                  <a:lnTo>
                    <a:pt x="198682" y="3467"/>
                  </a:lnTo>
                  <a:cubicBezTo>
                    <a:pt x="199453" y="2619"/>
                    <a:pt x="199396" y="1314"/>
                    <a:pt x="198548" y="543"/>
                  </a:cubicBezTo>
                  <a:cubicBezTo>
                    <a:pt x="197701" y="-229"/>
                    <a:pt x="196396" y="-172"/>
                    <a:pt x="195624" y="676"/>
                  </a:cubicBezTo>
                  <a:lnTo>
                    <a:pt x="188252" y="8734"/>
                  </a:lnTo>
                  <a:cubicBezTo>
                    <a:pt x="187480" y="9582"/>
                    <a:pt x="187537" y="10887"/>
                    <a:pt x="188385" y="11658"/>
                  </a:cubicBezTo>
                  <a:cubicBezTo>
                    <a:pt x="188785" y="12020"/>
                    <a:pt x="189281" y="12201"/>
                    <a:pt x="189785" y="12201"/>
                  </a:cubicBezTo>
                  <a:cubicBezTo>
                    <a:pt x="190347" y="12201"/>
                    <a:pt x="190900" y="11973"/>
                    <a:pt x="191309" y="11525"/>
                  </a:cubicBezTo>
                  <a:close/>
                  <a:moveTo>
                    <a:pt x="203044" y="11525"/>
                  </a:moveTo>
                  <a:lnTo>
                    <a:pt x="210416" y="3467"/>
                  </a:lnTo>
                  <a:cubicBezTo>
                    <a:pt x="211188" y="2619"/>
                    <a:pt x="211131" y="1314"/>
                    <a:pt x="210283" y="543"/>
                  </a:cubicBezTo>
                  <a:cubicBezTo>
                    <a:pt x="209435" y="-229"/>
                    <a:pt x="208130" y="-172"/>
                    <a:pt x="207359" y="676"/>
                  </a:cubicBezTo>
                  <a:lnTo>
                    <a:pt x="199987" y="8734"/>
                  </a:lnTo>
                  <a:cubicBezTo>
                    <a:pt x="199215" y="9582"/>
                    <a:pt x="199272" y="10887"/>
                    <a:pt x="200120" y="11658"/>
                  </a:cubicBezTo>
                  <a:cubicBezTo>
                    <a:pt x="200520" y="12020"/>
                    <a:pt x="201015" y="12201"/>
                    <a:pt x="201520" y="12201"/>
                  </a:cubicBezTo>
                  <a:cubicBezTo>
                    <a:pt x="202073" y="12201"/>
                    <a:pt x="202635" y="11973"/>
                    <a:pt x="203044" y="11525"/>
                  </a:cubicBezTo>
                  <a:close/>
                  <a:moveTo>
                    <a:pt x="214779" y="11525"/>
                  </a:moveTo>
                  <a:lnTo>
                    <a:pt x="222151" y="3467"/>
                  </a:lnTo>
                  <a:cubicBezTo>
                    <a:pt x="222923" y="2619"/>
                    <a:pt x="222866" y="1314"/>
                    <a:pt x="222018" y="543"/>
                  </a:cubicBezTo>
                  <a:cubicBezTo>
                    <a:pt x="221170" y="-229"/>
                    <a:pt x="219865" y="-172"/>
                    <a:pt x="219094" y="676"/>
                  </a:cubicBezTo>
                  <a:lnTo>
                    <a:pt x="211721" y="8734"/>
                  </a:lnTo>
                  <a:cubicBezTo>
                    <a:pt x="210950" y="9582"/>
                    <a:pt x="211007" y="10887"/>
                    <a:pt x="211855" y="11658"/>
                  </a:cubicBezTo>
                  <a:cubicBezTo>
                    <a:pt x="212255" y="12020"/>
                    <a:pt x="212750" y="12201"/>
                    <a:pt x="213255" y="12201"/>
                  </a:cubicBezTo>
                  <a:cubicBezTo>
                    <a:pt x="213807" y="12201"/>
                    <a:pt x="214369" y="11973"/>
                    <a:pt x="214779" y="11525"/>
                  </a:cubicBezTo>
                  <a:close/>
                  <a:moveTo>
                    <a:pt x="226504" y="11525"/>
                  </a:moveTo>
                  <a:lnTo>
                    <a:pt x="233877" y="3467"/>
                  </a:lnTo>
                  <a:cubicBezTo>
                    <a:pt x="234648" y="2619"/>
                    <a:pt x="234591" y="1314"/>
                    <a:pt x="233743" y="543"/>
                  </a:cubicBezTo>
                  <a:cubicBezTo>
                    <a:pt x="232895" y="-229"/>
                    <a:pt x="231591" y="-172"/>
                    <a:pt x="230819" y="676"/>
                  </a:cubicBezTo>
                  <a:lnTo>
                    <a:pt x="223447" y="8734"/>
                  </a:lnTo>
                  <a:cubicBezTo>
                    <a:pt x="222675" y="9582"/>
                    <a:pt x="222732" y="10887"/>
                    <a:pt x="223580" y="11658"/>
                  </a:cubicBezTo>
                  <a:cubicBezTo>
                    <a:pt x="223980" y="12020"/>
                    <a:pt x="224475" y="12201"/>
                    <a:pt x="224980" y="12201"/>
                  </a:cubicBezTo>
                  <a:cubicBezTo>
                    <a:pt x="225542" y="12201"/>
                    <a:pt x="226095" y="11973"/>
                    <a:pt x="226504" y="11525"/>
                  </a:cubicBezTo>
                  <a:close/>
                  <a:moveTo>
                    <a:pt x="238239" y="11525"/>
                  </a:moveTo>
                  <a:lnTo>
                    <a:pt x="245611" y="3467"/>
                  </a:lnTo>
                  <a:cubicBezTo>
                    <a:pt x="246383" y="2619"/>
                    <a:pt x="246326" y="1314"/>
                    <a:pt x="245478" y="543"/>
                  </a:cubicBezTo>
                  <a:cubicBezTo>
                    <a:pt x="244630" y="-229"/>
                    <a:pt x="243325" y="-172"/>
                    <a:pt x="242554" y="676"/>
                  </a:cubicBezTo>
                  <a:lnTo>
                    <a:pt x="235181" y="8734"/>
                  </a:lnTo>
                  <a:cubicBezTo>
                    <a:pt x="234410" y="9582"/>
                    <a:pt x="234467" y="10887"/>
                    <a:pt x="235315" y="11658"/>
                  </a:cubicBezTo>
                  <a:cubicBezTo>
                    <a:pt x="235715" y="12020"/>
                    <a:pt x="236210" y="12201"/>
                    <a:pt x="236715" y="12201"/>
                  </a:cubicBezTo>
                  <a:cubicBezTo>
                    <a:pt x="237267" y="12201"/>
                    <a:pt x="237829" y="11973"/>
                    <a:pt x="238239" y="11525"/>
                  </a:cubicBezTo>
                  <a:close/>
                  <a:moveTo>
                    <a:pt x="249974" y="11525"/>
                  </a:moveTo>
                  <a:lnTo>
                    <a:pt x="257346" y="3467"/>
                  </a:lnTo>
                  <a:cubicBezTo>
                    <a:pt x="258118" y="2619"/>
                    <a:pt x="258061" y="1314"/>
                    <a:pt x="257213" y="543"/>
                  </a:cubicBezTo>
                  <a:cubicBezTo>
                    <a:pt x="256365" y="-229"/>
                    <a:pt x="255060" y="-172"/>
                    <a:pt x="254289" y="676"/>
                  </a:cubicBezTo>
                  <a:lnTo>
                    <a:pt x="246916" y="8734"/>
                  </a:lnTo>
                  <a:cubicBezTo>
                    <a:pt x="246145" y="9582"/>
                    <a:pt x="246202" y="10887"/>
                    <a:pt x="247050" y="11658"/>
                  </a:cubicBezTo>
                  <a:cubicBezTo>
                    <a:pt x="247450" y="12020"/>
                    <a:pt x="247945" y="12201"/>
                    <a:pt x="248450" y="12201"/>
                  </a:cubicBezTo>
                  <a:cubicBezTo>
                    <a:pt x="249002" y="12201"/>
                    <a:pt x="249564" y="11973"/>
                    <a:pt x="249974" y="11525"/>
                  </a:cubicBezTo>
                  <a:close/>
                  <a:moveTo>
                    <a:pt x="261699" y="11525"/>
                  </a:moveTo>
                  <a:lnTo>
                    <a:pt x="269071" y="3467"/>
                  </a:lnTo>
                  <a:cubicBezTo>
                    <a:pt x="269843" y="2619"/>
                    <a:pt x="269786" y="1314"/>
                    <a:pt x="268938" y="543"/>
                  </a:cubicBezTo>
                  <a:cubicBezTo>
                    <a:pt x="268090" y="-229"/>
                    <a:pt x="266785" y="-172"/>
                    <a:pt x="266014" y="676"/>
                  </a:cubicBezTo>
                  <a:lnTo>
                    <a:pt x="258642" y="8734"/>
                  </a:lnTo>
                  <a:cubicBezTo>
                    <a:pt x="257870" y="9582"/>
                    <a:pt x="257927" y="10887"/>
                    <a:pt x="258775" y="11658"/>
                  </a:cubicBezTo>
                  <a:cubicBezTo>
                    <a:pt x="259175" y="12020"/>
                    <a:pt x="259670" y="12201"/>
                    <a:pt x="260175" y="12201"/>
                  </a:cubicBezTo>
                  <a:cubicBezTo>
                    <a:pt x="260737" y="12201"/>
                    <a:pt x="261290" y="11973"/>
                    <a:pt x="261699" y="11525"/>
                  </a:cubicBezTo>
                  <a:close/>
                  <a:moveTo>
                    <a:pt x="273434" y="11525"/>
                  </a:moveTo>
                  <a:lnTo>
                    <a:pt x="280806" y="3467"/>
                  </a:lnTo>
                  <a:cubicBezTo>
                    <a:pt x="281578" y="2619"/>
                    <a:pt x="281521" y="1314"/>
                    <a:pt x="280673" y="543"/>
                  </a:cubicBezTo>
                  <a:cubicBezTo>
                    <a:pt x="279825" y="-229"/>
                    <a:pt x="278520" y="-172"/>
                    <a:pt x="277749" y="676"/>
                  </a:cubicBezTo>
                  <a:lnTo>
                    <a:pt x="270376" y="8734"/>
                  </a:lnTo>
                  <a:cubicBezTo>
                    <a:pt x="269605" y="9582"/>
                    <a:pt x="269662" y="10887"/>
                    <a:pt x="270510" y="11658"/>
                  </a:cubicBezTo>
                  <a:cubicBezTo>
                    <a:pt x="270910" y="12020"/>
                    <a:pt x="271405" y="12201"/>
                    <a:pt x="271910" y="12201"/>
                  </a:cubicBezTo>
                  <a:cubicBezTo>
                    <a:pt x="272462" y="12201"/>
                    <a:pt x="273024" y="11973"/>
                    <a:pt x="273434" y="11525"/>
                  </a:cubicBezTo>
                  <a:close/>
                  <a:moveTo>
                    <a:pt x="285169" y="11525"/>
                  </a:moveTo>
                  <a:lnTo>
                    <a:pt x="292541" y="3467"/>
                  </a:lnTo>
                  <a:cubicBezTo>
                    <a:pt x="293313" y="2619"/>
                    <a:pt x="293255" y="1314"/>
                    <a:pt x="292408" y="543"/>
                  </a:cubicBezTo>
                  <a:cubicBezTo>
                    <a:pt x="291560" y="-229"/>
                    <a:pt x="290255" y="-172"/>
                    <a:pt x="289484" y="676"/>
                  </a:cubicBezTo>
                  <a:lnTo>
                    <a:pt x="282111" y="8734"/>
                  </a:lnTo>
                  <a:cubicBezTo>
                    <a:pt x="281340" y="9582"/>
                    <a:pt x="281397" y="10887"/>
                    <a:pt x="282245" y="11658"/>
                  </a:cubicBezTo>
                  <a:cubicBezTo>
                    <a:pt x="282645" y="12020"/>
                    <a:pt x="283140" y="12201"/>
                    <a:pt x="283645" y="12201"/>
                  </a:cubicBezTo>
                  <a:cubicBezTo>
                    <a:pt x="284197" y="12201"/>
                    <a:pt x="284759" y="11973"/>
                    <a:pt x="285169" y="11525"/>
                  </a:cubicBezTo>
                  <a:close/>
                  <a:moveTo>
                    <a:pt x="296894" y="11525"/>
                  </a:moveTo>
                  <a:lnTo>
                    <a:pt x="304266" y="3467"/>
                  </a:lnTo>
                  <a:cubicBezTo>
                    <a:pt x="305038" y="2619"/>
                    <a:pt x="304981" y="1314"/>
                    <a:pt x="304133" y="543"/>
                  </a:cubicBezTo>
                  <a:cubicBezTo>
                    <a:pt x="303285" y="-229"/>
                    <a:pt x="301980" y="-172"/>
                    <a:pt x="301209" y="676"/>
                  </a:cubicBezTo>
                  <a:lnTo>
                    <a:pt x="293836" y="8734"/>
                  </a:lnTo>
                  <a:cubicBezTo>
                    <a:pt x="293065" y="9582"/>
                    <a:pt x="293122" y="10887"/>
                    <a:pt x="293970" y="11658"/>
                  </a:cubicBezTo>
                  <a:cubicBezTo>
                    <a:pt x="294370" y="12020"/>
                    <a:pt x="294865" y="12201"/>
                    <a:pt x="295370" y="12201"/>
                  </a:cubicBezTo>
                  <a:cubicBezTo>
                    <a:pt x="295932" y="12201"/>
                    <a:pt x="296484" y="11973"/>
                    <a:pt x="296894" y="11525"/>
                  </a:cubicBezTo>
                  <a:close/>
                </a:path>
              </a:pathLst>
            </a:custGeom>
            <a:solidFill>
              <a:srgbClr val="F0484A">
                <a:alpha val="100000"/>
              </a:srgbClr>
            </a:solidFill>
          </p:spPr>
        </p:sp>
      </p:grpSp>
      <p:sp>
        <p:nvSpPr>
          <p:cNvPr id="12" name="TextBox 12"/>
          <p:cNvSpPr txBox="1"/>
          <p:nvPr/>
        </p:nvSpPr>
        <p:spPr>
          <a:xfrm rot="21600000">
            <a:off x="8413429" y="5712669"/>
            <a:ext cx="2968080" cy="304800"/>
          </a:xfrm>
          <a:prstGeom prst="rect">
            <a:avLst/>
          </a:prstGeom>
        </p:spPr>
        <p:txBody>
          <a:bodyPr lIns="0" tIns="34560" rIns="0" bIns="0" rtlCol="0" anchor="t"/>
          <a:lstStyle/>
          <a:p>
            <a:pPr algn="r" defTabSz="548640">
              <a:lnSpc>
                <a:spcPts val="2400"/>
              </a:lnSpc>
            </a:pPr>
            <a:r>
              <a:rPr lang="en-US" sz="2880" dirty="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IFMA</a:t>
            </a:r>
            <a:r>
              <a:rPr lang="en-US" sz="2880" dirty="0">
                <a:solidFill>
                  <a:srgbClr val="FFFFFF">
                    <a:alpha val="100000"/>
                  </a:srgbClr>
                </a:solidFill>
                <a:latin typeface="Lato"/>
              </a:rPr>
              <a:t>.org</a:t>
            </a:r>
          </a:p>
        </p:txBody>
      </p:sp>
      <p:pic>
        <p:nvPicPr>
          <p:cNvPr id="19" name="Picture 18">
            <a:extLst>
              <a:ext uri="{FF2B5EF4-FFF2-40B4-BE49-F238E27FC236}">
                <a16:creationId xmlns:a16="http://schemas.microsoft.com/office/drawing/2014/main" id="{C9AF6570-6938-45C6-9E0E-800F7102433A}"/>
              </a:ext>
            </a:extLst>
          </p:cNvPr>
          <p:cNvPicPr>
            <a:picLocks noChangeAspect="1"/>
          </p:cNvPicPr>
          <p:nvPr/>
        </p:nvPicPr>
        <p:blipFill>
          <a:blip r:embed="rId5" cstate="email">
            <a:alphaModFix/>
            <a:extLst>
              <a:ext uri="{28A0092B-C50C-407E-A947-70E740481C1C}">
                <a14:useLocalDpi xmlns:a14="http://schemas.microsoft.com/office/drawing/2010/main"/>
              </a:ext>
            </a:extLst>
          </a:blip>
          <a:srcRect/>
          <a:stretch>
            <a:fillRect/>
          </a:stretch>
        </p:blipFill>
        <p:spPr>
          <a:xfrm rot="21600000">
            <a:off x="9741406" y="49023"/>
            <a:ext cx="1825002" cy="1816099"/>
          </a:xfrm>
          <a:prstGeom prst="rect">
            <a:avLst/>
          </a:prstGeom>
        </p:spPr>
      </p:pic>
    </p:spTree>
    <p:extLst>
      <p:ext uri="{BB962C8B-B14F-4D97-AF65-F5344CB8AC3E}">
        <p14:creationId xmlns:p14="http://schemas.microsoft.com/office/powerpoint/2010/main" val="42680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C1DE-C98A-B04C-8888-05A3D7361F68}"/>
              </a:ext>
            </a:extLst>
          </p:cNvPr>
          <p:cNvSpPr>
            <a:spLocks noGrp="1"/>
          </p:cNvSpPr>
          <p:nvPr>
            <p:ph type="title"/>
          </p:nvPr>
        </p:nvSpPr>
        <p:spPr/>
        <p:txBody>
          <a:bodyPr/>
          <a:lstStyle/>
          <a:p>
            <a:r>
              <a:rPr lang="en-US"/>
              <a:t>INITIAL KEY FINDINGS – WORKPLACE STRATEGY</a:t>
            </a:r>
          </a:p>
        </p:txBody>
      </p:sp>
      <p:sp>
        <p:nvSpPr>
          <p:cNvPr id="4" name="Slide Number Placeholder 3">
            <a:extLst>
              <a:ext uri="{FF2B5EF4-FFF2-40B4-BE49-F238E27FC236}">
                <a16:creationId xmlns:a16="http://schemas.microsoft.com/office/drawing/2014/main" id="{2EE3791F-BBA7-FB40-A51E-CCC1E9B4CA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0745-D873-D947-9203-FD1A681633F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3C42B5D-7CC4-7A4B-8890-A2235633FD2E}"/>
              </a:ext>
            </a:extLst>
          </p:cNvPr>
          <p:cNvSpPr txBox="1"/>
          <p:nvPr/>
        </p:nvSpPr>
        <p:spPr>
          <a:xfrm>
            <a:off x="3270400" y="4821489"/>
            <a:ext cx="229462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Workplace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HR sets the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but does FM own the experience</a:t>
            </a: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a:t>
            </a:r>
          </a:p>
        </p:txBody>
      </p:sp>
      <p:pic>
        <p:nvPicPr>
          <p:cNvPr id="7" name="Graphic 6" descr="Chess pieces">
            <a:extLst>
              <a:ext uri="{FF2B5EF4-FFF2-40B4-BE49-F238E27FC236}">
                <a16:creationId xmlns:a16="http://schemas.microsoft.com/office/drawing/2014/main" id="{490A59B6-3044-3640-B8E1-BC4F97413F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42713" y="3630255"/>
            <a:ext cx="1350000" cy="1350000"/>
          </a:xfrm>
          <a:prstGeom prst="rect">
            <a:avLst/>
          </a:prstGeom>
        </p:spPr>
      </p:pic>
      <p:pic>
        <p:nvPicPr>
          <p:cNvPr id="13" name="Graphic 12" descr="List">
            <a:extLst>
              <a:ext uri="{FF2B5EF4-FFF2-40B4-BE49-F238E27FC236}">
                <a16:creationId xmlns:a16="http://schemas.microsoft.com/office/drawing/2014/main" id="{80DB5A81-091C-CB4C-9012-D02F0BD0AE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9986" y="3471489"/>
            <a:ext cx="1350000" cy="1350000"/>
          </a:xfrm>
          <a:prstGeom prst="rect">
            <a:avLst/>
          </a:prstGeom>
        </p:spPr>
      </p:pic>
      <p:sp>
        <p:nvSpPr>
          <p:cNvPr id="14" name="TextBox 13">
            <a:extLst>
              <a:ext uri="{FF2B5EF4-FFF2-40B4-BE49-F238E27FC236}">
                <a16:creationId xmlns:a16="http://schemas.microsoft.com/office/drawing/2014/main" id="{3CE057A9-DC51-8148-A7A0-9C3F861B37AC}"/>
              </a:ext>
            </a:extLst>
          </p:cNvPr>
          <p:cNvSpPr txBox="1"/>
          <p:nvPr/>
        </p:nvSpPr>
        <p:spPr>
          <a:xfrm>
            <a:off x="6622265" y="4821489"/>
            <a:ext cx="241728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FM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Deeper alignment with HR, healthy work environment, ensuring workplace experience</a:t>
            </a:r>
          </a:p>
        </p:txBody>
      </p:sp>
      <p:pic>
        <p:nvPicPr>
          <p:cNvPr id="16" name="Graphic 15" descr="Door Open">
            <a:extLst>
              <a:ext uri="{FF2B5EF4-FFF2-40B4-BE49-F238E27FC236}">
                <a16:creationId xmlns:a16="http://schemas.microsoft.com/office/drawing/2014/main" id="{C8135E7F-436B-B244-A854-D5125D1093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7547" y="1027166"/>
            <a:ext cx="1350000" cy="1350000"/>
          </a:xfrm>
          <a:prstGeom prst="rect">
            <a:avLst/>
          </a:prstGeom>
        </p:spPr>
      </p:pic>
      <p:sp>
        <p:nvSpPr>
          <p:cNvPr id="17" name="TextBox 16">
            <a:extLst>
              <a:ext uri="{FF2B5EF4-FFF2-40B4-BE49-F238E27FC236}">
                <a16:creationId xmlns:a16="http://schemas.microsoft.com/office/drawing/2014/main" id="{6CDB9DE5-6C18-6B4D-9E97-FC6C6DAA9CCD}"/>
              </a:ext>
            </a:extLst>
          </p:cNvPr>
          <p:cNvSpPr txBox="1"/>
          <p:nvPr/>
        </p:nvSpPr>
        <p:spPr>
          <a:xfrm>
            <a:off x="1045233" y="2403546"/>
            <a:ext cx="22946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Remote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81% expect &gt;26% to work more than 50% remotely</a:t>
            </a:r>
          </a:p>
        </p:txBody>
      </p:sp>
      <p:sp>
        <p:nvSpPr>
          <p:cNvPr id="20" name="TextBox 19">
            <a:extLst>
              <a:ext uri="{FF2B5EF4-FFF2-40B4-BE49-F238E27FC236}">
                <a16:creationId xmlns:a16="http://schemas.microsoft.com/office/drawing/2014/main" id="{1BA1199F-3D3A-1A44-9981-82D3AEC8F34A}"/>
              </a:ext>
            </a:extLst>
          </p:cNvPr>
          <p:cNvSpPr txBox="1"/>
          <p:nvPr/>
        </p:nvSpPr>
        <p:spPr>
          <a:xfrm>
            <a:off x="8449288" y="2431101"/>
            <a:ext cx="2977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Well-being challenges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Stress, isolation, concerns of infectious diseases, and insecurity</a:t>
            </a:r>
          </a:p>
        </p:txBody>
      </p:sp>
      <p:pic>
        <p:nvPicPr>
          <p:cNvPr id="6" name="Graphic 5" descr="City">
            <a:extLst>
              <a:ext uri="{FF2B5EF4-FFF2-40B4-BE49-F238E27FC236}">
                <a16:creationId xmlns:a16="http://schemas.microsoft.com/office/drawing/2014/main" id="{E273A127-3448-1D47-9C0C-F26B66665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9078" y="1027166"/>
            <a:ext cx="1350000" cy="1350000"/>
          </a:xfrm>
          <a:prstGeom prst="rect">
            <a:avLst/>
          </a:prstGeom>
        </p:spPr>
      </p:pic>
      <p:pic>
        <p:nvPicPr>
          <p:cNvPr id="9" name="Graphic 8" descr="Tired face outline">
            <a:extLst>
              <a:ext uri="{FF2B5EF4-FFF2-40B4-BE49-F238E27FC236}">
                <a16:creationId xmlns:a16="http://schemas.microsoft.com/office/drawing/2014/main" id="{4D8988AA-5003-0C4E-9638-39CCEEF0C8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63122" y="1027166"/>
            <a:ext cx="1350000" cy="1350000"/>
          </a:xfrm>
          <a:prstGeom prst="rect">
            <a:avLst/>
          </a:prstGeom>
        </p:spPr>
      </p:pic>
      <p:sp>
        <p:nvSpPr>
          <p:cNvPr id="18" name="TextBox 17">
            <a:extLst>
              <a:ext uri="{FF2B5EF4-FFF2-40B4-BE49-F238E27FC236}">
                <a16:creationId xmlns:a16="http://schemas.microsoft.com/office/drawing/2014/main" id="{6132A3D9-7A00-8348-8ECC-64A60C5FA3AF}"/>
              </a:ext>
            </a:extLst>
          </p:cNvPr>
          <p:cNvSpPr txBox="1"/>
          <p:nvPr/>
        </p:nvSpPr>
        <p:spPr>
          <a:xfrm>
            <a:off x="4836107" y="2403546"/>
            <a:ext cx="255594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People @ the Office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Need social interactions &amp; work requirements </a:t>
            </a:r>
          </a:p>
        </p:txBody>
      </p:sp>
    </p:spTree>
    <p:extLst>
      <p:ext uri="{BB962C8B-B14F-4D97-AF65-F5344CB8AC3E}">
        <p14:creationId xmlns:p14="http://schemas.microsoft.com/office/powerpoint/2010/main" val="387324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EACA-D0E4-314E-8CC9-214E689EC33F}"/>
              </a:ext>
            </a:extLst>
          </p:cNvPr>
          <p:cNvSpPr>
            <a:spLocks noGrp="1"/>
          </p:cNvSpPr>
          <p:nvPr>
            <p:ph type="title"/>
          </p:nvPr>
        </p:nvSpPr>
        <p:spPr/>
        <p:txBody>
          <a:bodyPr/>
          <a:lstStyle/>
          <a:p>
            <a:r>
              <a:rPr lang="en-US" dirty="0"/>
              <a:t>REMOTE WORK</a:t>
            </a:r>
          </a:p>
        </p:txBody>
      </p:sp>
      <p:sp>
        <p:nvSpPr>
          <p:cNvPr id="3" name="Slide Number Placeholder 2">
            <a:extLst>
              <a:ext uri="{FF2B5EF4-FFF2-40B4-BE49-F238E27FC236}">
                <a16:creationId xmlns:a16="http://schemas.microsoft.com/office/drawing/2014/main" id="{91BB98EE-C125-EB4E-A9F7-E75F97E446C8}"/>
              </a:ext>
            </a:extLst>
          </p:cNvPr>
          <p:cNvSpPr>
            <a:spLocks noGrp="1"/>
          </p:cNvSpPr>
          <p:nvPr>
            <p:ph type="sldNum" sz="quarter" idx="12"/>
          </p:nvPr>
        </p:nvSpPr>
        <p:spPr/>
        <p:txBody>
          <a:bodyPr/>
          <a:lstStyle/>
          <a:p>
            <a:fld id="{A8050745-D873-D947-9203-FD1A681633F9}" type="slidenum">
              <a:rPr lang="en-US" smtClean="0"/>
              <a:t>21</a:t>
            </a:fld>
            <a:endParaRPr lang="en-US" dirty="0"/>
          </a:p>
        </p:txBody>
      </p:sp>
      <p:sp>
        <p:nvSpPr>
          <p:cNvPr id="4" name="TextBox 3">
            <a:extLst>
              <a:ext uri="{FF2B5EF4-FFF2-40B4-BE49-F238E27FC236}">
                <a16:creationId xmlns:a16="http://schemas.microsoft.com/office/drawing/2014/main" id="{55C02870-9D01-7E48-9215-A4643657C0FE}"/>
              </a:ext>
            </a:extLst>
          </p:cNvPr>
          <p:cNvSpPr txBox="1"/>
          <p:nvPr/>
        </p:nvSpPr>
        <p:spPr>
          <a:xfrm>
            <a:off x="3284679" y="5626151"/>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
        <p:nvSpPr>
          <p:cNvPr id="5" name="Rectangle 4">
            <a:extLst>
              <a:ext uri="{FF2B5EF4-FFF2-40B4-BE49-F238E27FC236}">
                <a16:creationId xmlns:a16="http://schemas.microsoft.com/office/drawing/2014/main" id="{795178D5-3913-234D-8AAC-5D80236D2E45}"/>
              </a:ext>
            </a:extLst>
          </p:cNvPr>
          <p:cNvSpPr/>
          <p:nvPr/>
        </p:nvSpPr>
        <p:spPr>
          <a:xfrm>
            <a:off x="838200" y="1064194"/>
            <a:ext cx="10515600" cy="523220"/>
          </a:xfrm>
          <a:prstGeom prst="rect">
            <a:avLst/>
          </a:prstGeom>
        </p:spPr>
        <p:txBody>
          <a:bodyPr wrap="square">
            <a:spAutoFit/>
          </a:bodyPr>
          <a:lstStyle/>
          <a:p>
            <a:pPr lvl="0"/>
            <a:r>
              <a:rPr lang="en-US" sz="1400" dirty="0">
                <a:solidFill>
                  <a:prstClr val="black"/>
                </a:solidFill>
                <a:latin typeface="Helvetica" pitchFamily="2" charset="0"/>
              </a:rPr>
              <a:t>Before the COVID-19, a small portion of the global workforce worked at home half-time or more. In your opinion, what percentage of people will conduct at least half of their work remotely post-COVID-19?</a:t>
            </a:r>
            <a:endParaRPr kumimoji="0" lang="en-US" sz="1100" b="0" i="0" u="none" strike="noStrike" kern="1200" cap="none" spc="0" normalizeH="0" baseline="0" noProof="0" dirty="0">
              <a:ln>
                <a:noFill/>
              </a:ln>
              <a:solidFill>
                <a:prstClr val="black"/>
              </a:solidFill>
              <a:effectLst/>
              <a:uLnTx/>
              <a:uFillTx/>
              <a:latin typeface="Helvetica" pitchFamily="2" charset="0"/>
            </a:endParaRPr>
          </a:p>
        </p:txBody>
      </p:sp>
      <p:sp>
        <p:nvSpPr>
          <p:cNvPr id="6" name="TextBox 5">
            <a:extLst>
              <a:ext uri="{FF2B5EF4-FFF2-40B4-BE49-F238E27FC236}">
                <a16:creationId xmlns:a16="http://schemas.microsoft.com/office/drawing/2014/main" id="{61BE00D9-FCD7-DF41-9F1A-B01554BA63CE}"/>
              </a:ext>
            </a:extLst>
          </p:cNvPr>
          <p:cNvSpPr txBox="1"/>
          <p:nvPr/>
        </p:nvSpPr>
        <p:spPr>
          <a:xfrm>
            <a:off x="7328697" y="4949763"/>
            <a:ext cx="1767069"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rPr>
              <a:t>Panel consensus pick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rPr>
              <a:t>No consensus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rPr>
              <a:t>Group stability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Helvetica" pitchFamily="2" charset="0"/>
                <a:cs typeface="Futura Medium" panose="020B0602020204020303" pitchFamily="34" charset="-79"/>
              </a:rPr>
              <a:t>52%</a:t>
            </a:r>
            <a:endParaRPr kumimoji="0" lang="en-US" sz="1400" b="0" i="0" u="none" strike="noStrike" kern="1200" cap="none" spc="0" normalizeH="0" baseline="0" noProof="0" dirty="0">
              <a:ln>
                <a:noFill/>
              </a:ln>
              <a:solidFill>
                <a:prstClr val="black"/>
              </a:solidFill>
              <a:effectLst/>
              <a:uLnTx/>
              <a:uFillTx/>
              <a:latin typeface="Helvetica" pitchFamily="2" charset="0"/>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rPr>
              <a:t>Consensus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cs typeface="Futura Medium" panose="020B0602020204020303" pitchFamily="34" charset="-79"/>
              </a:rPr>
              <a:t>Majority</a:t>
            </a:r>
          </a:p>
        </p:txBody>
      </p:sp>
      <p:sp>
        <p:nvSpPr>
          <p:cNvPr id="7" name="TextBox 6">
            <a:extLst>
              <a:ext uri="{FF2B5EF4-FFF2-40B4-BE49-F238E27FC236}">
                <a16:creationId xmlns:a16="http://schemas.microsoft.com/office/drawing/2014/main" id="{BDA53941-648E-4143-955A-6A2F3F68CBD0}"/>
              </a:ext>
            </a:extLst>
          </p:cNvPr>
          <p:cNvSpPr txBox="1"/>
          <p:nvPr/>
        </p:nvSpPr>
        <p:spPr>
          <a:xfrm>
            <a:off x="3687041" y="4949763"/>
            <a:ext cx="176706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BDA7"/>
                </a:solidFill>
                <a:effectLst/>
                <a:uLnTx/>
                <a:uFillTx/>
                <a:latin typeface="Futura Medium" panose="020B0602020204020303" pitchFamily="34" charset="-79"/>
                <a:ea typeface="+mn-ea"/>
                <a:cs typeface="Futura Medium" panose="020B0602020204020303" pitchFamily="34" charset="-79"/>
              </a:rPr>
              <a:t>175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Futura Medium" panose="020B0602020204020303" pitchFamily="34" charset="-79"/>
              </a:rPr>
              <a:t>Responses</a:t>
            </a:r>
          </a:p>
        </p:txBody>
      </p:sp>
      <p:sp>
        <p:nvSpPr>
          <p:cNvPr id="8" name="TextBox 7">
            <a:extLst>
              <a:ext uri="{FF2B5EF4-FFF2-40B4-BE49-F238E27FC236}">
                <a16:creationId xmlns:a16="http://schemas.microsoft.com/office/drawing/2014/main" id="{4E716E79-F1FF-7A48-8E5A-FD990B7CB442}"/>
              </a:ext>
            </a:extLst>
          </p:cNvPr>
          <p:cNvSpPr txBox="1"/>
          <p:nvPr/>
        </p:nvSpPr>
        <p:spPr>
          <a:xfrm>
            <a:off x="5507869" y="4949763"/>
            <a:ext cx="1767069"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5BDA7"/>
                </a:solidFill>
                <a:latin typeface="Futura Medium" panose="020B0602020204020303" pitchFamily="34" charset="-79"/>
                <a:cs typeface="Futura Medium" panose="020B0602020204020303" pitchFamily="34" charset="-79"/>
              </a:rPr>
              <a:t>29</a:t>
            </a:r>
            <a:endParaRPr kumimoji="0" lang="en-US" sz="16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rPr>
              <a:t>Revisions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Futura Medium" panose="020B0602020204020303" pitchFamily="34" charset="-79"/>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rPr>
              <a:t>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cs typeface="Futura Medium" panose="020B0602020204020303" pitchFamily="34" charset="-79"/>
              </a:rPr>
              <a:t>Comments</a:t>
            </a:r>
          </a:p>
        </p:txBody>
      </p:sp>
      <p:graphicFrame>
        <p:nvGraphicFramePr>
          <p:cNvPr id="9" name="Chart 8">
            <a:extLst>
              <a:ext uri="{FF2B5EF4-FFF2-40B4-BE49-F238E27FC236}">
                <a16:creationId xmlns:a16="http://schemas.microsoft.com/office/drawing/2014/main" id="{24326F71-68BD-AA4D-B774-2BBD8CC3D0FB}"/>
              </a:ext>
            </a:extLst>
          </p:cNvPr>
          <p:cNvGraphicFramePr/>
          <p:nvPr>
            <p:extLst>
              <p:ext uri="{D42A27DB-BD31-4B8C-83A1-F6EECF244321}">
                <p14:modId xmlns:p14="http://schemas.microsoft.com/office/powerpoint/2010/main" val="200096468"/>
              </p:ext>
            </p:extLst>
          </p:nvPr>
        </p:nvGraphicFramePr>
        <p:xfrm>
          <a:off x="838200" y="1804442"/>
          <a:ext cx="10515600" cy="3111044"/>
        </p:xfrm>
        <a:graphic>
          <a:graphicData uri="http://schemas.openxmlformats.org/drawingml/2006/chart">
            <c:chart xmlns:c="http://schemas.openxmlformats.org/drawingml/2006/chart" xmlns:r="http://schemas.openxmlformats.org/officeDocument/2006/relationships" r:id="rId2"/>
          </a:graphicData>
        </a:graphic>
      </p:graphicFrame>
      <p:pic>
        <p:nvPicPr>
          <p:cNvPr id="10" name="Graphic 9" descr="Thumbs Down">
            <a:extLst>
              <a:ext uri="{FF2B5EF4-FFF2-40B4-BE49-F238E27FC236}">
                <a16:creationId xmlns:a16="http://schemas.microsoft.com/office/drawing/2014/main" id="{856ED306-BE54-FB4B-A945-B4159BE6BC0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87041" y="5660428"/>
            <a:ext cx="270000" cy="270000"/>
          </a:xfrm>
          <a:prstGeom prst="rect">
            <a:avLst/>
          </a:prstGeom>
        </p:spPr>
      </p:pic>
      <p:sp>
        <p:nvSpPr>
          <p:cNvPr id="11" name="Rounded Rectangular Callout 10">
            <a:extLst>
              <a:ext uri="{FF2B5EF4-FFF2-40B4-BE49-F238E27FC236}">
                <a16:creationId xmlns:a16="http://schemas.microsoft.com/office/drawing/2014/main" id="{07FD079A-DD94-9B47-8E9A-B217B8C8A0BC}"/>
              </a:ext>
            </a:extLst>
          </p:cNvPr>
          <p:cNvSpPr/>
          <p:nvPr/>
        </p:nvSpPr>
        <p:spPr>
          <a:xfrm>
            <a:off x="7274938" y="1587413"/>
            <a:ext cx="1820828" cy="1406587"/>
          </a:xfrm>
          <a:prstGeom prst="wedgeRoundRectCallout">
            <a:avLst>
              <a:gd name="adj1" fmla="val -103344"/>
              <a:gd name="adj2" fmla="val 820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pitchFamily="2" charset="0"/>
              </a:rPr>
              <a:t>Consensus is set at 55%. No consensus, but 81% believe &gt;26% will  work remotely </a:t>
            </a:r>
          </a:p>
        </p:txBody>
      </p:sp>
    </p:spTree>
    <p:extLst>
      <p:ext uri="{BB962C8B-B14F-4D97-AF65-F5344CB8AC3E}">
        <p14:creationId xmlns:p14="http://schemas.microsoft.com/office/powerpoint/2010/main" val="1373101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REMOTE WORK –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da-DK" smtClean="0"/>
              <a:t>22</a:t>
            </a:fld>
            <a:endParaRPr lang="da-DK"/>
          </a:p>
        </p:txBody>
      </p:sp>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200329"/>
          </a:xfrm>
          <a:prstGeom prst="rect">
            <a:avLst/>
          </a:prstGeom>
        </p:spPr>
        <p:txBody>
          <a:bodyPr wrap="square">
            <a:spAutoFit/>
          </a:bodyPr>
          <a:lstStyle/>
          <a:p>
            <a:r>
              <a:rPr lang="en-GB" b="1" dirty="0">
                <a:latin typeface="Helvetica" pitchFamily="2" charset="0"/>
                <a:cs typeface="Arial" panose="020B0604020202020204" pitchFamily="34" charset="0"/>
              </a:rPr>
              <a:t>“We will see more people working remotely but most likely they will work remotely 1-2 days per week. Therefore, the overall percentage of workforce working remotely more than half time will still be limited.”</a:t>
            </a:r>
          </a:p>
        </p:txBody>
      </p:sp>
      <p:sp>
        <p:nvSpPr>
          <p:cNvPr id="11" name="Rectangle 10">
            <a:extLst>
              <a:ext uri="{FF2B5EF4-FFF2-40B4-BE49-F238E27FC236}">
                <a16:creationId xmlns:a16="http://schemas.microsoft.com/office/drawing/2014/main" id="{2D29DA60-C4A5-8A42-B18F-CBB82291FC11}"/>
              </a:ext>
            </a:extLst>
          </p:cNvPr>
          <p:cNvSpPr/>
          <p:nvPr/>
        </p:nvSpPr>
        <p:spPr>
          <a:xfrm>
            <a:off x="1259456" y="2898911"/>
            <a:ext cx="7986877" cy="1200329"/>
          </a:xfrm>
          <a:prstGeom prst="rect">
            <a:avLst/>
          </a:prstGeom>
        </p:spPr>
        <p:txBody>
          <a:bodyPr wrap="square">
            <a:spAutoFit/>
          </a:bodyPr>
          <a:lstStyle/>
          <a:p>
            <a:r>
              <a:rPr lang="en-US" dirty="0">
                <a:latin typeface="Helvetica" pitchFamily="2" charset="0"/>
              </a:rPr>
              <a:t>”In organizations where WFH has proven a success, </a:t>
            </a:r>
            <a:r>
              <a:rPr lang="en-US" b="1" dirty="0">
                <a:latin typeface="Helvetica" pitchFamily="2" charset="0"/>
              </a:rPr>
              <a:t>a dynamic work model will allow for most people to conduct their work from any location allowing folks to work outside of the office at a higher frequency that pre-COVID 19.”</a:t>
            </a:r>
          </a:p>
        </p:txBody>
      </p:sp>
      <p:sp>
        <p:nvSpPr>
          <p:cNvPr id="2" name="Rounded Rectangle 1">
            <a:extLst>
              <a:ext uri="{FF2B5EF4-FFF2-40B4-BE49-F238E27FC236}">
                <a16:creationId xmlns:a16="http://schemas.microsoft.com/office/drawing/2014/main" id="{3BD9C268-E7E0-154A-99AD-B9FEB16DE4B1}"/>
              </a:ext>
            </a:extLst>
          </p:cNvPr>
          <p:cNvSpPr/>
          <p:nvPr/>
        </p:nvSpPr>
        <p:spPr>
          <a:xfrm>
            <a:off x="838200" y="1179674"/>
            <a:ext cx="2209800" cy="13303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latin typeface="Futura Medium" panose="020B0602020204020303" pitchFamily="34" charset="-79"/>
                <a:cs typeface="Futura Medium" panose="020B0602020204020303" pitchFamily="34" charset="-79"/>
              </a:rPr>
              <a:t>26 – 50 % </a:t>
            </a:r>
          </a:p>
          <a:p>
            <a:pPr algn="ctr"/>
            <a:endParaRPr lang="en-US" b="1">
              <a:latin typeface="Futura Medium" panose="020B0602020204020303" pitchFamily="34" charset="-79"/>
              <a:cs typeface="Futura Medium" panose="020B0602020204020303" pitchFamily="34" charset="-79"/>
            </a:endParaRPr>
          </a:p>
          <a:p>
            <a:pPr algn="ctr"/>
            <a:r>
              <a:rPr lang="en-US">
                <a:latin typeface="Futura Medium" panose="020B0602020204020303" pitchFamily="34" charset="-79"/>
                <a:cs typeface="Futura Medium" panose="020B0602020204020303" pitchFamily="34" charset="-79"/>
              </a:rPr>
              <a:t>58 Comments</a:t>
            </a:r>
          </a:p>
        </p:txBody>
      </p:sp>
      <p:sp>
        <p:nvSpPr>
          <p:cNvPr id="12" name="Rounded Rectangle 11">
            <a:extLst>
              <a:ext uri="{FF2B5EF4-FFF2-40B4-BE49-F238E27FC236}">
                <a16:creationId xmlns:a16="http://schemas.microsoft.com/office/drawing/2014/main" id="{F71E1873-DE8B-5748-911A-2244128C6123}"/>
              </a:ext>
            </a:extLst>
          </p:cNvPr>
          <p:cNvSpPr/>
          <p:nvPr/>
        </p:nvSpPr>
        <p:spPr>
          <a:xfrm>
            <a:off x="9246333" y="2643976"/>
            <a:ext cx="2209800" cy="13303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latin typeface="Futura Medium" panose="020B0602020204020303" pitchFamily="34" charset="-79"/>
                <a:cs typeface="Futura Medium" panose="020B0602020204020303" pitchFamily="34" charset="-79"/>
              </a:rPr>
              <a:t>51 – 75%</a:t>
            </a:r>
          </a:p>
          <a:p>
            <a:pPr algn="ctr"/>
            <a:endParaRPr lang="en-US" b="1">
              <a:latin typeface="Futura Medium" panose="020B0602020204020303" pitchFamily="34" charset="-79"/>
              <a:cs typeface="Futura Medium" panose="020B0602020204020303" pitchFamily="34" charset="-79"/>
            </a:endParaRPr>
          </a:p>
          <a:p>
            <a:pPr algn="ctr"/>
            <a:r>
              <a:rPr lang="en-US">
                <a:latin typeface="Futura Medium" panose="020B0602020204020303" pitchFamily="34" charset="-79"/>
                <a:cs typeface="Futura Medium" panose="020B0602020204020303" pitchFamily="34" charset="-79"/>
              </a:rPr>
              <a:t>26 comments  </a:t>
            </a:r>
          </a:p>
        </p:txBody>
      </p:sp>
      <p:sp>
        <p:nvSpPr>
          <p:cNvPr id="3" name="Rectangle 2">
            <a:extLst>
              <a:ext uri="{FF2B5EF4-FFF2-40B4-BE49-F238E27FC236}">
                <a16:creationId xmlns:a16="http://schemas.microsoft.com/office/drawing/2014/main" id="{54C2B3E9-751C-5845-9F1D-07EB09ACC1DF}"/>
              </a:ext>
            </a:extLst>
          </p:cNvPr>
          <p:cNvSpPr/>
          <p:nvPr/>
        </p:nvSpPr>
        <p:spPr>
          <a:xfrm>
            <a:off x="3048000" y="4419392"/>
            <a:ext cx="7986876" cy="923330"/>
          </a:xfrm>
          <a:prstGeom prst="rect">
            <a:avLst/>
          </a:prstGeom>
        </p:spPr>
        <p:txBody>
          <a:bodyPr wrap="square">
            <a:spAutoFit/>
          </a:bodyPr>
          <a:lstStyle/>
          <a:p>
            <a:r>
              <a:rPr lang="en-US" dirty="0">
                <a:latin typeface="Helvetica" pitchFamily="2" charset="0"/>
              </a:rPr>
              <a:t>”Having read and listened to lots of research results lately it is clear to that on an </a:t>
            </a:r>
            <a:r>
              <a:rPr lang="en-US" b="1" dirty="0">
                <a:latin typeface="Helvetica" pitchFamily="2" charset="0"/>
              </a:rPr>
              <a:t>average person wants to work an extra day from home compared to pre-COVID-19</a:t>
            </a:r>
            <a:r>
              <a:rPr lang="en-US" dirty="0">
                <a:latin typeface="Helvetica" pitchFamily="2" charset="0"/>
              </a:rPr>
              <a:t>.”</a:t>
            </a:r>
          </a:p>
        </p:txBody>
      </p:sp>
      <p:sp>
        <p:nvSpPr>
          <p:cNvPr id="13" name="Rounded Rectangle 12">
            <a:extLst>
              <a:ext uri="{FF2B5EF4-FFF2-40B4-BE49-F238E27FC236}">
                <a16:creationId xmlns:a16="http://schemas.microsoft.com/office/drawing/2014/main" id="{A94B8303-19B7-4A44-9492-29A978E759E4}"/>
              </a:ext>
            </a:extLst>
          </p:cNvPr>
          <p:cNvSpPr/>
          <p:nvPr/>
        </p:nvSpPr>
        <p:spPr>
          <a:xfrm>
            <a:off x="838200" y="4223202"/>
            <a:ext cx="2209800" cy="13303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latin typeface="Helvetica" pitchFamily="2" charset="0"/>
              </a:rPr>
              <a:t>11– 25 % </a:t>
            </a:r>
          </a:p>
          <a:p>
            <a:pPr algn="ctr"/>
            <a:endParaRPr lang="en-US" b="1">
              <a:latin typeface="Helvetica" pitchFamily="2" charset="0"/>
            </a:endParaRPr>
          </a:p>
          <a:p>
            <a:pPr algn="ctr"/>
            <a:r>
              <a:rPr lang="en-US">
                <a:latin typeface="Helvetica" pitchFamily="2" charset="0"/>
              </a:rPr>
              <a:t>18 comments</a:t>
            </a:r>
          </a:p>
        </p:txBody>
      </p:sp>
    </p:spTree>
    <p:extLst>
      <p:ext uri="{BB962C8B-B14F-4D97-AF65-F5344CB8AC3E}">
        <p14:creationId xmlns:p14="http://schemas.microsoft.com/office/powerpoint/2010/main" val="199940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D7D3-7175-0B45-8207-67EC5F32C727}"/>
              </a:ext>
            </a:extLst>
          </p:cNvPr>
          <p:cNvSpPr>
            <a:spLocks noGrp="1"/>
          </p:cNvSpPr>
          <p:nvPr>
            <p:ph type="title"/>
          </p:nvPr>
        </p:nvSpPr>
        <p:spPr/>
        <p:txBody>
          <a:bodyPr/>
          <a:lstStyle/>
          <a:p>
            <a:r>
              <a:rPr lang="en-US" dirty="0"/>
              <a:t>PEOPLE AT THE OFFICE</a:t>
            </a:r>
          </a:p>
        </p:txBody>
      </p:sp>
      <p:sp>
        <p:nvSpPr>
          <p:cNvPr id="3" name="Slide Number Placeholder 2">
            <a:extLst>
              <a:ext uri="{FF2B5EF4-FFF2-40B4-BE49-F238E27FC236}">
                <a16:creationId xmlns:a16="http://schemas.microsoft.com/office/drawing/2014/main" id="{D6E3F9E1-E1FB-6045-9712-0B5F0B94A730}"/>
              </a:ext>
            </a:extLst>
          </p:cNvPr>
          <p:cNvSpPr>
            <a:spLocks noGrp="1"/>
          </p:cNvSpPr>
          <p:nvPr>
            <p:ph type="sldNum" sz="quarter" idx="12"/>
          </p:nvPr>
        </p:nvSpPr>
        <p:spPr/>
        <p:txBody>
          <a:bodyPr/>
          <a:lstStyle/>
          <a:p>
            <a:fld id="{A8050745-D873-D947-9203-FD1A681633F9}" type="slidenum">
              <a:rPr lang="en-US" smtClean="0"/>
              <a:t>23</a:t>
            </a:fld>
            <a:endParaRPr lang="en-US" dirty="0"/>
          </a:p>
        </p:txBody>
      </p:sp>
      <p:sp>
        <p:nvSpPr>
          <p:cNvPr id="4" name="Rectangle 3">
            <a:extLst>
              <a:ext uri="{FF2B5EF4-FFF2-40B4-BE49-F238E27FC236}">
                <a16:creationId xmlns:a16="http://schemas.microsoft.com/office/drawing/2014/main" id="{CB5F5B24-44D1-564E-8509-58A053AD6985}"/>
              </a:ext>
            </a:extLst>
          </p:cNvPr>
          <p:cNvSpPr/>
          <p:nvPr/>
        </p:nvSpPr>
        <p:spPr>
          <a:xfrm>
            <a:off x="838199" y="954131"/>
            <a:ext cx="10515601" cy="707886"/>
          </a:xfrm>
          <a:prstGeom prst="rect">
            <a:avLst/>
          </a:prstGeom>
        </p:spPr>
        <p:txBody>
          <a:bodyPr wrap="square">
            <a:spAutoFit/>
          </a:bodyPr>
          <a:lstStyle/>
          <a:p>
            <a:r>
              <a:rPr lang="en-US" sz="1400" dirty="0">
                <a:latin typeface="Helvetica" pitchFamily="2" charset="0"/>
              </a:rPr>
              <a:t>Given that we can work from anywhere, why will people come to the office in a post-COVID-19 world? </a:t>
            </a:r>
            <a:br>
              <a:rPr lang="en-US" sz="1400" dirty="0">
                <a:latin typeface="Helvetica" pitchFamily="2" charset="0"/>
              </a:rPr>
            </a:br>
            <a:r>
              <a:rPr lang="en-US" sz="1200" dirty="0">
                <a:latin typeface="Helvetica" pitchFamily="2" charset="0"/>
              </a:rPr>
              <a:t>(Please select your top 3 and rank them from </a:t>
            </a:r>
            <a:r>
              <a:rPr lang="en-US" sz="1200" b="1" dirty="0">
                <a:latin typeface="Helvetica" pitchFamily="2" charset="0"/>
              </a:rPr>
              <a:t>Most</a:t>
            </a:r>
            <a:r>
              <a:rPr lang="en-US" sz="1200" dirty="0">
                <a:latin typeface="Helvetica" pitchFamily="2" charset="0"/>
              </a:rPr>
              <a:t> to </a:t>
            </a:r>
            <a:r>
              <a:rPr lang="en-US" sz="1200" b="1" dirty="0">
                <a:latin typeface="Helvetica" pitchFamily="2" charset="0"/>
              </a:rPr>
              <a:t>Least</a:t>
            </a:r>
            <a:r>
              <a:rPr lang="en-US" sz="1200" dirty="0">
                <a:latin typeface="Helvetica" pitchFamily="2" charset="0"/>
              </a:rPr>
              <a:t> important)</a:t>
            </a:r>
          </a:p>
          <a:p>
            <a:endParaRPr lang="en-US" sz="1400" dirty="0">
              <a:latin typeface="Helvetica" pitchFamily="2" charset="0"/>
            </a:endParaRPr>
          </a:p>
        </p:txBody>
      </p:sp>
      <p:sp>
        <p:nvSpPr>
          <p:cNvPr id="5" name="TextBox 4">
            <a:extLst>
              <a:ext uri="{FF2B5EF4-FFF2-40B4-BE49-F238E27FC236}">
                <a16:creationId xmlns:a16="http://schemas.microsoft.com/office/drawing/2014/main" id="{88D852AA-D55A-0043-8613-E9E81F909FDD}"/>
              </a:ext>
            </a:extLst>
          </p:cNvPr>
          <p:cNvSpPr txBox="1"/>
          <p:nvPr/>
        </p:nvSpPr>
        <p:spPr>
          <a:xfrm>
            <a:off x="6900058" y="4898664"/>
            <a:ext cx="1767069" cy="1815882"/>
          </a:xfrm>
          <a:prstGeom prst="rect">
            <a:avLst/>
          </a:prstGeom>
          <a:noFill/>
        </p:spPr>
        <p:txBody>
          <a:bodyPr wrap="square" rtlCol="0">
            <a:spAutoFit/>
          </a:bodyPr>
          <a:lstStyle/>
          <a:p>
            <a:r>
              <a:rPr lang="en-US" sz="1400" b="1" dirty="0">
                <a:solidFill>
                  <a:schemeClr val="accent3"/>
                </a:solidFill>
                <a:latin typeface="Futura Medium" panose="020B0602020204020303" pitchFamily="34" charset="-79"/>
                <a:cs typeface="Futura Medium" panose="020B0602020204020303" pitchFamily="34" charset="-79"/>
              </a:rPr>
              <a:t>Panel consensus pick </a:t>
            </a:r>
          </a:p>
          <a:p>
            <a:r>
              <a:rPr lang="en-US" sz="1400" dirty="0">
                <a:latin typeface="Helvetica" pitchFamily="2" charset="0"/>
                <a:cs typeface="Futura Medium" panose="020B0602020204020303" pitchFamily="34" charset="-79"/>
              </a:rPr>
              <a:t>Need social interactions</a:t>
            </a:r>
          </a:p>
          <a:p>
            <a:r>
              <a:rPr lang="en-US" sz="1400" b="1" dirty="0">
                <a:solidFill>
                  <a:schemeClr val="accent3"/>
                </a:solidFill>
                <a:latin typeface="Futura Medium" panose="020B0602020204020303" pitchFamily="34" charset="-79"/>
                <a:cs typeface="Futura Medium" panose="020B0602020204020303" pitchFamily="34" charset="-79"/>
              </a:rPr>
              <a:t>Group stability</a:t>
            </a:r>
          </a:p>
          <a:p>
            <a:r>
              <a:rPr lang="en-US" sz="1400" dirty="0">
                <a:latin typeface="Helvetica" pitchFamily="2" charset="0"/>
                <a:cs typeface="Futura Medium" panose="020B0602020204020303" pitchFamily="34" charset="-79"/>
              </a:rPr>
              <a:t>59%</a:t>
            </a:r>
          </a:p>
          <a:p>
            <a:r>
              <a:rPr lang="en-US" sz="1400" b="1" dirty="0">
                <a:solidFill>
                  <a:schemeClr val="accent3"/>
                </a:solidFill>
                <a:latin typeface="Futura Medium" panose="020B0602020204020303" pitchFamily="34" charset="-79"/>
                <a:cs typeface="Futura Medium" panose="020B0602020204020303" pitchFamily="34" charset="-79"/>
              </a:rPr>
              <a:t>Consensus measure</a:t>
            </a:r>
          </a:p>
          <a:p>
            <a:r>
              <a:rPr lang="en-US" sz="1400" dirty="0">
                <a:latin typeface="Helvetica" pitchFamily="2" charset="0"/>
                <a:cs typeface="Futura Medium" panose="020B0602020204020303" pitchFamily="34" charset="-79"/>
              </a:rPr>
              <a:t>Majority</a:t>
            </a:r>
          </a:p>
        </p:txBody>
      </p:sp>
      <p:sp>
        <p:nvSpPr>
          <p:cNvPr id="6" name="TextBox 5">
            <a:extLst>
              <a:ext uri="{FF2B5EF4-FFF2-40B4-BE49-F238E27FC236}">
                <a16:creationId xmlns:a16="http://schemas.microsoft.com/office/drawing/2014/main" id="{08DB06B7-329A-5248-BE33-1B051C106435}"/>
              </a:ext>
            </a:extLst>
          </p:cNvPr>
          <p:cNvSpPr txBox="1"/>
          <p:nvPr/>
        </p:nvSpPr>
        <p:spPr>
          <a:xfrm>
            <a:off x="3258402" y="4898664"/>
            <a:ext cx="1767069" cy="553998"/>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176</a:t>
            </a:r>
          </a:p>
          <a:p>
            <a:r>
              <a:rPr lang="en-US" sz="1400" dirty="0">
                <a:latin typeface="Helvetica" pitchFamily="2" charset="0"/>
                <a:cs typeface="Futura Medium" panose="020B0602020204020303" pitchFamily="34" charset="-79"/>
              </a:rPr>
              <a:t>Responses</a:t>
            </a:r>
          </a:p>
        </p:txBody>
      </p:sp>
      <p:sp>
        <p:nvSpPr>
          <p:cNvPr id="7" name="TextBox 6">
            <a:extLst>
              <a:ext uri="{FF2B5EF4-FFF2-40B4-BE49-F238E27FC236}">
                <a16:creationId xmlns:a16="http://schemas.microsoft.com/office/drawing/2014/main" id="{F6869DE0-5436-FB43-A403-A0FF2B8E4E20}"/>
              </a:ext>
            </a:extLst>
          </p:cNvPr>
          <p:cNvSpPr txBox="1"/>
          <p:nvPr/>
        </p:nvSpPr>
        <p:spPr>
          <a:xfrm>
            <a:off x="5079230" y="4898664"/>
            <a:ext cx="1767069" cy="1231106"/>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30</a:t>
            </a:r>
          </a:p>
          <a:p>
            <a:r>
              <a:rPr lang="en-US" sz="1400" dirty="0">
                <a:latin typeface="Helvetica" pitchFamily="2" charset="0"/>
              </a:rPr>
              <a:t>Revisions</a:t>
            </a:r>
          </a:p>
          <a:p>
            <a:endParaRPr lang="en-US" sz="1400" b="1" dirty="0">
              <a:latin typeface="Futura Medium" panose="020B0602020204020303" pitchFamily="34" charset="-79"/>
              <a:cs typeface="Futura Medium" panose="020B0602020204020303" pitchFamily="34" charset="-79"/>
            </a:endParaRPr>
          </a:p>
          <a:p>
            <a:r>
              <a:rPr lang="en-US" sz="1600" b="1" dirty="0">
                <a:solidFill>
                  <a:schemeClr val="accent3"/>
                </a:solidFill>
                <a:latin typeface="Futura Medium" panose="020B0602020204020303" pitchFamily="34" charset="-79"/>
                <a:cs typeface="Futura Medium" panose="020B0602020204020303" pitchFamily="34" charset="-79"/>
              </a:rPr>
              <a:t>110</a:t>
            </a:r>
          </a:p>
          <a:p>
            <a:r>
              <a:rPr lang="en-US" sz="1400" dirty="0">
                <a:latin typeface="Helvetica" pitchFamily="2" charset="0"/>
                <a:cs typeface="Futura Medium" panose="020B0602020204020303" pitchFamily="34" charset="-79"/>
              </a:rPr>
              <a:t>Comments</a:t>
            </a:r>
          </a:p>
        </p:txBody>
      </p:sp>
      <p:graphicFrame>
        <p:nvGraphicFramePr>
          <p:cNvPr id="8" name="Chart 7">
            <a:extLst>
              <a:ext uri="{FF2B5EF4-FFF2-40B4-BE49-F238E27FC236}">
                <a16:creationId xmlns:a16="http://schemas.microsoft.com/office/drawing/2014/main" id="{F8697819-29DC-E74B-9089-02A3F814372A}"/>
              </a:ext>
            </a:extLst>
          </p:cNvPr>
          <p:cNvGraphicFramePr/>
          <p:nvPr>
            <p:extLst>
              <p:ext uri="{D42A27DB-BD31-4B8C-83A1-F6EECF244321}">
                <p14:modId xmlns:p14="http://schemas.microsoft.com/office/powerpoint/2010/main" val="1963031524"/>
              </p:ext>
            </p:extLst>
          </p:nvPr>
        </p:nvGraphicFramePr>
        <p:xfrm>
          <a:off x="949124" y="1662017"/>
          <a:ext cx="10404676" cy="2746697"/>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50998FDF-A6DF-DB48-AC26-171268DC1DB7}"/>
              </a:ext>
            </a:extLst>
          </p:cNvPr>
          <p:cNvSpPr/>
          <p:nvPr/>
        </p:nvSpPr>
        <p:spPr>
          <a:xfrm>
            <a:off x="3271905" y="5958649"/>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1</a:t>
            </a:r>
          </a:p>
        </p:txBody>
      </p:sp>
      <p:sp>
        <p:nvSpPr>
          <p:cNvPr id="10" name="TextBox 9">
            <a:extLst>
              <a:ext uri="{FF2B5EF4-FFF2-40B4-BE49-F238E27FC236}">
                <a16:creationId xmlns:a16="http://schemas.microsoft.com/office/drawing/2014/main" id="{9AAF6814-0C90-2E41-AC86-9A821E8E4628}"/>
              </a:ext>
            </a:extLst>
          </p:cNvPr>
          <p:cNvSpPr txBox="1"/>
          <p:nvPr/>
        </p:nvSpPr>
        <p:spPr>
          <a:xfrm>
            <a:off x="3457100" y="5932995"/>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Consensus pick</a:t>
            </a:r>
          </a:p>
        </p:txBody>
      </p:sp>
      <p:sp>
        <p:nvSpPr>
          <p:cNvPr id="11" name="TextBox 10">
            <a:extLst>
              <a:ext uri="{FF2B5EF4-FFF2-40B4-BE49-F238E27FC236}">
                <a16:creationId xmlns:a16="http://schemas.microsoft.com/office/drawing/2014/main" id="{BF8E814F-E1C2-0D4E-904B-282D00E1AFCB}"/>
              </a:ext>
            </a:extLst>
          </p:cNvPr>
          <p:cNvSpPr txBox="1"/>
          <p:nvPr/>
        </p:nvSpPr>
        <p:spPr>
          <a:xfrm>
            <a:off x="3457100" y="6248407"/>
            <a:ext cx="2343625"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Non-consensus 3rd pick</a:t>
            </a:r>
          </a:p>
        </p:txBody>
      </p:sp>
      <p:sp>
        <p:nvSpPr>
          <p:cNvPr id="12" name="Oval 11">
            <a:extLst>
              <a:ext uri="{FF2B5EF4-FFF2-40B4-BE49-F238E27FC236}">
                <a16:creationId xmlns:a16="http://schemas.microsoft.com/office/drawing/2014/main" id="{64E335A8-C6B8-0140-9AC9-58B72BA0A423}"/>
              </a:ext>
            </a:extLst>
          </p:cNvPr>
          <p:cNvSpPr/>
          <p:nvPr/>
        </p:nvSpPr>
        <p:spPr>
          <a:xfrm>
            <a:off x="3258402" y="6258008"/>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2</a:t>
            </a:r>
          </a:p>
        </p:txBody>
      </p:sp>
      <p:sp>
        <p:nvSpPr>
          <p:cNvPr id="13" name="Oval 12">
            <a:extLst>
              <a:ext uri="{FF2B5EF4-FFF2-40B4-BE49-F238E27FC236}">
                <a16:creationId xmlns:a16="http://schemas.microsoft.com/office/drawing/2014/main" id="{E5E8F0DC-09EE-2849-A775-763B805CBE4A}"/>
              </a:ext>
            </a:extLst>
          </p:cNvPr>
          <p:cNvSpPr/>
          <p:nvPr/>
        </p:nvSpPr>
        <p:spPr>
          <a:xfrm>
            <a:off x="4164253" y="4288060"/>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1</a:t>
            </a:r>
          </a:p>
        </p:txBody>
      </p:sp>
      <p:sp>
        <p:nvSpPr>
          <p:cNvPr id="14" name="Oval 13">
            <a:extLst>
              <a:ext uri="{FF2B5EF4-FFF2-40B4-BE49-F238E27FC236}">
                <a16:creationId xmlns:a16="http://schemas.microsoft.com/office/drawing/2014/main" id="{E7942D36-1879-FF48-A81A-2AE31D349BE5}"/>
              </a:ext>
            </a:extLst>
          </p:cNvPr>
          <p:cNvSpPr/>
          <p:nvPr/>
        </p:nvSpPr>
        <p:spPr>
          <a:xfrm>
            <a:off x="5777569" y="426515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2</a:t>
            </a:r>
          </a:p>
        </p:txBody>
      </p:sp>
      <p:sp>
        <p:nvSpPr>
          <p:cNvPr id="15" name="Oval 14">
            <a:extLst>
              <a:ext uri="{FF2B5EF4-FFF2-40B4-BE49-F238E27FC236}">
                <a16:creationId xmlns:a16="http://schemas.microsoft.com/office/drawing/2014/main" id="{71742358-026E-5849-838E-E6048A7376A7}"/>
              </a:ext>
            </a:extLst>
          </p:cNvPr>
          <p:cNvSpPr/>
          <p:nvPr/>
        </p:nvSpPr>
        <p:spPr>
          <a:xfrm>
            <a:off x="1630841" y="426846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sp>
        <p:nvSpPr>
          <p:cNvPr id="16" name="Oval 15">
            <a:extLst>
              <a:ext uri="{FF2B5EF4-FFF2-40B4-BE49-F238E27FC236}">
                <a16:creationId xmlns:a16="http://schemas.microsoft.com/office/drawing/2014/main" id="{DFEF0F12-D6B0-1149-94A6-DB7E6A947435}"/>
              </a:ext>
            </a:extLst>
          </p:cNvPr>
          <p:cNvSpPr/>
          <p:nvPr/>
        </p:nvSpPr>
        <p:spPr>
          <a:xfrm>
            <a:off x="5019367" y="426515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pic>
        <p:nvPicPr>
          <p:cNvPr id="17" name="Graphic 16" descr="Thumbs up sign">
            <a:extLst>
              <a:ext uri="{FF2B5EF4-FFF2-40B4-BE49-F238E27FC236}">
                <a16:creationId xmlns:a16="http://schemas.microsoft.com/office/drawing/2014/main" id="{0E7FEA96-06F0-1046-85B4-89D150D1ECA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4753" y="5555874"/>
            <a:ext cx="270000" cy="270000"/>
          </a:xfrm>
          <a:prstGeom prst="rect">
            <a:avLst/>
          </a:prstGeom>
        </p:spPr>
      </p:pic>
      <p:sp>
        <p:nvSpPr>
          <p:cNvPr id="18" name="TextBox 17">
            <a:extLst>
              <a:ext uri="{FF2B5EF4-FFF2-40B4-BE49-F238E27FC236}">
                <a16:creationId xmlns:a16="http://schemas.microsoft.com/office/drawing/2014/main" id="{795E26E3-21BF-DA4F-B4DF-C023054B541D}"/>
              </a:ext>
            </a:extLst>
          </p:cNvPr>
          <p:cNvSpPr txBox="1"/>
          <p:nvPr/>
        </p:nvSpPr>
        <p:spPr>
          <a:xfrm>
            <a:off x="2882252" y="5521597"/>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Tree>
    <p:extLst>
      <p:ext uri="{BB962C8B-B14F-4D97-AF65-F5344CB8AC3E}">
        <p14:creationId xmlns:p14="http://schemas.microsoft.com/office/powerpoint/2010/main" val="2769793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PEOPLE AT THE OFFICE –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en-US" smtClean="0"/>
              <a:t>24</a:t>
            </a:fld>
            <a:endParaRPr lang="en-US"/>
          </a:p>
        </p:txBody>
      </p:sp>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200329"/>
          </a:xfrm>
          <a:prstGeom prst="rect">
            <a:avLst/>
          </a:prstGeom>
        </p:spPr>
        <p:txBody>
          <a:bodyPr wrap="square">
            <a:spAutoFit/>
          </a:bodyPr>
          <a:lstStyle/>
          <a:p>
            <a:r>
              <a:rPr lang="en-US">
                <a:latin typeface="Helvetica" pitchFamily="2" charset="0"/>
                <a:cs typeface="Arial" panose="020B0604020202020204" pitchFamily="34" charset="0"/>
              </a:rPr>
              <a:t>“</a:t>
            </a:r>
            <a:r>
              <a:rPr lang="en-US" b="1">
                <a:latin typeface="Helvetica" pitchFamily="2" charset="0"/>
                <a:cs typeface="Arial" panose="020B0604020202020204" pitchFamily="34" charset="0"/>
              </a:rPr>
              <a:t>Social interactions, in-person teaming, will be beneficial given the environment &amp; community are "safe”</a:t>
            </a:r>
            <a:r>
              <a:rPr lang="en-US">
                <a:latin typeface="Helvetica" pitchFamily="2" charset="0"/>
                <a:cs typeface="Arial" panose="020B0604020202020204" pitchFamily="34" charset="0"/>
              </a:rPr>
              <a:t>. Ultimately some confidential work absolutely must be produced in a high secured environment (physical space as well as technology).”</a:t>
            </a:r>
          </a:p>
        </p:txBody>
      </p:sp>
      <p:sp>
        <p:nvSpPr>
          <p:cNvPr id="11" name="Rectangle 10">
            <a:extLst>
              <a:ext uri="{FF2B5EF4-FFF2-40B4-BE49-F238E27FC236}">
                <a16:creationId xmlns:a16="http://schemas.microsoft.com/office/drawing/2014/main" id="{2D29DA60-C4A5-8A42-B18F-CBB82291FC11}"/>
              </a:ext>
            </a:extLst>
          </p:cNvPr>
          <p:cNvSpPr/>
          <p:nvPr/>
        </p:nvSpPr>
        <p:spPr>
          <a:xfrm>
            <a:off x="1259456" y="3807606"/>
            <a:ext cx="7986877" cy="1477328"/>
          </a:xfrm>
          <a:prstGeom prst="rect">
            <a:avLst/>
          </a:prstGeom>
        </p:spPr>
        <p:txBody>
          <a:bodyPr wrap="square">
            <a:spAutoFit/>
          </a:bodyPr>
          <a:lstStyle/>
          <a:p>
            <a:r>
              <a:rPr lang="en-US" b="1">
                <a:latin typeface="Helvetica" pitchFamily="2" charset="0"/>
              </a:rPr>
              <a:t>“I keep wondering about the mechanical engineers and such - what the heck are they doing these last few months. </a:t>
            </a:r>
            <a:r>
              <a:rPr lang="en-US">
                <a:latin typeface="Helvetica" pitchFamily="2" charset="0"/>
              </a:rPr>
              <a:t>Yes, you can design a lot of stuff on the tube but you've got to build some things and unless you too have a 3D printer sitting beside you, or better yet a fleet of them build lots of parts, how are you really going to get your work done?.”</a:t>
            </a:r>
          </a:p>
        </p:txBody>
      </p:sp>
      <p:sp>
        <p:nvSpPr>
          <p:cNvPr id="15" name="TextBox 14">
            <a:extLst>
              <a:ext uri="{FF2B5EF4-FFF2-40B4-BE49-F238E27FC236}">
                <a16:creationId xmlns:a16="http://schemas.microsoft.com/office/drawing/2014/main" id="{1D062AAB-E5CF-F140-82A8-5AC8F285FAA4}"/>
              </a:ext>
            </a:extLst>
          </p:cNvPr>
          <p:cNvSpPr txBox="1"/>
          <p:nvPr/>
        </p:nvSpPr>
        <p:spPr>
          <a:xfrm>
            <a:off x="838200" y="2431833"/>
            <a:ext cx="2674189" cy="923330"/>
          </a:xfrm>
          <a:prstGeom prst="rect">
            <a:avLst/>
          </a:prstGeom>
          <a:noFill/>
        </p:spPr>
        <p:txBody>
          <a:bodyPr wrap="square" rtlCol="0">
            <a:spAutoFit/>
          </a:bodyPr>
          <a:lstStyle/>
          <a:p>
            <a:pPr algn="ctr"/>
            <a:r>
              <a:rPr lang="en-US" b="1">
                <a:solidFill>
                  <a:prstClr val="black"/>
                </a:solidFill>
                <a:latin typeface="Futura Medium" panose="020B0602020204020303" pitchFamily="34" charset="-79"/>
                <a:cs typeface="Futura Medium" panose="020B0602020204020303" pitchFamily="34" charset="-79"/>
              </a:rPr>
              <a:t>NEED SOCIAL INTERACTIONS</a:t>
            </a:r>
          </a:p>
          <a:p>
            <a:pPr algn="ctr"/>
            <a:r>
              <a:rPr lang="en-US">
                <a:solidFill>
                  <a:prstClr val="black"/>
                </a:solidFill>
                <a:latin typeface="Futura Medium" panose="020B0602020204020303" pitchFamily="34" charset="-79"/>
                <a:cs typeface="Futura Medium" panose="020B0602020204020303" pitchFamily="34" charset="-79"/>
              </a:rPr>
              <a:t>63 Comments</a:t>
            </a:r>
            <a:endParaRPr lang="en-US">
              <a:latin typeface="Helvetica" pitchFamily="2" charset="0"/>
            </a:endParaRPr>
          </a:p>
        </p:txBody>
      </p:sp>
      <p:sp>
        <p:nvSpPr>
          <p:cNvPr id="16" name="TextBox 15">
            <a:extLst>
              <a:ext uri="{FF2B5EF4-FFF2-40B4-BE49-F238E27FC236}">
                <a16:creationId xmlns:a16="http://schemas.microsoft.com/office/drawing/2014/main" id="{E18AF308-2875-F148-9C15-2CC499125F93}"/>
              </a:ext>
            </a:extLst>
          </p:cNvPr>
          <p:cNvSpPr txBox="1"/>
          <p:nvPr/>
        </p:nvSpPr>
        <p:spPr>
          <a:xfrm>
            <a:off x="8842328" y="5284934"/>
            <a:ext cx="2674189" cy="923330"/>
          </a:xfrm>
          <a:prstGeom prst="rect">
            <a:avLst/>
          </a:prstGeom>
          <a:noFill/>
        </p:spPr>
        <p:txBody>
          <a:bodyPr wrap="square" rtlCol="0">
            <a:spAutoFit/>
          </a:bodyPr>
          <a:lstStyle/>
          <a:p>
            <a:pPr algn="ctr"/>
            <a:r>
              <a:rPr lang="en-US" b="1">
                <a:latin typeface="Helvetica" pitchFamily="2" charset="0"/>
              </a:rPr>
              <a:t>NEED TO ACCESS UNIQUE FACILITIES</a:t>
            </a:r>
          </a:p>
          <a:p>
            <a:pPr algn="ctr"/>
            <a:r>
              <a:rPr lang="en-US">
                <a:latin typeface="Helvetica" pitchFamily="2" charset="0"/>
              </a:rPr>
              <a:t>54 Comments</a:t>
            </a:r>
          </a:p>
        </p:txBody>
      </p:sp>
      <p:pic>
        <p:nvPicPr>
          <p:cNvPr id="3" name="Graphic 2" descr="Influencer">
            <a:extLst>
              <a:ext uri="{FF2B5EF4-FFF2-40B4-BE49-F238E27FC236}">
                <a16:creationId xmlns:a16="http://schemas.microsoft.com/office/drawing/2014/main" id="{19178508-1C59-E44B-BFB8-B037567B7D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9456" y="800023"/>
            <a:ext cx="1710000" cy="1710000"/>
          </a:xfrm>
          <a:prstGeom prst="rect">
            <a:avLst/>
          </a:prstGeom>
        </p:spPr>
      </p:pic>
      <p:pic>
        <p:nvPicPr>
          <p:cNvPr id="9" name="Graphic 8" descr="Robot Hand">
            <a:extLst>
              <a:ext uri="{FF2B5EF4-FFF2-40B4-BE49-F238E27FC236}">
                <a16:creationId xmlns:a16="http://schemas.microsoft.com/office/drawing/2014/main" id="{B4CC9F6B-AB24-4E4F-9735-F1C13275B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4422" y="3574934"/>
            <a:ext cx="1710000" cy="1710000"/>
          </a:xfrm>
          <a:prstGeom prst="rect">
            <a:avLst/>
          </a:prstGeom>
        </p:spPr>
      </p:pic>
    </p:spTree>
    <p:extLst>
      <p:ext uri="{BB962C8B-B14F-4D97-AF65-F5344CB8AC3E}">
        <p14:creationId xmlns:p14="http://schemas.microsoft.com/office/powerpoint/2010/main" val="331355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191-3C69-DC48-B9D9-A8082C2CDB25}"/>
              </a:ext>
            </a:extLst>
          </p:cNvPr>
          <p:cNvSpPr>
            <a:spLocks noGrp="1"/>
          </p:cNvSpPr>
          <p:nvPr>
            <p:ph type="title"/>
          </p:nvPr>
        </p:nvSpPr>
        <p:spPr/>
        <p:txBody>
          <a:bodyPr/>
          <a:lstStyle/>
          <a:p>
            <a:r>
              <a:rPr lang="en-US"/>
              <a:t>PEOPLE AT THE OFFICE – SME INSIGHTS</a:t>
            </a:r>
          </a:p>
        </p:txBody>
      </p:sp>
      <p:sp>
        <p:nvSpPr>
          <p:cNvPr id="3" name="Slide Number Placeholder 2">
            <a:extLst>
              <a:ext uri="{FF2B5EF4-FFF2-40B4-BE49-F238E27FC236}">
                <a16:creationId xmlns:a16="http://schemas.microsoft.com/office/drawing/2014/main" id="{79F47FB5-B00E-A14B-B57A-DC14934318A1}"/>
              </a:ext>
            </a:extLst>
          </p:cNvPr>
          <p:cNvSpPr>
            <a:spLocks noGrp="1"/>
          </p:cNvSpPr>
          <p:nvPr>
            <p:ph type="sldNum" sz="quarter" idx="12"/>
          </p:nvPr>
        </p:nvSpPr>
        <p:spPr/>
        <p:txBody>
          <a:bodyPr/>
          <a:lstStyle/>
          <a:p>
            <a:fld id="{A8050745-D873-D947-9203-FD1A681633F9}" type="slidenum">
              <a:rPr lang="en-US" smtClean="0"/>
              <a:t>25</a:t>
            </a:fld>
            <a:endParaRPr lang="en-US"/>
          </a:p>
        </p:txBody>
      </p:sp>
      <p:sp>
        <p:nvSpPr>
          <p:cNvPr id="5" name="TextBox 4">
            <a:extLst>
              <a:ext uri="{FF2B5EF4-FFF2-40B4-BE49-F238E27FC236}">
                <a16:creationId xmlns:a16="http://schemas.microsoft.com/office/drawing/2014/main" id="{9A3C75A8-FB62-4140-BAA0-D79B48F3338E}"/>
              </a:ext>
            </a:extLst>
          </p:cNvPr>
          <p:cNvSpPr txBox="1"/>
          <p:nvPr/>
        </p:nvSpPr>
        <p:spPr>
          <a:xfrm>
            <a:off x="8645105" y="5290346"/>
            <a:ext cx="2674189" cy="923330"/>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CANNOT WORK FROM HOME</a:t>
            </a:r>
          </a:p>
          <a:p>
            <a:pPr algn="ctr"/>
            <a:r>
              <a:rPr lang="en-US">
                <a:latin typeface="Futura Medium" panose="020B0602020204020303" pitchFamily="34" charset="-79"/>
                <a:cs typeface="Futura Medium" panose="020B0602020204020303" pitchFamily="34" charset="-79"/>
              </a:rPr>
              <a:t>42 comments</a:t>
            </a:r>
          </a:p>
        </p:txBody>
      </p:sp>
      <p:sp>
        <p:nvSpPr>
          <p:cNvPr id="6" name="Rectangle 5">
            <a:extLst>
              <a:ext uri="{FF2B5EF4-FFF2-40B4-BE49-F238E27FC236}">
                <a16:creationId xmlns:a16="http://schemas.microsoft.com/office/drawing/2014/main" id="{9D0DEC35-2A6C-C944-AF84-9E423DF9F6D5}"/>
              </a:ext>
            </a:extLst>
          </p:cNvPr>
          <p:cNvSpPr/>
          <p:nvPr/>
        </p:nvSpPr>
        <p:spPr>
          <a:xfrm>
            <a:off x="3250046" y="1040122"/>
            <a:ext cx="7549297" cy="1754326"/>
          </a:xfrm>
          <a:prstGeom prst="rect">
            <a:avLst/>
          </a:prstGeom>
        </p:spPr>
        <p:txBody>
          <a:bodyPr wrap="square">
            <a:spAutoFit/>
          </a:bodyPr>
          <a:lstStyle/>
          <a:p>
            <a:r>
              <a:rPr lang="en-US">
                <a:latin typeface="Helvetica" pitchFamily="2" charset="0"/>
              </a:rPr>
              <a:t>”The office will only be for interpersonal activities that don't work anywhere else. So training, customer interaction, mentoring, etc. can all take place elsewhere, and for those who can't work from home, co-working places are an option. </a:t>
            </a:r>
            <a:r>
              <a:rPr lang="en-US" b="1">
                <a:latin typeface="Helvetica" pitchFamily="2" charset="0"/>
              </a:rPr>
              <a:t>But high-level interactions are best in person - nothing can replace that experience. And project teams always work best when everyone first meets in person.”</a:t>
            </a:r>
          </a:p>
        </p:txBody>
      </p:sp>
      <p:pic>
        <p:nvPicPr>
          <p:cNvPr id="8" name="Graphic 7" descr="Building">
            <a:extLst>
              <a:ext uri="{FF2B5EF4-FFF2-40B4-BE49-F238E27FC236}">
                <a16:creationId xmlns:a16="http://schemas.microsoft.com/office/drawing/2014/main" id="{8AC31112-8DD8-0643-8BA8-81247FB479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9343" y="3604442"/>
            <a:ext cx="1710000" cy="1710000"/>
          </a:xfrm>
          <a:prstGeom prst="rect">
            <a:avLst/>
          </a:prstGeom>
        </p:spPr>
      </p:pic>
      <p:sp>
        <p:nvSpPr>
          <p:cNvPr id="9" name="Rectangle 8">
            <a:extLst>
              <a:ext uri="{FF2B5EF4-FFF2-40B4-BE49-F238E27FC236}">
                <a16:creationId xmlns:a16="http://schemas.microsoft.com/office/drawing/2014/main" id="{CC2968D9-3FAA-4C42-9C0C-4319E05A6C88}"/>
              </a:ext>
            </a:extLst>
          </p:cNvPr>
          <p:cNvSpPr/>
          <p:nvPr/>
        </p:nvSpPr>
        <p:spPr>
          <a:xfrm>
            <a:off x="1182272" y="4113688"/>
            <a:ext cx="7754694" cy="1754326"/>
          </a:xfrm>
          <a:prstGeom prst="rect">
            <a:avLst/>
          </a:prstGeom>
        </p:spPr>
        <p:txBody>
          <a:bodyPr wrap="square">
            <a:spAutoFit/>
          </a:bodyPr>
          <a:lstStyle/>
          <a:p>
            <a:r>
              <a:rPr lang="en-US">
                <a:latin typeface="Helvetica" pitchFamily="2" charset="0"/>
              </a:rPr>
              <a:t>“Vermont has 40,000 households without access to effective broadband infrastructure to support remote working and education. That's not counting households that can't afford it. </a:t>
            </a:r>
            <a:r>
              <a:rPr lang="en-US" b="1">
                <a:latin typeface="Helvetica" pitchFamily="2" charset="0"/>
              </a:rPr>
              <a:t>Altogether about 25% or more of Vermonters likely do not have access to broadband. This will continue for years to come. Our state hasn't set up the systems yet to completely figure out remote working processes and procedures.”</a:t>
            </a:r>
          </a:p>
        </p:txBody>
      </p:sp>
      <p:sp>
        <p:nvSpPr>
          <p:cNvPr id="10" name="TextBox 9">
            <a:extLst>
              <a:ext uri="{FF2B5EF4-FFF2-40B4-BE49-F238E27FC236}">
                <a16:creationId xmlns:a16="http://schemas.microsoft.com/office/drawing/2014/main" id="{80067BFA-107D-C149-8AA4-81867A4D6C87}"/>
              </a:ext>
            </a:extLst>
          </p:cNvPr>
          <p:cNvSpPr txBox="1"/>
          <p:nvPr/>
        </p:nvSpPr>
        <p:spPr>
          <a:xfrm>
            <a:off x="838200" y="2720403"/>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NEED TO ADDRESS COMPLEX INTERACTIONS</a:t>
            </a:r>
          </a:p>
          <a:p>
            <a:pPr algn="ctr"/>
            <a:r>
              <a:rPr lang="en-US">
                <a:latin typeface="Futura Medium" panose="020B0602020204020303" pitchFamily="34" charset="-79"/>
                <a:cs typeface="Futura Medium" panose="020B0602020204020303" pitchFamily="34" charset="-79"/>
              </a:rPr>
              <a:t>37 comments</a:t>
            </a:r>
          </a:p>
        </p:txBody>
      </p:sp>
      <p:pic>
        <p:nvPicPr>
          <p:cNvPr id="11" name="Graphic 10" descr="Connections">
            <a:extLst>
              <a:ext uri="{FF2B5EF4-FFF2-40B4-BE49-F238E27FC236}">
                <a16:creationId xmlns:a16="http://schemas.microsoft.com/office/drawing/2014/main" id="{DA91DC27-0098-B54C-8F95-30FC03CE40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0294" y="969369"/>
            <a:ext cx="1710000" cy="1710000"/>
          </a:xfrm>
          <a:prstGeom prst="rect">
            <a:avLst/>
          </a:prstGeom>
        </p:spPr>
      </p:pic>
    </p:spTree>
    <p:extLst>
      <p:ext uri="{BB962C8B-B14F-4D97-AF65-F5344CB8AC3E}">
        <p14:creationId xmlns:p14="http://schemas.microsoft.com/office/powerpoint/2010/main" val="198918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5EC096-8BEB-2142-B2E8-CD6BCA9F28CE}"/>
              </a:ext>
            </a:extLst>
          </p:cNvPr>
          <p:cNvSpPr>
            <a:spLocks noGrp="1"/>
          </p:cNvSpPr>
          <p:nvPr>
            <p:ph type="title"/>
          </p:nvPr>
        </p:nvSpPr>
        <p:spPr/>
        <p:txBody>
          <a:bodyPr/>
          <a:lstStyle/>
          <a:p>
            <a:r>
              <a:rPr lang="en-US" dirty="0"/>
              <a:t>WELL-BEING CHALLENGES</a:t>
            </a:r>
          </a:p>
        </p:txBody>
      </p:sp>
      <p:sp>
        <p:nvSpPr>
          <p:cNvPr id="5" name="Slide Number Placeholder 4">
            <a:extLst>
              <a:ext uri="{FF2B5EF4-FFF2-40B4-BE49-F238E27FC236}">
                <a16:creationId xmlns:a16="http://schemas.microsoft.com/office/drawing/2014/main" id="{C0A55DDC-7F80-304E-B7E8-E450B016A55B}"/>
              </a:ext>
            </a:extLst>
          </p:cNvPr>
          <p:cNvSpPr>
            <a:spLocks noGrp="1"/>
          </p:cNvSpPr>
          <p:nvPr>
            <p:ph type="sldNum" sz="quarter" idx="12"/>
          </p:nvPr>
        </p:nvSpPr>
        <p:spPr/>
        <p:txBody>
          <a:bodyPr/>
          <a:lstStyle/>
          <a:p>
            <a:fld id="{A8050745-D873-D947-9203-FD1A681633F9}" type="slidenum">
              <a:rPr lang="en-US" smtClean="0"/>
              <a:t>26</a:t>
            </a:fld>
            <a:endParaRPr lang="en-US" dirty="0"/>
          </a:p>
        </p:txBody>
      </p:sp>
      <p:graphicFrame>
        <p:nvGraphicFramePr>
          <p:cNvPr id="8" name="Chart 7">
            <a:extLst>
              <a:ext uri="{FF2B5EF4-FFF2-40B4-BE49-F238E27FC236}">
                <a16:creationId xmlns:a16="http://schemas.microsoft.com/office/drawing/2014/main" id="{DB79769E-1D4B-4B48-9A78-236F0D5EF297}"/>
              </a:ext>
            </a:extLst>
          </p:cNvPr>
          <p:cNvGraphicFramePr/>
          <p:nvPr>
            <p:extLst>
              <p:ext uri="{D42A27DB-BD31-4B8C-83A1-F6EECF244321}">
                <p14:modId xmlns:p14="http://schemas.microsoft.com/office/powerpoint/2010/main" val="3304291521"/>
              </p:ext>
            </p:extLst>
          </p:nvPr>
        </p:nvGraphicFramePr>
        <p:xfrm>
          <a:off x="838198" y="1668603"/>
          <a:ext cx="10567913" cy="285547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E666F96B-4092-A442-883F-53C1DE00E306}"/>
              </a:ext>
            </a:extLst>
          </p:cNvPr>
          <p:cNvSpPr/>
          <p:nvPr/>
        </p:nvSpPr>
        <p:spPr>
          <a:xfrm>
            <a:off x="838199" y="954131"/>
            <a:ext cx="10567912" cy="707886"/>
          </a:xfrm>
          <a:prstGeom prst="rect">
            <a:avLst/>
          </a:prstGeom>
        </p:spPr>
        <p:txBody>
          <a:bodyPr wrap="square">
            <a:spAutoFit/>
          </a:bodyPr>
          <a:lstStyle/>
          <a:p>
            <a:r>
              <a:rPr lang="en-US" sz="1400" dirty="0">
                <a:latin typeface="Helvetica" pitchFamily="2" charset="0"/>
              </a:rPr>
              <a:t>In your opinion, what are the most significant health and well-being challenges facing workers following the COVID-19 pandemic?</a:t>
            </a:r>
            <a:br>
              <a:rPr lang="en-US" sz="1400" dirty="0">
                <a:latin typeface="Helvetica" pitchFamily="2" charset="0"/>
              </a:rPr>
            </a:br>
            <a:r>
              <a:rPr lang="en-US" sz="1200" dirty="0">
                <a:latin typeface="Helvetica" pitchFamily="2" charset="0"/>
              </a:rPr>
              <a:t>(Please select your top 3 and rank them from </a:t>
            </a:r>
            <a:r>
              <a:rPr lang="en-US" sz="1200" b="1" dirty="0">
                <a:latin typeface="Helvetica" pitchFamily="2" charset="0"/>
              </a:rPr>
              <a:t>Most</a:t>
            </a:r>
            <a:r>
              <a:rPr lang="en-US" sz="1200" dirty="0">
                <a:latin typeface="Helvetica" pitchFamily="2" charset="0"/>
              </a:rPr>
              <a:t> to </a:t>
            </a:r>
            <a:r>
              <a:rPr lang="en-US" sz="1200" b="1" dirty="0">
                <a:latin typeface="Helvetica" pitchFamily="2" charset="0"/>
              </a:rPr>
              <a:t>Least</a:t>
            </a:r>
            <a:r>
              <a:rPr lang="en-US" sz="1200" dirty="0">
                <a:latin typeface="Helvetica" pitchFamily="2" charset="0"/>
              </a:rPr>
              <a:t> important)</a:t>
            </a:r>
          </a:p>
          <a:p>
            <a:endParaRPr lang="en-US" sz="1400" dirty="0">
              <a:latin typeface="Helvetica" pitchFamily="2" charset="0"/>
            </a:endParaRPr>
          </a:p>
        </p:txBody>
      </p:sp>
      <p:sp>
        <p:nvSpPr>
          <p:cNvPr id="10" name="TextBox 9">
            <a:extLst>
              <a:ext uri="{FF2B5EF4-FFF2-40B4-BE49-F238E27FC236}">
                <a16:creationId xmlns:a16="http://schemas.microsoft.com/office/drawing/2014/main" id="{792989AC-4A2F-0D41-85C8-2587A8A86167}"/>
              </a:ext>
            </a:extLst>
          </p:cNvPr>
          <p:cNvSpPr txBox="1"/>
          <p:nvPr/>
        </p:nvSpPr>
        <p:spPr>
          <a:xfrm>
            <a:off x="6665520" y="4751345"/>
            <a:ext cx="1767069" cy="2031325"/>
          </a:xfrm>
          <a:prstGeom prst="rect">
            <a:avLst/>
          </a:prstGeom>
          <a:noFill/>
        </p:spPr>
        <p:txBody>
          <a:bodyPr wrap="square" rtlCol="0">
            <a:spAutoFit/>
          </a:bodyPr>
          <a:lstStyle/>
          <a:p>
            <a:r>
              <a:rPr lang="en-US" sz="1400" b="1" dirty="0">
                <a:solidFill>
                  <a:schemeClr val="accent3"/>
                </a:solidFill>
                <a:latin typeface="Futura Medium" panose="020B0602020204020303" pitchFamily="34" charset="-79"/>
                <a:cs typeface="Futura Medium" panose="020B0602020204020303" pitchFamily="34" charset="-79"/>
              </a:rPr>
              <a:t>Panel consensus pick </a:t>
            </a:r>
          </a:p>
          <a:p>
            <a:r>
              <a:rPr lang="en-US" sz="1400" dirty="0">
                <a:latin typeface="Helvetica" pitchFamily="2" charset="0"/>
                <a:cs typeface="Futura Medium" panose="020B0602020204020303" pitchFamily="34" charset="-79"/>
              </a:rPr>
              <a:t>Stress and mental health issues, including burnout</a:t>
            </a:r>
          </a:p>
          <a:p>
            <a:r>
              <a:rPr lang="en-US" sz="1400" b="1" dirty="0">
                <a:solidFill>
                  <a:schemeClr val="accent3"/>
                </a:solidFill>
                <a:latin typeface="Futura Medium" panose="020B0602020204020303" pitchFamily="34" charset="-79"/>
                <a:cs typeface="Futura Medium" panose="020B0602020204020303" pitchFamily="34" charset="-79"/>
              </a:rPr>
              <a:t>Group stability</a:t>
            </a:r>
          </a:p>
          <a:p>
            <a:r>
              <a:rPr lang="en-US" sz="1400" dirty="0">
                <a:latin typeface="Helvetica" pitchFamily="2" charset="0"/>
                <a:cs typeface="Futura Medium" panose="020B0602020204020303" pitchFamily="34" charset="-79"/>
              </a:rPr>
              <a:t>67%</a:t>
            </a:r>
          </a:p>
          <a:p>
            <a:r>
              <a:rPr lang="en-US" sz="1400" b="1" dirty="0">
                <a:solidFill>
                  <a:schemeClr val="accent3"/>
                </a:solidFill>
                <a:latin typeface="Futura Medium" panose="020B0602020204020303" pitchFamily="34" charset="-79"/>
                <a:cs typeface="Futura Medium" panose="020B0602020204020303" pitchFamily="34" charset="-79"/>
              </a:rPr>
              <a:t>Consensus measure</a:t>
            </a:r>
          </a:p>
          <a:p>
            <a:r>
              <a:rPr lang="en-US" sz="1400" dirty="0">
                <a:latin typeface="Helvetica" pitchFamily="2" charset="0"/>
                <a:cs typeface="Futura Medium" panose="020B0602020204020303" pitchFamily="34" charset="-79"/>
              </a:rPr>
              <a:t>Majority</a:t>
            </a:r>
          </a:p>
        </p:txBody>
      </p:sp>
      <p:sp>
        <p:nvSpPr>
          <p:cNvPr id="11" name="TextBox 10">
            <a:extLst>
              <a:ext uri="{FF2B5EF4-FFF2-40B4-BE49-F238E27FC236}">
                <a16:creationId xmlns:a16="http://schemas.microsoft.com/office/drawing/2014/main" id="{86594BF9-16C4-4E4A-ABE8-AC92B13DA486}"/>
              </a:ext>
            </a:extLst>
          </p:cNvPr>
          <p:cNvSpPr txBox="1"/>
          <p:nvPr/>
        </p:nvSpPr>
        <p:spPr>
          <a:xfrm>
            <a:off x="3023864" y="4751345"/>
            <a:ext cx="1767069" cy="553998"/>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169</a:t>
            </a:r>
          </a:p>
          <a:p>
            <a:r>
              <a:rPr lang="en-US" sz="1400" dirty="0">
                <a:latin typeface="Helvetica" pitchFamily="2" charset="0"/>
                <a:cs typeface="Futura Medium" panose="020B0602020204020303" pitchFamily="34" charset="-79"/>
              </a:rPr>
              <a:t>Responses</a:t>
            </a:r>
          </a:p>
        </p:txBody>
      </p:sp>
      <p:sp>
        <p:nvSpPr>
          <p:cNvPr id="12" name="TextBox 11">
            <a:extLst>
              <a:ext uri="{FF2B5EF4-FFF2-40B4-BE49-F238E27FC236}">
                <a16:creationId xmlns:a16="http://schemas.microsoft.com/office/drawing/2014/main" id="{2918AFBE-B429-A944-AD0F-1DFAB973B35B}"/>
              </a:ext>
            </a:extLst>
          </p:cNvPr>
          <p:cNvSpPr txBox="1"/>
          <p:nvPr/>
        </p:nvSpPr>
        <p:spPr>
          <a:xfrm>
            <a:off x="4844692" y="4751345"/>
            <a:ext cx="1767069" cy="1231106"/>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41</a:t>
            </a:r>
          </a:p>
          <a:p>
            <a:r>
              <a:rPr lang="en-US" sz="1400" dirty="0">
                <a:latin typeface="Helvetica" pitchFamily="2" charset="0"/>
              </a:rPr>
              <a:t>Revisions</a:t>
            </a:r>
          </a:p>
          <a:p>
            <a:endParaRPr lang="en-US" sz="1400" b="1" dirty="0">
              <a:latin typeface="Futura Medium" panose="020B0602020204020303" pitchFamily="34" charset="-79"/>
              <a:cs typeface="Futura Medium" panose="020B0602020204020303" pitchFamily="34" charset="-79"/>
            </a:endParaRPr>
          </a:p>
          <a:p>
            <a:r>
              <a:rPr lang="en-US" sz="1600" b="1" dirty="0">
                <a:solidFill>
                  <a:schemeClr val="accent3"/>
                </a:solidFill>
                <a:latin typeface="Futura Medium" panose="020B0602020204020303" pitchFamily="34" charset="-79"/>
                <a:cs typeface="Futura Medium" panose="020B0602020204020303" pitchFamily="34" charset="-79"/>
              </a:rPr>
              <a:t>95</a:t>
            </a:r>
          </a:p>
          <a:p>
            <a:r>
              <a:rPr lang="en-US" sz="1400" dirty="0">
                <a:latin typeface="Helvetica" pitchFamily="2" charset="0"/>
                <a:cs typeface="Futura Medium" panose="020B0602020204020303" pitchFamily="34" charset="-79"/>
              </a:rPr>
              <a:t>Comments</a:t>
            </a:r>
          </a:p>
        </p:txBody>
      </p:sp>
      <p:sp>
        <p:nvSpPr>
          <p:cNvPr id="13" name="Oval 12">
            <a:extLst>
              <a:ext uri="{FF2B5EF4-FFF2-40B4-BE49-F238E27FC236}">
                <a16:creationId xmlns:a16="http://schemas.microsoft.com/office/drawing/2014/main" id="{23A6ABD9-FA7F-4446-BF3B-124B1D5FBC7A}"/>
              </a:ext>
            </a:extLst>
          </p:cNvPr>
          <p:cNvSpPr/>
          <p:nvPr/>
        </p:nvSpPr>
        <p:spPr>
          <a:xfrm>
            <a:off x="3037367" y="5811330"/>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1</a:t>
            </a:r>
          </a:p>
        </p:txBody>
      </p:sp>
      <p:sp>
        <p:nvSpPr>
          <p:cNvPr id="14" name="TextBox 13">
            <a:extLst>
              <a:ext uri="{FF2B5EF4-FFF2-40B4-BE49-F238E27FC236}">
                <a16:creationId xmlns:a16="http://schemas.microsoft.com/office/drawing/2014/main" id="{24BBDBEA-56A1-9547-BA31-B07E917D5F06}"/>
              </a:ext>
            </a:extLst>
          </p:cNvPr>
          <p:cNvSpPr txBox="1"/>
          <p:nvPr/>
        </p:nvSpPr>
        <p:spPr>
          <a:xfrm>
            <a:off x="3222562" y="5785676"/>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Consensus pick</a:t>
            </a:r>
          </a:p>
        </p:txBody>
      </p:sp>
      <p:sp>
        <p:nvSpPr>
          <p:cNvPr id="15" name="TextBox 14">
            <a:extLst>
              <a:ext uri="{FF2B5EF4-FFF2-40B4-BE49-F238E27FC236}">
                <a16:creationId xmlns:a16="http://schemas.microsoft.com/office/drawing/2014/main" id="{E1389F87-F14D-1844-8D68-0B3293FBF212}"/>
              </a:ext>
            </a:extLst>
          </p:cNvPr>
          <p:cNvSpPr txBox="1"/>
          <p:nvPr/>
        </p:nvSpPr>
        <p:spPr>
          <a:xfrm>
            <a:off x="3222562" y="6101088"/>
            <a:ext cx="2343625"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Non-consensus pick</a:t>
            </a:r>
          </a:p>
        </p:txBody>
      </p:sp>
      <p:sp>
        <p:nvSpPr>
          <p:cNvPr id="16" name="Oval 15">
            <a:extLst>
              <a:ext uri="{FF2B5EF4-FFF2-40B4-BE49-F238E27FC236}">
                <a16:creationId xmlns:a16="http://schemas.microsoft.com/office/drawing/2014/main" id="{5C166AF7-5E48-AF46-A0ED-430B3DC46AAD}"/>
              </a:ext>
            </a:extLst>
          </p:cNvPr>
          <p:cNvSpPr/>
          <p:nvPr/>
        </p:nvSpPr>
        <p:spPr>
          <a:xfrm>
            <a:off x="3023864" y="6110689"/>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3</a:t>
            </a:r>
          </a:p>
        </p:txBody>
      </p:sp>
      <p:sp>
        <p:nvSpPr>
          <p:cNvPr id="17" name="Oval 16">
            <a:extLst>
              <a:ext uri="{FF2B5EF4-FFF2-40B4-BE49-F238E27FC236}">
                <a16:creationId xmlns:a16="http://schemas.microsoft.com/office/drawing/2014/main" id="{BD74EC7E-F0B5-B744-BA3F-243BA03AB0E7}"/>
              </a:ext>
            </a:extLst>
          </p:cNvPr>
          <p:cNvSpPr/>
          <p:nvPr/>
        </p:nvSpPr>
        <p:spPr>
          <a:xfrm>
            <a:off x="7688254" y="4353006"/>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1</a:t>
            </a:r>
          </a:p>
        </p:txBody>
      </p:sp>
      <p:sp>
        <p:nvSpPr>
          <p:cNvPr id="18" name="Oval 17">
            <a:extLst>
              <a:ext uri="{FF2B5EF4-FFF2-40B4-BE49-F238E27FC236}">
                <a16:creationId xmlns:a16="http://schemas.microsoft.com/office/drawing/2014/main" id="{66698817-C4D0-1040-AF74-A77AA91E9944}"/>
              </a:ext>
            </a:extLst>
          </p:cNvPr>
          <p:cNvSpPr/>
          <p:nvPr/>
        </p:nvSpPr>
        <p:spPr>
          <a:xfrm>
            <a:off x="792814" y="4353006"/>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2</a:t>
            </a:r>
          </a:p>
        </p:txBody>
      </p:sp>
      <p:sp>
        <p:nvSpPr>
          <p:cNvPr id="19" name="Oval 18">
            <a:extLst>
              <a:ext uri="{FF2B5EF4-FFF2-40B4-BE49-F238E27FC236}">
                <a16:creationId xmlns:a16="http://schemas.microsoft.com/office/drawing/2014/main" id="{E3D9C5F0-316D-444F-B055-6CE3EFD6156E}"/>
              </a:ext>
            </a:extLst>
          </p:cNvPr>
          <p:cNvSpPr/>
          <p:nvPr/>
        </p:nvSpPr>
        <p:spPr>
          <a:xfrm>
            <a:off x="1689055" y="435300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sp>
        <p:nvSpPr>
          <p:cNvPr id="20" name="Oval 19">
            <a:extLst>
              <a:ext uri="{FF2B5EF4-FFF2-40B4-BE49-F238E27FC236}">
                <a16:creationId xmlns:a16="http://schemas.microsoft.com/office/drawing/2014/main" id="{24AFC91A-973D-5145-A5EE-34820A133DDD}"/>
              </a:ext>
            </a:extLst>
          </p:cNvPr>
          <p:cNvSpPr/>
          <p:nvPr/>
        </p:nvSpPr>
        <p:spPr>
          <a:xfrm>
            <a:off x="9411535" y="435300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4</a:t>
            </a:r>
          </a:p>
        </p:txBody>
      </p:sp>
      <p:pic>
        <p:nvPicPr>
          <p:cNvPr id="21" name="Graphic 20" descr="Thumbs up sign">
            <a:extLst>
              <a:ext uri="{FF2B5EF4-FFF2-40B4-BE49-F238E27FC236}">
                <a16:creationId xmlns:a16="http://schemas.microsoft.com/office/drawing/2014/main" id="{67039353-EF3E-274A-97F3-2F0786F0EB6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49159" y="5373300"/>
            <a:ext cx="270000" cy="270000"/>
          </a:xfrm>
          <a:prstGeom prst="rect">
            <a:avLst/>
          </a:prstGeom>
        </p:spPr>
      </p:pic>
      <p:sp>
        <p:nvSpPr>
          <p:cNvPr id="22" name="TextBox 21">
            <a:extLst>
              <a:ext uri="{FF2B5EF4-FFF2-40B4-BE49-F238E27FC236}">
                <a16:creationId xmlns:a16="http://schemas.microsoft.com/office/drawing/2014/main" id="{5C3F2F9B-3D4B-2140-8A2A-B813D3E840D8}"/>
              </a:ext>
            </a:extLst>
          </p:cNvPr>
          <p:cNvSpPr txBox="1"/>
          <p:nvPr/>
        </p:nvSpPr>
        <p:spPr>
          <a:xfrm>
            <a:off x="2586658" y="5339023"/>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Tree>
    <p:extLst>
      <p:ext uri="{BB962C8B-B14F-4D97-AF65-F5344CB8AC3E}">
        <p14:creationId xmlns:p14="http://schemas.microsoft.com/office/powerpoint/2010/main" val="3019597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WELL-BEING CHALLENGES–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da-DK" smtClean="0"/>
              <a:t>27</a:t>
            </a:fld>
            <a:endParaRPr lang="da-DK"/>
          </a:p>
        </p:txBody>
      </p:sp>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477328"/>
          </a:xfrm>
          <a:prstGeom prst="rect">
            <a:avLst/>
          </a:prstGeom>
        </p:spPr>
        <p:txBody>
          <a:bodyPr wrap="square">
            <a:spAutoFit/>
          </a:bodyPr>
          <a:lstStyle/>
          <a:p>
            <a:r>
              <a:rPr lang="en-GB">
                <a:latin typeface="Helvetica" pitchFamily="2" charset="0"/>
                <a:cs typeface="Arial" panose="020B0604020202020204" pitchFamily="34" charset="0"/>
              </a:rPr>
              <a:t>“</a:t>
            </a:r>
            <a:r>
              <a:rPr lang="en-US" b="1">
                <a:latin typeface="Helvetica" pitchFamily="2" charset="0"/>
              </a:rPr>
              <a:t>We continue to be confronted with a continuous ratcheting up of pressure on performance and outcomes. This can get out of control and lay unsustainable pressure on individuals. </a:t>
            </a:r>
            <a:r>
              <a:rPr lang="en-US">
                <a:latin typeface="Helvetica" pitchFamily="2" charset="0"/>
              </a:rPr>
              <a:t>In these conditions mental pressure builds and these lead to a range of other illnesses leading ultimately to poorer performance.”</a:t>
            </a:r>
            <a:endParaRPr lang="en-US"/>
          </a:p>
        </p:txBody>
      </p:sp>
      <p:sp>
        <p:nvSpPr>
          <p:cNvPr id="11" name="Rectangle 10">
            <a:extLst>
              <a:ext uri="{FF2B5EF4-FFF2-40B4-BE49-F238E27FC236}">
                <a16:creationId xmlns:a16="http://schemas.microsoft.com/office/drawing/2014/main" id="{2D29DA60-C4A5-8A42-B18F-CBB82291FC11}"/>
              </a:ext>
            </a:extLst>
          </p:cNvPr>
          <p:cNvSpPr/>
          <p:nvPr/>
        </p:nvSpPr>
        <p:spPr>
          <a:xfrm>
            <a:off x="1285046" y="3789453"/>
            <a:ext cx="7986877" cy="923330"/>
          </a:xfrm>
          <a:prstGeom prst="rect">
            <a:avLst/>
          </a:prstGeom>
        </p:spPr>
        <p:txBody>
          <a:bodyPr wrap="square">
            <a:spAutoFit/>
          </a:bodyPr>
          <a:lstStyle/>
          <a:p>
            <a:r>
              <a:rPr lang="en-US" b="1">
                <a:latin typeface="Helvetica" pitchFamily="2" charset="0"/>
              </a:rPr>
              <a:t>“Isolation can cause all sorts of mental health issues, for some people work is their only place of social interaction and we need to be mindful of that.”</a:t>
            </a:r>
          </a:p>
        </p:txBody>
      </p:sp>
      <p:sp>
        <p:nvSpPr>
          <p:cNvPr id="15" name="TextBox 14">
            <a:extLst>
              <a:ext uri="{FF2B5EF4-FFF2-40B4-BE49-F238E27FC236}">
                <a16:creationId xmlns:a16="http://schemas.microsoft.com/office/drawing/2014/main" id="{1D062AAB-E5CF-F140-82A8-5AC8F285FAA4}"/>
              </a:ext>
            </a:extLst>
          </p:cNvPr>
          <p:cNvSpPr txBox="1"/>
          <p:nvPr/>
        </p:nvSpPr>
        <p:spPr>
          <a:xfrm>
            <a:off x="675480" y="2312125"/>
            <a:ext cx="2674189" cy="923330"/>
          </a:xfrm>
          <a:prstGeom prst="rect">
            <a:avLst/>
          </a:prstGeom>
          <a:noFill/>
        </p:spPr>
        <p:txBody>
          <a:bodyPr wrap="square" rtlCol="0">
            <a:spAutoFit/>
          </a:bodyPr>
          <a:lstStyle/>
          <a:p>
            <a:pPr lvl="0" algn="ctr"/>
            <a:r>
              <a:rPr lang="en-US" b="1">
                <a:solidFill>
                  <a:prstClr val="black"/>
                </a:solidFill>
                <a:latin typeface="Futura Medium" panose="020B0602020204020303" pitchFamily="34" charset="-79"/>
                <a:cs typeface="Futura Medium" panose="020B0602020204020303" pitchFamily="34" charset="-79"/>
              </a:rPr>
              <a:t>STRESS &amp; MENTAL HEALTH ISSUES</a:t>
            </a:r>
          </a:p>
          <a:p>
            <a:pPr lvl="0" algn="ctr"/>
            <a:r>
              <a:rPr lang="en-US">
                <a:solidFill>
                  <a:prstClr val="black"/>
                </a:solidFill>
                <a:latin typeface="Futura Medium" panose="020B0602020204020303" pitchFamily="34" charset="-79"/>
                <a:cs typeface="Futura Medium" panose="020B0602020204020303" pitchFamily="34" charset="-79"/>
              </a:rPr>
              <a:t>74 comments*</a:t>
            </a:r>
          </a:p>
        </p:txBody>
      </p:sp>
      <p:sp>
        <p:nvSpPr>
          <p:cNvPr id="16" name="TextBox 15">
            <a:extLst>
              <a:ext uri="{FF2B5EF4-FFF2-40B4-BE49-F238E27FC236}">
                <a16:creationId xmlns:a16="http://schemas.microsoft.com/office/drawing/2014/main" id="{E18AF308-2875-F148-9C15-2CC499125F93}"/>
              </a:ext>
            </a:extLst>
          </p:cNvPr>
          <p:cNvSpPr txBox="1"/>
          <p:nvPr/>
        </p:nvSpPr>
        <p:spPr>
          <a:xfrm>
            <a:off x="8842328" y="4980135"/>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SOCIAL &amp; PROFESSIONAL ISOLATION</a:t>
            </a:r>
          </a:p>
          <a:p>
            <a:pPr algn="ctr"/>
            <a:r>
              <a:rPr lang="en-US">
                <a:latin typeface="Futura Medium" panose="020B0602020204020303" pitchFamily="34" charset="-79"/>
                <a:cs typeface="Futura Medium" panose="020B0602020204020303" pitchFamily="34" charset="-79"/>
              </a:rPr>
              <a:t>58 Comments</a:t>
            </a:r>
          </a:p>
        </p:txBody>
      </p:sp>
      <p:pic>
        <p:nvPicPr>
          <p:cNvPr id="9" name="Graphic 8" descr="Alarm Ringing">
            <a:extLst>
              <a:ext uri="{FF2B5EF4-FFF2-40B4-BE49-F238E27FC236}">
                <a16:creationId xmlns:a16="http://schemas.microsoft.com/office/drawing/2014/main" id="{1B6CA56F-FAF7-2D4C-8268-187552E126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5046" y="989955"/>
            <a:ext cx="1455058" cy="1455058"/>
          </a:xfrm>
          <a:prstGeom prst="rect">
            <a:avLst/>
          </a:prstGeom>
        </p:spPr>
      </p:pic>
      <p:pic>
        <p:nvPicPr>
          <p:cNvPr id="13" name="Graphic 12" descr="Empty battery">
            <a:extLst>
              <a:ext uri="{FF2B5EF4-FFF2-40B4-BE49-F238E27FC236}">
                <a16:creationId xmlns:a16="http://schemas.microsoft.com/office/drawing/2014/main" id="{1BE18B01-D93B-5D49-8BBA-368CBCFE60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4422" y="3270135"/>
            <a:ext cx="1710000" cy="1710000"/>
          </a:xfrm>
          <a:prstGeom prst="rect">
            <a:avLst/>
          </a:prstGeom>
        </p:spPr>
      </p:pic>
      <p:sp>
        <p:nvSpPr>
          <p:cNvPr id="17" name="TextBox 16">
            <a:extLst>
              <a:ext uri="{FF2B5EF4-FFF2-40B4-BE49-F238E27FC236}">
                <a16:creationId xmlns:a16="http://schemas.microsoft.com/office/drawing/2014/main" id="{63AFB4FE-DBAA-7349-869E-CA5DC8288858}"/>
              </a:ext>
            </a:extLst>
          </p:cNvPr>
          <p:cNvSpPr txBox="1"/>
          <p:nvPr/>
        </p:nvSpPr>
        <p:spPr>
          <a:xfrm>
            <a:off x="2909608" y="6397910"/>
            <a:ext cx="6081992" cy="246221"/>
          </a:xfrm>
          <a:prstGeom prst="rect">
            <a:avLst/>
          </a:prstGeom>
          <a:noFill/>
        </p:spPr>
        <p:txBody>
          <a:bodyPr wrap="square" rtlCol="0">
            <a:spAutoFit/>
          </a:bodyPr>
          <a:lstStyle/>
          <a:p>
            <a:r>
              <a:rPr lang="da-DK" sz="1000">
                <a:latin typeface="Helvetica" pitchFamily="2" charset="0"/>
              </a:rPr>
              <a:t>* As </a:t>
            </a:r>
            <a:r>
              <a:rPr lang="da-DK" sz="1000" err="1">
                <a:latin typeface="Helvetica" pitchFamily="2" charset="0"/>
              </a:rPr>
              <a:t>this</a:t>
            </a:r>
            <a:r>
              <a:rPr lang="da-DK" sz="1000">
                <a:latin typeface="Helvetica" pitchFamily="2" charset="0"/>
              </a:rPr>
              <a:t> </a:t>
            </a:r>
            <a:r>
              <a:rPr lang="da-DK" sz="1000" err="1">
                <a:latin typeface="Helvetica" pitchFamily="2" charset="0"/>
              </a:rPr>
              <a:t>question</a:t>
            </a:r>
            <a:r>
              <a:rPr lang="da-DK" sz="1000">
                <a:latin typeface="Helvetica" pitchFamily="2" charset="0"/>
              </a:rPr>
              <a:t> asks for top-3, </a:t>
            </a:r>
            <a:r>
              <a:rPr lang="da-DK" sz="1000" err="1">
                <a:latin typeface="Helvetica" pitchFamily="2" charset="0"/>
              </a:rPr>
              <a:t>comments</a:t>
            </a:r>
            <a:r>
              <a:rPr lang="da-DK" sz="1000">
                <a:latin typeface="Helvetica" pitchFamily="2" charset="0"/>
              </a:rPr>
              <a:t> </a:t>
            </a:r>
            <a:r>
              <a:rPr lang="da-DK" sz="1000" err="1">
                <a:latin typeface="Helvetica" pitchFamily="2" charset="0"/>
              </a:rPr>
              <a:t>are</a:t>
            </a:r>
            <a:r>
              <a:rPr lang="da-DK" sz="1000">
                <a:latin typeface="Helvetica" pitchFamily="2" charset="0"/>
              </a:rPr>
              <a:t> </a:t>
            </a:r>
            <a:r>
              <a:rPr lang="da-DK" sz="1000" err="1">
                <a:latin typeface="Helvetica" pitchFamily="2" charset="0"/>
              </a:rPr>
              <a:t>multipled</a:t>
            </a:r>
            <a:r>
              <a:rPr lang="da-DK" sz="1000">
                <a:latin typeface="Helvetica" pitchFamily="2" charset="0"/>
              </a:rPr>
              <a:t> by 3</a:t>
            </a:r>
            <a:endParaRPr lang="en-GB" sz="1000">
              <a:latin typeface="Helvetica" pitchFamily="2" charset="0"/>
            </a:endParaRPr>
          </a:p>
        </p:txBody>
      </p:sp>
    </p:spTree>
    <p:extLst>
      <p:ext uri="{BB962C8B-B14F-4D97-AF65-F5344CB8AC3E}">
        <p14:creationId xmlns:p14="http://schemas.microsoft.com/office/powerpoint/2010/main" val="1384093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191-3C69-DC48-B9D9-A8082C2CDB25}"/>
              </a:ext>
            </a:extLst>
          </p:cNvPr>
          <p:cNvSpPr>
            <a:spLocks noGrp="1"/>
          </p:cNvSpPr>
          <p:nvPr>
            <p:ph type="title"/>
          </p:nvPr>
        </p:nvSpPr>
        <p:spPr/>
        <p:txBody>
          <a:bodyPr/>
          <a:lstStyle/>
          <a:p>
            <a:r>
              <a:rPr lang="en-US"/>
              <a:t>WELL-BEING CHALLENGES– SME INSIGHTS</a:t>
            </a:r>
          </a:p>
        </p:txBody>
      </p:sp>
      <p:sp>
        <p:nvSpPr>
          <p:cNvPr id="3" name="Slide Number Placeholder 2">
            <a:extLst>
              <a:ext uri="{FF2B5EF4-FFF2-40B4-BE49-F238E27FC236}">
                <a16:creationId xmlns:a16="http://schemas.microsoft.com/office/drawing/2014/main" id="{79F47FB5-B00E-A14B-B57A-DC14934318A1}"/>
              </a:ext>
            </a:extLst>
          </p:cNvPr>
          <p:cNvSpPr>
            <a:spLocks noGrp="1"/>
          </p:cNvSpPr>
          <p:nvPr>
            <p:ph type="sldNum" sz="quarter" idx="12"/>
          </p:nvPr>
        </p:nvSpPr>
        <p:spPr/>
        <p:txBody>
          <a:bodyPr/>
          <a:lstStyle/>
          <a:p>
            <a:fld id="{A8050745-D873-D947-9203-FD1A681633F9}" type="slidenum">
              <a:rPr lang="da-DK" smtClean="0"/>
              <a:t>28</a:t>
            </a:fld>
            <a:endParaRPr lang="da-DK"/>
          </a:p>
        </p:txBody>
      </p:sp>
      <p:sp>
        <p:nvSpPr>
          <p:cNvPr id="5" name="TextBox 4">
            <a:extLst>
              <a:ext uri="{FF2B5EF4-FFF2-40B4-BE49-F238E27FC236}">
                <a16:creationId xmlns:a16="http://schemas.microsoft.com/office/drawing/2014/main" id="{9A3C75A8-FB62-4140-BAA0-D79B48F3338E}"/>
              </a:ext>
            </a:extLst>
          </p:cNvPr>
          <p:cNvSpPr txBox="1"/>
          <p:nvPr/>
        </p:nvSpPr>
        <p:spPr>
          <a:xfrm>
            <a:off x="8769927" y="4975543"/>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INSECURITY (ECONOMIC, FOOD, HOUSING)</a:t>
            </a:r>
          </a:p>
          <a:p>
            <a:pPr algn="ctr"/>
            <a:r>
              <a:rPr lang="en-US">
                <a:latin typeface="Futura Medium" panose="020B0602020204020303" pitchFamily="34" charset="-79"/>
                <a:cs typeface="Futura Medium" panose="020B0602020204020303" pitchFamily="34" charset="-79"/>
              </a:rPr>
              <a:t>45 Comments</a:t>
            </a:r>
          </a:p>
        </p:txBody>
      </p:sp>
      <p:sp>
        <p:nvSpPr>
          <p:cNvPr id="6" name="Rectangle 5">
            <a:extLst>
              <a:ext uri="{FF2B5EF4-FFF2-40B4-BE49-F238E27FC236}">
                <a16:creationId xmlns:a16="http://schemas.microsoft.com/office/drawing/2014/main" id="{9D0DEC35-2A6C-C944-AF84-9E423DF9F6D5}"/>
              </a:ext>
            </a:extLst>
          </p:cNvPr>
          <p:cNvSpPr/>
          <p:nvPr/>
        </p:nvSpPr>
        <p:spPr>
          <a:xfrm>
            <a:off x="3211192" y="1427834"/>
            <a:ext cx="7549297" cy="923330"/>
          </a:xfrm>
          <a:prstGeom prst="rect">
            <a:avLst/>
          </a:prstGeom>
        </p:spPr>
        <p:txBody>
          <a:bodyPr wrap="square">
            <a:spAutoFit/>
          </a:bodyPr>
          <a:lstStyle/>
          <a:p>
            <a:r>
              <a:rPr lang="en-GB">
                <a:latin typeface="Helvetica" pitchFamily="2" charset="0"/>
              </a:rPr>
              <a:t>”…The primary concern, therefore, will be worrying about getting COVID (or other future infectious diseases), the ongoing rise of healthcare costs.</a:t>
            </a:r>
            <a:endParaRPr lang="da-DK">
              <a:latin typeface="Helvetica" pitchFamily="2" charset="0"/>
            </a:endParaRPr>
          </a:p>
        </p:txBody>
      </p:sp>
      <p:sp>
        <p:nvSpPr>
          <p:cNvPr id="10" name="TextBox 9">
            <a:extLst>
              <a:ext uri="{FF2B5EF4-FFF2-40B4-BE49-F238E27FC236}">
                <a16:creationId xmlns:a16="http://schemas.microsoft.com/office/drawing/2014/main" id="{80067BFA-107D-C149-8AA4-81867A4D6C87}"/>
              </a:ext>
            </a:extLst>
          </p:cNvPr>
          <p:cNvSpPr txBox="1"/>
          <p:nvPr/>
        </p:nvSpPr>
        <p:spPr>
          <a:xfrm>
            <a:off x="838200" y="2720403"/>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CONCERNS OVER INFECTIOUS </a:t>
            </a:r>
            <a:br>
              <a:rPr lang="en-US" b="1">
                <a:latin typeface="Futura Medium" panose="020B0602020204020303" pitchFamily="34" charset="-79"/>
                <a:cs typeface="Futura Medium" panose="020B0602020204020303" pitchFamily="34" charset="-79"/>
              </a:rPr>
            </a:br>
            <a:r>
              <a:rPr lang="en-US" b="1">
                <a:latin typeface="Futura Medium" panose="020B0602020204020303" pitchFamily="34" charset="-79"/>
                <a:cs typeface="Futura Medium" panose="020B0602020204020303" pitchFamily="34" charset="-79"/>
              </a:rPr>
              <a:t>DISEASE</a:t>
            </a:r>
          </a:p>
          <a:p>
            <a:pPr algn="ctr"/>
            <a:r>
              <a:rPr lang="en-US">
                <a:latin typeface="Futura Medium" panose="020B0602020204020303" pitchFamily="34" charset="-79"/>
                <a:cs typeface="Futura Medium" panose="020B0602020204020303" pitchFamily="34" charset="-79"/>
              </a:rPr>
              <a:t>43 Comments</a:t>
            </a:r>
          </a:p>
        </p:txBody>
      </p:sp>
      <p:pic>
        <p:nvPicPr>
          <p:cNvPr id="11" name="Graphic 10" descr="Bio-hazard">
            <a:extLst>
              <a:ext uri="{FF2B5EF4-FFF2-40B4-BE49-F238E27FC236}">
                <a16:creationId xmlns:a16="http://schemas.microsoft.com/office/drawing/2014/main" id="{711B18FE-6870-E940-B8F6-9F2ECBB827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0294" y="1010403"/>
            <a:ext cx="1710000" cy="1710000"/>
          </a:xfrm>
          <a:prstGeom prst="rect">
            <a:avLst/>
          </a:prstGeom>
        </p:spPr>
      </p:pic>
      <p:pic>
        <p:nvPicPr>
          <p:cNvPr id="13" name="Graphic 12" descr="Flying Money">
            <a:extLst>
              <a:ext uri="{FF2B5EF4-FFF2-40B4-BE49-F238E27FC236}">
                <a16:creationId xmlns:a16="http://schemas.microsoft.com/office/drawing/2014/main" id="{3F733AB1-C14D-3C43-9EFC-CAD7B91F12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0044" y="3286325"/>
            <a:ext cx="1710000" cy="1710000"/>
          </a:xfrm>
          <a:prstGeom prst="rect">
            <a:avLst/>
          </a:prstGeom>
        </p:spPr>
      </p:pic>
      <p:sp>
        <p:nvSpPr>
          <p:cNvPr id="14" name="TextBox 13">
            <a:extLst>
              <a:ext uri="{FF2B5EF4-FFF2-40B4-BE49-F238E27FC236}">
                <a16:creationId xmlns:a16="http://schemas.microsoft.com/office/drawing/2014/main" id="{E729D0FE-51DF-2B44-A2F6-CE9B318049FF}"/>
              </a:ext>
            </a:extLst>
          </p:cNvPr>
          <p:cNvSpPr txBox="1"/>
          <p:nvPr/>
        </p:nvSpPr>
        <p:spPr>
          <a:xfrm>
            <a:off x="2909608" y="6397910"/>
            <a:ext cx="6081992" cy="246221"/>
          </a:xfrm>
          <a:prstGeom prst="rect">
            <a:avLst/>
          </a:prstGeom>
          <a:noFill/>
        </p:spPr>
        <p:txBody>
          <a:bodyPr wrap="square" rtlCol="0">
            <a:spAutoFit/>
          </a:bodyPr>
          <a:lstStyle/>
          <a:p>
            <a:r>
              <a:rPr lang="da-DK" sz="1000">
                <a:latin typeface="Helvetica" pitchFamily="2" charset="0"/>
              </a:rPr>
              <a:t>* As </a:t>
            </a:r>
            <a:r>
              <a:rPr lang="da-DK" sz="1000" err="1">
                <a:latin typeface="Helvetica" pitchFamily="2" charset="0"/>
              </a:rPr>
              <a:t>this</a:t>
            </a:r>
            <a:r>
              <a:rPr lang="da-DK" sz="1000">
                <a:latin typeface="Helvetica" pitchFamily="2" charset="0"/>
              </a:rPr>
              <a:t> </a:t>
            </a:r>
            <a:r>
              <a:rPr lang="da-DK" sz="1000" err="1">
                <a:latin typeface="Helvetica" pitchFamily="2" charset="0"/>
              </a:rPr>
              <a:t>question</a:t>
            </a:r>
            <a:r>
              <a:rPr lang="da-DK" sz="1000">
                <a:latin typeface="Helvetica" pitchFamily="2" charset="0"/>
              </a:rPr>
              <a:t> asks for top-3, </a:t>
            </a:r>
            <a:r>
              <a:rPr lang="da-DK" sz="1000" err="1">
                <a:latin typeface="Helvetica" pitchFamily="2" charset="0"/>
              </a:rPr>
              <a:t>comments</a:t>
            </a:r>
            <a:r>
              <a:rPr lang="da-DK" sz="1000">
                <a:latin typeface="Helvetica" pitchFamily="2" charset="0"/>
              </a:rPr>
              <a:t> </a:t>
            </a:r>
            <a:r>
              <a:rPr lang="da-DK" sz="1000" err="1">
                <a:latin typeface="Helvetica" pitchFamily="2" charset="0"/>
              </a:rPr>
              <a:t>are</a:t>
            </a:r>
            <a:r>
              <a:rPr lang="da-DK" sz="1000">
                <a:latin typeface="Helvetica" pitchFamily="2" charset="0"/>
              </a:rPr>
              <a:t> </a:t>
            </a:r>
            <a:r>
              <a:rPr lang="da-DK" sz="1000" err="1">
                <a:latin typeface="Helvetica" pitchFamily="2" charset="0"/>
              </a:rPr>
              <a:t>multipled</a:t>
            </a:r>
            <a:r>
              <a:rPr lang="da-DK" sz="1000">
                <a:latin typeface="Helvetica" pitchFamily="2" charset="0"/>
              </a:rPr>
              <a:t> by 3</a:t>
            </a:r>
            <a:endParaRPr lang="en-GB" sz="1000">
              <a:latin typeface="Helvetica" pitchFamily="2" charset="0"/>
            </a:endParaRPr>
          </a:p>
        </p:txBody>
      </p:sp>
      <p:sp>
        <p:nvSpPr>
          <p:cNvPr id="7" name="Rectangle 6">
            <a:extLst>
              <a:ext uri="{FF2B5EF4-FFF2-40B4-BE49-F238E27FC236}">
                <a16:creationId xmlns:a16="http://schemas.microsoft.com/office/drawing/2014/main" id="{185AA55C-1C95-A543-B7AE-3529B13F459A}"/>
              </a:ext>
            </a:extLst>
          </p:cNvPr>
          <p:cNvSpPr/>
          <p:nvPr/>
        </p:nvSpPr>
        <p:spPr>
          <a:xfrm>
            <a:off x="3294044" y="3516016"/>
            <a:ext cx="6096000" cy="1477328"/>
          </a:xfrm>
          <a:prstGeom prst="rect">
            <a:avLst/>
          </a:prstGeom>
        </p:spPr>
        <p:txBody>
          <a:bodyPr>
            <a:spAutoFit/>
          </a:bodyPr>
          <a:lstStyle/>
          <a:p>
            <a:r>
              <a:rPr lang="en-US">
                <a:latin typeface="Helvetica" pitchFamily="2" charset="0"/>
              </a:rPr>
              <a:t>“In South Africa, the numbers are over 10 000 a day. </a:t>
            </a:r>
            <a:r>
              <a:rPr lang="en-US" b="1">
                <a:latin typeface="Helvetica" pitchFamily="2" charset="0"/>
              </a:rPr>
              <a:t>The economic outlook of the country and jobs is dire. Salary cuts, fear of the illness and burnout from trying to work at home and keep businesses going has been immense</a:t>
            </a:r>
            <a:r>
              <a:rPr lang="en-US">
                <a:latin typeface="Helvetica" pitchFamily="2" charset="0"/>
              </a:rPr>
              <a:t>.”</a:t>
            </a:r>
          </a:p>
        </p:txBody>
      </p:sp>
    </p:spTree>
    <p:extLst>
      <p:ext uri="{BB962C8B-B14F-4D97-AF65-F5344CB8AC3E}">
        <p14:creationId xmlns:p14="http://schemas.microsoft.com/office/powerpoint/2010/main" val="372253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8BF1-38D1-8946-AB20-A75B26D87E41}"/>
              </a:ext>
            </a:extLst>
          </p:cNvPr>
          <p:cNvSpPr>
            <a:spLocks noGrp="1"/>
          </p:cNvSpPr>
          <p:nvPr>
            <p:ph type="title"/>
          </p:nvPr>
        </p:nvSpPr>
        <p:spPr/>
        <p:txBody>
          <a:bodyPr/>
          <a:lstStyle/>
          <a:p>
            <a:r>
              <a:rPr lang="en-US" dirty="0"/>
              <a:t>WHAT DOES THIS MEAN?</a:t>
            </a:r>
          </a:p>
        </p:txBody>
      </p:sp>
      <p:sp>
        <p:nvSpPr>
          <p:cNvPr id="3" name="Slide Number Placeholder 2">
            <a:extLst>
              <a:ext uri="{FF2B5EF4-FFF2-40B4-BE49-F238E27FC236}">
                <a16:creationId xmlns:a16="http://schemas.microsoft.com/office/drawing/2014/main" id="{26D75850-0C7A-A343-8AA5-CDA4190577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0745-D873-D947-9203-FD1A681633F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B72DB36-02CB-9043-A040-CB7043850C3F}"/>
              </a:ext>
            </a:extLst>
          </p:cNvPr>
          <p:cNvSpPr/>
          <p:nvPr/>
        </p:nvSpPr>
        <p:spPr>
          <a:xfrm>
            <a:off x="838200" y="1141039"/>
            <a:ext cx="517731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Helvetica" pitchFamily="2" charset="0"/>
              </a:rPr>
              <a:t>Workplace Strategy </a:t>
            </a:r>
            <a:r>
              <a:rPr kumimoji="0" lang="en-GB" sz="1600" b="0" i="0" u="none" strike="noStrike" kern="1200" cap="none" spc="0" normalizeH="0" baseline="0" noProof="0" dirty="0">
                <a:ln>
                  <a:noFill/>
                </a:ln>
                <a:solidFill>
                  <a:srgbClr val="000000"/>
                </a:solidFill>
                <a:effectLst/>
                <a:uLnTx/>
                <a:uFillTx/>
                <a:latin typeface="Helvetica" pitchFamily="2" charset="0"/>
              </a:rPr>
              <a:t>is “the intentional, strategic alignment of the workplace to the business goals, vision, and culture of an organization ”.   It requires an integrated, multi-disciplined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Helvetica" pitchFamily="2" charset="0"/>
            </a:endParaRPr>
          </a:p>
        </p:txBody>
      </p:sp>
      <p:sp>
        <p:nvSpPr>
          <p:cNvPr id="7" name="Hexagon 6">
            <a:extLst>
              <a:ext uri="{FF2B5EF4-FFF2-40B4-BE49-F238E27FC236}">
                <a16:creationId xmlns:a16="http://schemas.microsoft.com/office/drawing/2014/main" id="{8D64F3F9-FEBE-3443-9764-EC18D8C6D222}"/>
              </a:ext>
            </a:extLst>
          </p:cNvPr>
          <p:cNvSpPr/>
          <p:nvPr/>
        </p:nvSpPr>
        <p:spPr>
          <a:xfrm rot="5400000">
            <a:off x="2133986" y="4351349"/>
            <a:ext cx="881149" cy="88114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Hexagon 8">
            <a:extLst>
              <a:ext uri="{FF2B5EF4-FFF2-40B4-BE49-F238E27FC236}">
                <a16:creationId xmlns:a16="http://schemas.microsoft.com/office/drawing/2014/main" id="{F402ADCC-A67D-DA4C-9234-1358E6898746}"/>
              </a:ext>
            </a:extLst>
          </p:cNvPr>
          <p:cNvSpPr/>
          <p:nvPr/>
        </p:nvSpPr>
        <p:spPr>
          <a:xfrm rot="5400000">
            <a:off x="3069169" y="4351349"/>
            <a:ext cx="881149" cy="88114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Hexagon 9">
            <a:extLst>
              <a:ext uri="{FF2B5EF4-FFF2-40B4-BE49-F238E27FC236}">
                <a16:creationId xmlns:a16="http://schemas.microsoft.com/office/drawing/2014/main" id="{85BD0292-CA32-D54E-9500-CA2267D34FE8}"/>
              </a:ext>
            </a:extLst>
          </p:cNvPr>
          <p:cNvSpPr/>
          <p:nvPr/>
        </p:nvSpPr>
        <p:spPr>
          <a:xfrm rot="5400000">
            <a:off x="1680942" y="3616944"/>
            <a:ext cx="881149" cy="8811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1" name="Hexagon 10">
            <a:extLst>
              <a:ext uri="{FF2B5EF4-FFF2-40B4-BE49-F238E27FC236}">
                <a16:creationId xmlns:a16="http://schemas.microsoft.com/office/drawing/2014/main" id="{981C4517-6F60-304B-8256-AEFCEB67978B}"/>
              </a:ext>
            </a:extLst>
          </p:cNvPr>
          <p:cNvSpPr/>
          <p:nvPr/>
        </p:nvSpPr>
        <p:spPr>
          <a:xfrm rot="5400000">
            <a:off x="3545766" y="3616944"/>
            <a:ext cx="881149" cy="881149"/>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Hexagon 11">
            <a:extLst>
              <a:ext uri="{FF2B5EF4-FFF2-40B4-BE49-F238E27FC236}">
                <a16:creationId xmlns:a16="http://schemas.microsoft.com/office/drawing/2014/main" id="{856EABB0-040C-BE43-A47F-984F680C48BE}"/>
              </a:ext>
            </a:extLst>
          </p:cNvPr>
          <p:cNvSpPr/>
          <p:nvPr/>
        </p:nvSpPr>
        <p:spPr>
          <a:xfrm rot="5400000">
            <a:off x="2151997" y="2882539"/>
            <a:ext cx="881149" cy="881149"/>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3" name="Hexagon 12">
            <a:extLst>
              <a:ext uri="{FF2B5EF4-FFF2-40B4-BE49-F238E27FC236}">
                <a16:creationId xmlns:a16="http://schemas.microsoft.com/office/drawing/2014/main" id="{4CB29D78-E78A-164D-B034-D1646CC1C43E}"/>
              </a:ext>
            </a:extLst>
          </p:cNvPr>
          <p:cNvSpPr/>
          <p:nvPr/>
        </p:nvSpPr>
        <p:spPr>
          <a:xfrm rot="5400000">
            <a:off x="3069169" y="2882539"/>
            <a:ext cx="881149" cy="881149"/>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4" name="Hexagon 13">
            <a:extLst>
              <a:ext uri="{FF2B5EF4-FFF2-40B4-BE49-F238E27FC236}">
                <a16:creationId xmlns:a16="http://schemas.microsoft.com/office/drawing/2014/main" id="{E56AA57B-8907-8B4E-9491-8E6C865A1099}"/>
              </a:ext>
            </a:extLst>
          </p:cNvPr>
          <p:cNvSpPr/>
          <p:nvPr/>
        </p:nvSpPr>
        <p:spPr>
          <a:xfrm rot="5400000">
            <a:off x="2628594" y="3570353"/>
            <a:ext cx="881149" cy="881149"/>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570B7D05-BBD3-9343-8EAC-1FE0FE1912E7}"/>
              </a:ext>
            </a:extLst>
          </p:cNvPr>
          <p:cNvSpPr txBox="1"/>
          <p:nvPr/>
        </p:nvSpPr>
        <p:spPr>
          <a:xfrm>
            <a:off x="2015183" y="3138448"/>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FM</a:t>
            </a:r>
          </a:p>
        </p:txBody>
      </p:sp>
      <p:sp>
        <p:nvSpPr>
          <p:cNvPr id="16" name="TextBox 15">
            <a:extLst>
              <a:ext uri="{FF2B5EF4-FFF2-40B4-BE49-F238E27FC236}">
                <a16:creationId xmlns:a16="http://schemas.microsoft.com/office/drawing/2014/main" id="{07B82821-8F1F-2846-81D0-490F546BF0A0}"/>
              </a:ext>
            </a:extLst>
          </p:cNvPr>
          <p:cNvSpPr txBox="1"/>
          <p:nvPr/>
        </p:nvSpPr>
        <p:spPr>
          <a:xfrm>
            <a:off x="2440519" y="3872852"/>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CRE</a:t>
            </a:r>
          </a:p>
        </p:txBody>
      </p:sp>
      <p:sp>
        <p:nvSpPr>
          <p:cNvPr id="17" name="TextBox 16">
            <a:extLst>
              <a:ext uri="{FF2B5EF4-FFF2-40B4-BE49-F238E27FC236}">
                <a16:creationId xmlns:a16="http://schemas.microsoft.com/office/drawing/2014/main" id="{08401AAB-779A-1644-B1AC-E5093C20AB5D}"/>
              </a:ext>
            </a:extLst>
          </p:cNvPr>
          <p:cNvSpPr txBox="1"/>
          <p:nvPr/>
        </p:nvSpPr>
        <p:spPr>
          <a:xfrm>
            <a:off x="2933499" y="3156127"/>
            <a:ext cx="1196342" cy="338554"/>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IT</a:t>
            </a:r>
          </a:p>
        </p:txBody>
      </p:sp>
      <p:sp>
        <p:nvSpPr>
          <p:cNvPr id="18" name="TextBox 17">
            <a:extLst>
              <a:ext uri="{FF2B5EF4-FFF2-40B4-BE49-F238E27FC236}">
                <a16:creationId xmlns:a16="http://schemas.microsoft.com/office/drawing/2014/main" id="{3AA04A2B-AFB6-754C-9518-4FC54558EC24}"/>
              </a:ext>
            </a:extLst>
          </p:cNvPr>
          <p:cNvSpPr txBox="1"/>
          <p:nvPr/>
        </p:nvSpPr>
        <p:spPr>
          <a:xfrm>
            <a:off x="3388169" y="3855173"/>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HR</a:t>
            </a:r>
          </a:p>
        </p:txBody>
      </p:sp>
      <p:sp>
        <p:nvSpPr>
          <p:cNvPr id="19" name="TextBox 18">
            <a:extLst>
              <a:ext uri="{FF2B5EF4-FFF2-40B4-BE49-F238E27FC236}">
                <a16:creationId xmlns:a16="http://schemas.microsoft.com/office/drawing/2014/main" id="{607A44F8-64FD-F546-93CC-D442A886EEB1}"/>
              </a:ext>
            </a:extLst>
          </p:cNvPr>
          <p:cNvSpPr txBox="1"/>
          <p:nvPr/>
        </p:nvSpPr>
        <p:spPr>
          <a:xfrm>
            <a:off x="1523345" y="3872852"/>
            <a:ext cx="11963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20" name="TextBox 19">
            <a:extLst>
              <a:ext uri="{FF2B5EF4-FFF2-40B4-BE49-F238E27FC236}">
                <a16:creationId xmlns:a16="http://schemas.microsoft.com/office/drawing/2014/main" id="{EB322158-2E67-C849-8AB9-3F44E33B4A61}"/>
              </a:ext>
            </a:extLst>
          </p:cNvPr>
          <p:cNvSpPr txBox="1"/>
          <p:nvPr/>
        </p:nvSpPr>
        <p:spPr>
          <a:xfrm>
            <a:off x="1994400" y="4569335"/>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Security</a:t>
            </a:r>
          </a:p>
        </p:txBody>
      </p:sp>
      <p:sp>
        <p:nvSpPr>
          <p:cNvPr id="21" name="TextBox 20">
            <a:extLst>
              <a:ext uri="{FF2B5EF4-FFF2-40B4-BE49-F238E27FC236}">
                <a16:creationId xmlns:a16="http://schemas.microsoft.com/office/drawing/2014/main" id="{67521890-00B9-3D41-9BF8-572A42ADDF7C}"/>
              </a:ext>
            </a:extLst>
          </p:cNvPr>
          <p:cNvSpPr txBox="1"/>
          <p:nvPr/>
        </p:nvSpPr>
        <p:spPr>
          <a:xfrm>
            <a:off x="2914689" y="4551656"/>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Design</a:t>
            </a:r>
          </a:p>
        </p:txBody>
      </p:sp>
      <p:sp>
        <p:nvSpPr>
          <p:cNvPr id="23" name="TextBox 22">
            <a:extLst>
              <a:ext uri="{FF2B5EF4-FFF2-40B4-BE49-F238E27FC236}">
                <a16:creationId xmlns:a16="http://schemas.microsoft.com/office/drawing/2014/main" id="{E84A9C06-666B-F54B-819B-8CDBBE4B6819}"/>
              </a:ext>
            </a:extLst>
          </p:cNvPr>
          <p:cNvSpPr txBox="1"/>
          <p:nvPr/>
        </p:nvSpPr>
        <p:spPr>
          <a:xfrm>
            <a:off x="6683987" y="6509611"/>
            <a:ext cx="60819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30000" noProof="0" dirty="0">
                <a:ln>
                  <a:noFill/>
                </a:ln>
                <a:solidFill>
                  <a:prstClr val="black"/>
                </a:solidFill>
                <a:effectLst/>
                <a:uLnTx/>
                <a:uFillTx/>
                <a:latin typeface="Helvetica" pitchFamily="2" charset="0"/>
                <a:ea typeface="+mn-ea"/>
                <a:cs typeface="+mn-cs"/>
              </a:rPr>
              <a:t>Source: Kate North and </a:t>
            </a:r>
            <a:r>
              <a:rPr kumimoji="0" lang="da-DK" sz="1000" b="0" i="0" u="none" strike="noStrike" kern="1200" cap="none" spc="0" normalizeH="0" baseline="30000" noProof="0" dirty="0" err="1">
                <a:ln>
                  <a:noFill/>
                </a:ln>
                <a:solidFill>
                  <a:prstClr val="black"/>
                </a:solidFill>
                <a:effectLst/>
                <a:uLnTx/>
                <a:uFillTx/>
                <a:latin typeface="Helvetica" pitchFamily="2" charset="0"/>
                <a:ea typeface="+mn-ea"/>
                <a:cs typeface="+mn-cs"/>
              </a:rPr>
              <a:t>Workplace</a:t>
            </a:r>
            <a:r>
              <a:rPr kumimoji="0" lang="da-DK" sz="1000" b="0" i="0" u="none" strike="noStrike" kern="1200" cap="none" spc="0" normalizeH="0" baseline="30000" noProof="0" dirty="0">
                <a:ln>
                  <a:noFill/>
                </a:ln>
                <a:solidFill>
                  <a:prstClr val="black"/>
                </a:solidFill>
                <a:effectLst/>
                <a:uLnTx/>
                <a:uFillTx/>
                <a:latin typeface="Helvetica" pitchFamily="2" charset="0"/>
                <a:ea typeface="+mn-ea"/>
                <a:cs typeface="+mn-cs"/>
              </a:rPr>
              <a:t> </a:t>
            </a:r>
            <a:r>
              <a:rPr kumimoji="0" lang="da-DK" sz="1000" b="0" i="0" u="none" strike="noStrike" kern="1200" cap="none" spc="0" normalizeH="0" baseline="30000" noProof="0" dirty="0" err="1">
                <a:ln>
                  <a:noFill/>
                </a:ln>
                <a:solidFill>
                  <a:prstClr val="black"/>
                </a:solidFill>
                <a:effectLst/>
                <a:uLnTx/>
                <a:uFillTx/>
                <a:latin typeface="Helvetica" pitchFamily="2" charset="0"/>
                <a:ea typeface="+mn-ea"/>
                <a:cs typeface="+mn-cs"/>
              </a:rPr>
              <a:t>Evolutionaries</a:t>
            </a:r>
            <a:r>
              <a:rPr kumimoji="0" lang="da-DK" sz="1000" b="0" i="0" u="none" strike="noStrike" kern="1200" cap="none" spc="0" normalizeH="0" baseline="30000" noProof="0" dirty="0">
                <a:ln>
                  <a:noFill/>
                </a:ln>
                <a:solidFill>
                  <a:prstClr val="black"/>
                </a:solidFill>
                <a:effectLst/>
                <a:uLnTx/>
                <a:uFillTx/>
                <a:latin typeface="Helvetica" pitchFamily="2" charset="0"/>
                <a:ea typeface="+mn-ea"/>
                <a:cs typeface="+mn-cs"/>
              </a:rPr>
              <a:t>, (2020)</a:t>
            </a:r>
            <a:endParaRPr kumimoji="0" lang="en-GB" sz="10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pic>
        <p:nvPicPr>
          <p:cNvPr id="30" name="Picture 29">
            <a:extLst>
              <a:ext uri="{FF2B5EF4-FFF2-40B4-BE49-F238E27FC236}">
                <a16:creationId xmlns:a16="http://schemas.microsoft.com/office/drawing/2014/main" id="{CFE6782B-348A-4B3E-94E3-C390301DA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3814" y="3180149"/>
            <a:ext cx="3135845" cy="3116926"/>
          </a:xfrm>
          <a:prstGeom prst="rect">
            <a:avLst/>
          </a:prstGeom>
        </p:spPr>
      </p:pic>
      <p:sp>
        <p:nvSpPr>
          <p:cNvPr id="32" name="TextBox 31">
            <a:extLst>
              <a:ext uri="{FF2B5EF4-FFF2-40B4-BE49-F238E27FC236}">
                <a16:creationId xmlns:a16="http://schemas.microsoft.com/office/drawing/2014/main" id="{0BCCBFFA-F690-4A23-9259-85B34B4F33B2}"/>
              </a:ext>
            </a:extLst>
          </p:cNvPr>
          <p:cNvSpPr txBox="1"/>
          <p:nvPr/>
        </p:nvSpPr>
        <p:spPr>
          <a:xfrm>
            <a:off x="6402661" y="1120676"/>
            <a:ext cx="4951140"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Helvetica" pitchFamily="2" charset="0"/>
              </a:rPr>
              <a:t>Workplace Management Program from IFMA</a:t>
            </a:r>
            <a:r>
              <a:rPr kumimoji="0" lang="en-US" sz="1600" b="0" i="0" u="none" strike="noStrike" kern="1200" cap="none" spc="0" normalizeH="0" baseline="0" noProof="0" dirty="0">
                <a:ln>
                  <a:noFill/>
                </a:ln>
                <a:solidFill>
                  <a:prstClr val="black"/>
                </a:solidFill>
                <a:effectLst/>
                <a:uLnTx/>
                <a:uFillTx/>
                <a:latin typeface="Helvetica"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rPr>
              <a:t>Workplace management is a dynamic, emerging discipline that designs and delivers an organization’s unique </a:t>
            </a:r>
            <a:r>
              <a:rPr kumimoji="0" lang="en-US" sz="1600" b="1" i="0" u="none" strike="noStrike" kern="1200" cap="none" spc="0" normalizeH="0" baseline="0" noProof="0" dirty="0">
                <a:ln>
                  <a:noFill/>
                </a:ln>
                <a:solidFill>
                  <a:prstClr val="black"/>
                </a:solidFill>
                <a:effectLst/>
                <a:uLnTx/>
                <a:uFillTx/>
                <a:latin typeface="Helvetica" pitchFamily="2" charset="0"/>
              </a:rPr>
              <a:t>workplace experience</a:t>
            </a:r>
            <a:r>
              <a:rPr kumimoji="0" lang="en-US" sz="1600" b="0" i="0" u="none" strike="noStrike" kern="1200" cap="none" spc="0" normalizeH="0" baseline="0" noProof="0" dirty="0">
                <a:ln>
                  <a:noFill/>
                </a:ln>
                <a:solidFill>
                  <a:prstClr val="black"/>
                </a:solidFill>
                <a:effectLst/>
                <a:uLnTx/>
                <a:uFillTx/>
                <a:latin typeface="Helvetica" pitchFamily="2" charset="0"/>
              </a:rPr>
              <a:t>, aligning it to strategic drivers and business goals. It coordinates all the disciplines and infrastructure needed to deliver an integrated experience in a powerful, economic and effective way, every day</a:t>
            </a:r>
          </a:p>
        </p:txBody>
      </p:sp>
      <p:pic>
        <p:nvPicPr>
          <p:cNvPr id="37" name="Picture 36">
            <a:extLst>
              <a:ext uri="{FF2B5EF4-FFF2-40B4-BE49-F238E27FC236}">
                <a16:creationId xmlns:a16="http://schemas.microsoft.com/office/drawing/2014/main" id="{7F04DED3-59D9-445A-8A9B-86ECEEC63B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8471" y="3425510"/>
            <a:ext cx="2024287" cy="2930839"/>
          </a:xfrm>
          <a:prstGeom prst="rect">
            <a:avLst/>
          </a:prstGeom>
        </p:spPr>
      </p:pic>
      <p:sp>
        <p:nvSpPr>
          <p:cNvPr id="38" name="Rectangle 37">
            <a:extLst>
              <a:ext uri="{FF2B5EF4-FFF2-40B4-BE49-F238E27FC236}">
                <a16:creationId xmlns:a16="http://schemas.microsoft.com/office/drawing/2014/main" id="{0AABAB96-4570-4358-AF88-55C69D441DEE}"/>
              </a:ext>
            </a:extLst>
          </p:cNvPr>
          <p:cNvSpPr/>
          <p:nvPr/>
        </p:nvSpPr>
        <p:spPr>
          <a:xfrm>
            <a:off x="9055563" y="6244683"/>
            <a:ext cx="870801" cy="193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85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7B6E5-1B4B-4508-BE2F-846B96961DC1}"/>
              </a:ext>
            </a:extLst>
          </p:cNvPr>
          <p:cNvSpPr>
            <a:spLocks noGrp="1"/>
          </p:cNvSpPr>
          <p:nvPr>
            <p:ph type="sldNum" sz="quarter" idx="12"/>
          </p:nvPr>
        </p:nvSpPr>
        <p:spPr/>
        <p:txBody>
          <a:bodyPr/>
          <a:lstStyle/>
          <a:p>
            <a:fld id="{A8050745-D873-D947-9203-FD1A681633F9}" type="slidenum">
              <a:rPr lang="da-DK" smtClean="0"/>
              <a:t>3</a:t>
            </a:fld>
            <a:endParaRPr lang="da-DK" dirty="0"/>
          </a:p>
        </p:txBody>
      </p:sp>
      <p:pic>
        <p:nvPicPr>
          <p:cNvPr id="4" name="Picture 3" descr="A screenshot of a cell phone&#10;&#10;Description automatically generated">
            <a:extLst>
              <a:ext uri="{FF2B5EF4-FFF2-40B4-BE49-F238E27FC236}">
                <a16:creationId xmlns:a16="http://schemas.microsoft.com/office/drawing/2014/main" id="{0397EFFA-4958-404C-B9FF-69515F2FAC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83484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C2F4-8E68-D34E-938B-EF487716A120}"/>
              </a:ext>
            </a:extLst>
          </p:cNvPr>
          <p:cNvSpPr>
            <a:spLocks noGrp="1"/>
          </p:cNvSpPr>
          <p:nvPr>
            <p:ph type="title"/>
          </p:nvPr>
        </p:nvSpPr>
        <p:spPr/>
        <p:txBody>
          <a:bodyPr/>
          <a:lstStyle/>
          <a:p>
            <a:r>
              <a:rPr lang="en-US" dirty="0"/>
              <a:t>WORKPLACE STRATEGY  - ORGANIZATIONAL RESPONSIBILITY </a:t>
            </a:r>
          </a:p>
        </p:txBody>
      </p:sp>
      <p:sp>
        <p:nvSpPr>
          <p:cNvPr id="4" name="Slide Number Placeholder 3">
            <a:extLst>
              <a:ext uri="{FF2B5EF4-FFF2-40B4-BE49-F238E27FC236}">
                <a16:creationId xmlns:a16="http://schemas.microsoft.com/office/drawing/2014/main" id="{E309B2E7-1348-204B-8BD4-FBB33485F40B}"/>
              </a:ext>
            </a:extLst>
          </p:cNvPr>
          <p:cNvSpPr>
            <a:spLocks noGrp="1"/>
          </p:cNvSpPr>
          <p:nvPr>
            <p:ph type="sldNum" sz="quarter" idx="12"/>
          </p:nvPr>
        </p:nvSpPr>
        <p:spPr/>
        <p:txBody>
          <a:bodyPr/>
          <a:lstStyle/>
          <a:p>
            <a:fld id="{A8050745-D873-D947-9203-FD1A681633F9}" type="slidenum">
              <a:rPr lang="en-US" smtClean="0"/>
              <a:t>30</a:t>
            </a:fld>
            <a:endParaRPr lang="en-US" dirty="0"/>
          </a:p>
        </p:txBody>
      </p:sp>
      <p:graphicFrame>
        <p:nvGraphicFramePr>
          <p:cNvPr id="5" name="Chart 4">
            <a:extLst>
              <a:ext uri="{FF2B5EF4-FFF2-40B4-BE49-F238E27FC236}">
                <a16:creationId xmlns:a16="http://schemas.microsoft.com/office/drawing/2014/main" id="{BD3CD17A-1937-A84A-BC28-172ECDC9F2FF}"/>
              </a:ext>
            </a:extLst>
          </p:cNvPr>
          <p:cNvGraphicFramePr/>
          <p:nvPr>
            <p:extLst>
              <p:ext uri="{D42A27DB-BD31-4B8C-83A1-F6EECF244321}">
                <p14:modId xmlns:p14="http://schemas.microsoft.com/office/powerpoint/2010/main" val="1512120641"/>
              </p:ext>
            </p:extLst>
          </p:nvPr>
        </p:nvGraphicFramePr>
        <p:xfrm>
          <a:off x="600254" y="1645906"/>
          <a:ext cx="10991491" cy="331766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4BE11C2F-F452-5B4B-921E-3389C66CFF1A}"/>
              </a:ext>
            </a:extLst>
          </p:cNvPr>
          <p:cNvSpPr/>
          <p:nvPr/>
        </p:nvSpPr>
        <p:spPr>
          <a:xfrm>
            <a:off x="1362949" y="4851751"/>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1</a:t>
            </a:r>
          </a:p>
        </p:txBody>
      </p:sp>
      <p:sp>
        <p:nvSpPr>
          <p:cNvPr id="7" name="Oval 6">
            <a:extLst>
              <a:ext uri="{FF2B5EF4-FFF2-40B4-BE49-F238E27FC236}">
                <a16:creationId xmlns:a16="http://schemas.microsoft.com/office/drawing/2014/main" id="{FE5FC245-072E-8348-9C6D-75360FE5E99E}"/>
              </a:ext>
            </a:extLst>
          </p:cNvPr>
          <p:cNvSpPr/>
          <p:nvPr/>
        </p:nvSpPr>
        <p:spPr>
          <a:xfrm>
            <a:off x="10008865" y="4935313"/>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2</a:t>
            </a:r>
          </a:p>
        </p:txBody>
      </p:sp>
      <p:sp>
        <p:nvSpPr>
          <p:cNvPr id="8" name="Oval 7">
            <a:extLst>
              <a:ext uri="{FF2B5EF4-FFF2-40B4-BE49-F238E27FC236}">
                <a16:creationId xmlns:a16="http://schemas.microsoft.com/office/drawing/2014/main" id="{E3265A2A-26F5-B24A-8D38-6D2BA0380891}"/>
              </a:ext>
            </a:extLst>
          </p:cNvPr>
          <p:cNvSpPr/>
          <p:nvPr/>
        </p:nvSpPr>
        <p:spPr>
          <a:xfrm>
            <a:off x="3135471" y="4851751"/>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sp>
        <p:nvSpPr>
          <p:cNvPr id="9" name="Oval 8">
            <a:extLst>
              <a:ext uri="{FF2B5EF4-FFF2-40B4-BE49-F238E27FC236}">
                <a16:creationId xmlns:a16="http://schemas.microsoft.com/office/drawing/2014/main" id="{F18F69E0-67E3-A248-9CD2-39B422AA977F}"/>
              </a:ext>
            </a:extLst>
          </p:cNvPr>
          <p:cNvSpPr/>
          <p:nvPr/>
        </p:nvSpPr>
        <p:spPr>
          <a:xfrm>
            <a:off x="4014793" y="4851751"/>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4</a:t>
            </a:r>
          </a:p>
        </p:txBody>
      </p:sp>
      <p:sp>
        <p:nvSpPr>
          <p:cNvPr id="10" name="TextBox 9">
            <a:extLst>
              <a:ext uri="{FF2B5EF4-FFF2-40B4-BE49-F238E27FC236}">
                <a16:creationId xmlns:a16="http://schemas.microsoft.com/office/drawing/2014/main" id="{BEC82CE3-0DD6-1F44-A27F-FDCD801DF3B2}"/>
              </a:ext>
            </a:extLst>
          </p:cNvPr>
          <p:cNvSpPr txBox="1"/>
          <p:nvPr/>
        </p:nvSpPr>
        <p:spPr>
          <a:xfrm>
            <a:off x="6552040" y="5043011"/>
            <a:ext cx="2449708" cy="1754326"/>
          </a:xfrm>
          <a:prstGeom prst="rect">
            <a:avLst/>
          </a:prstGeom>
          <a:noFill/>
        </p:spPr>
        <p:txBody>
          <a:bodyPr wrap="square" rtlCol="0">
            <a:spAutoFit/>
          </a:bodyPr>
          <a:lstStyle/>
          <a:p>
            <a:r>
              <a:rPr lang="en-US" sz="1400" b="1" dirty="0">
                <a:solidFill>
                  <a:schemeClr val="accent3"/>
                </a:solidFill>
                <a:latin typeface="Futura Medium" panose="020B0602020204020303" pitchFamily="34" charset="-79"/>
                <a:cs typeface="Futura Medium" panose="020B0602020204020303" pitchFamily="34" charset="-79"/>
              </a:rPr>
              <a:t>Panel consensus pick </a:t>
            </a:r>
          </a:p>
          <a:p>
            <a:r>
              <a:rPr lang="en-US" sz="1400" dirty="0">
                <a:latin typeface="Helvetica" pitchFamily="2" charset="0"/>
              </a:rPr>
              <a:t>HR*</a:t>
            </a:r>
          </a:p>
          <a:p>
            <a:r>
              <a:rPr lang="en-US" sz="1400" b="1" dirty="0">
                <a:solidFill>
                  <a:schemeClr val="accent3"/>
                </a:solidFill>
                <a:latin typeface="Futura Medium" panose="020B0602020204020303" pitchFamily="34" charset="-79"/>
                <a:cs typeface="Futura Medium" panose="020B0602020204020303" pitchFamily="34" charset="-79"/>
              </a:rPr>
              <a:t>Group stability</a:t>
            </a:r>
          </a:p>
          <a:p>
            <a:r>
              <a:rPr lang="en-US" sz="1400" dirty="0">
                <a:latin typeface="Helvetica" pitchFamily="2" charset="0"/>
                <a:cs typeface="Futura Medium" panose="020B0602020204020303" pitchFamily="34" charset="-79"/>
              </a:rPr>
              <a:t>62%</a:t>
            </a:r>
          </a:p>
          <a:p>
            <a:r>
              <a:rPr lang="en-US" sz="1400" b="1" dirty="0">
                <a:solidFill>
                  <a:schemeClr val="accent3"/>
                </a:solidFill>
                <a:latin typeface="Futura Medium" panose="020B0602020204020303" pitchFamily="34" charset="-79"/>
                <a:cs typeface="Futura Medium" panose="020B0602020204020303" pitchFamily="34" charset="-79"/>
              </a:rPr>
              <a:t>Consensus measure</a:t>
            </a:r>
          </a:p>
          <a:p>
            <a:r>
              <a:rPr lang="en-US" sz="1400" dirty="0">
                <a:latin typeface="Futura Medium" panose="020B0602020204020303" pitchFamily="34" charset="-79"/>
                <a:cs typeface="Futura Medium" panose="020B0602020204020303" pitchFamily="34" charset="-79"/>
              </a:rPr>
              <a:t>Majority</a:t>
            </a:r>
          </a:p>
          <a:p>
            <a:endParaRPr lang="en-US" sz="1400" dirty="0">
              <a:latin typeface="Futura Medium" panose="020B0602020204020303" pitchFamily="34" charset="-79"/>
              <a:cs typeface="Futura Medium" panose="020B0602020204020303" pitchFamily="34" charset="-79"/>
            </a:endParaRPr>
          </a:p>
          <a:p>
            <a:r>
              <a:rPr lang="en-US" sz="1000" dirty="0">
                <a:latin typeface="Futura Medium" panose="020B0602020204020303" pitchFamily="34" charset="-79"/>
                <a:cs typeface="Futura Medium" panose="020B0602020204020303" pitchFamily="34" charset="-79"/>
              </a:rPr>
              <a:t>*No consensus pick on #2 and #3</a:t>
            </a:r>
          </a:p>
        </p:txBody>
      </p:sp>
      <p:sp>
        <p:nvSpPr>
          <p:cNvPr id="12" name="TextBox 11">
            <a:extLst>
              <a:ext uri="{FF2B5EF4-FFF2-40B4-BE49-F238E27FC236}">
                <a16:creationId xmlns:a16="http://schemas.microsoft.com/office/drawing/2014/main" id="{1A32C145-BE39-EB41-A8F8-BE160269B756}"/>
              </a:ext>
            </a:extLst>
          </p:cNvPr>
          <p:cNvSpPr txBox="1"/>
          <p:nvPr/>
        </p:nvSpPr>
        <p:spPr>
          <a:xfrm>
            <a:off x="5264704" y="5169544"/>
            <a:ext cx="1767069" cy="1231106"/>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48</a:t>
            </a:r>
          </a:p>
          <a:p>
            <a:r>
              <a:rPr lang="en-US" sz="1400" dirty="0">
                <a:latin typeface="Helvetica" pitchFamily="2" charset="0"/>
              </a:rPr>
              <a:t>Revisions</a:t>
            </a:r>
          </a:p>
          <a:p>
            <a:endParaRPr lang="en-US" sz="1400" b="1" dirty="0">
              <a:latin typeface="Futura Medium" panose="020B0602020204020303" pitchFamily="34" charset="-79"/>
              <a:cs typeface="Futura Medium" panose="020B0602020204020303" pitchFamily="34" charset="-79"/>
            </a:endParaRPr>
          </a:p>
          <a:p>
            <a:r>
              <a:rPr lang="en-US" sz="1600" b="1" dirty="0">
                <a:solidFill>
                  <a:schemeClr val="accent3"/>
                </a:solidFill>
                <a:latin typeface="Futura Medium" panose="020B0602020204020303" pitchFamily="34" charset="-79"/>
                <a:cs typeface="Futura Medium" panose="020B0602020204020303" pitchFamily="34" charset="-79"/>
              </a:rPr>
              <a:t>141</a:t>
            </a:r>
          </a:p>
          <a:p>
            <a:r>
              <a:rPr lang="en-US" sz="1400" dirty="0">
                <a:latin typeface="Helvetica" pitchFamily="2" charset="0"/>
                <a:cs typeface="Futura Medium" panose="020B0602020204020303" pitchFamily="34" charset="-79"/>
              </a:rPr>
              <a:t>Comments</a:t>
            </a:r>
          </a:p>
        </p:txBody>
      </p:sp>
      <p:sp>
        <p:nvSpPr>
          <p:cNvPr id="13" name="Oval 12">
            <a:extLst>
              <a:ext uri="{FF2B5EF4-FFF2-40B4-BE49-F238E27FC236}">
                <a16:creationId xmlns:a16="http://schemas.microsoft.com/office/drawing/2014/main" id="{7276D3A4-B0D8-5C45-BED4-4B779A9C7A98}"/>
              </a:ext>
            </a:extLst>
          </p:cNvPr>
          <p:cNvSpPr/>
          <p:nvPr/>
        </p:nvSpPr>
        <p:spPr>
          <a:xfrm>
            <a:off x="3592659" y="5910990"/>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1</a:t>
            </a:r>
          </a:p>
        </p:txBody>
      </p:sp>
      <p:sp>
        <p:nvSpPr>
          <p:cNvPr id="14" name="Oval 13">
            <a:extLst>
              <a:ext uri="{FF2B5EF4-FFF2-40B4-BE49-F238E27FC236}">
                <a16:creationId xmlns:a16="http://schemas.microsoft.com/office/drawing/2014/main" id="{8A8AE27F-EAD0-1943-BDCB-AB428BF3E1AC}"/>
              </a:ext>
            </a:extLst>
          </p:cNvPr>
          <p:cNvSpPr/>
          <p:nvPr/>
        </p:nvSpPr>
        <p:spPr>
          <a:xfrm>
            <a:off x="3592660" y="6233888"/>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2</a:t>
            </a:r>
          </a:p>
        </p:txBody>
      </p:sp>
      <p:sp>
        <p:nvSpPr>
          <p:cNvPr id="15" name="TextBox 14">
            <a:extLst>
              <a:ext uri="{FF2B5EF4-FFF2-40B4-BE49-F238E27FC236}">
                <a16:creationId xmlns:a16="http://schemas.microsoft.com/office/drawing/2014/main" id="{8D809D53-02BC-A24E-B192-0469D16B04F9}"/>
              </a:ext>
            </a:extLst>
          </p:cNvPr>
          <p:cNvSpPr txBox="1"/>
          <p:nvPr/>
        </p:nvSpPr>
        <p:spPr>
          <a:xfrm>
            <a:off x="3777854" y="5885336"/>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Consensus pick</a:t>
            </a:r>
          </a:p>
        </p:txBody>
      </p:sp>
      <p:sp>
        <p:nvSpPr>
          <p:cNvPr id="16" name="TextBox 15">
            <a:extLst>
              <a:ext uri="{FF2B5EF4-FFF2-40B4-BE49-F238E27FC236}">
                <a16:creationId xmlns:a16="http://schemas.microsoft.com/office/drawing/2014/main" id="{B00F6AC5-EEFD-504B-BD86-B47AB7E3DC06}"/>
              </a:ext>
            </a:extLst>
          </p:cNvPr>
          <p:cNvSpPr txBox="1"/>
          <p:nvPr/>
        </p:nvSpPr>
        <p:spPr>
          <a:xfrm>
            <a:off x="3777854" y="6200748"/>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Non-consensus</a:t>
            </a:r>
          </a:p>
        </p:txBody>
      </p:sp>
      <p:sp>
        <p:nvSpPr>
          <p:cNvPr id="18" name="TextBox 17">
            <a:extLst>
              <a:ext uri="{FF2B5EF4-FFF2-40B4-BE49-F238E27FC236}">
                <a16:creationId xmlns:a16="http://schemas.microsoft.com/office/drawing/2014/main" id="{6359DF00-9978-9942-9632-41617CA1781A}"/>
              </a:ext>
            </a:extLst>
          </p:cNvPr>
          <p:cNvSpPr txBox="1"/>
          <p:nvPr/>
        </p:nvSpPr>
        <p:spPr>
          <a:xfrm>
            <a:off x="3625909" y="5147882"/>
            <a:ext cx="1767069" cy="553998"/>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181</a:t>
            </a:r>
          </a:p>
          <a:p>
            <a:r>
              <a:rPr lang="en-US" sz="1400" dirty="0">
                <a:latin typeface="Helvetica" pitchFamily="2" charset="0"/>
                <a:cs typeface="Futura Medium" panose="020B0602020204020303" pitchFamily="34" charset="-79"/>
              </a:rPr>
              <a:t>Responses</a:t>
            </a:r>
          </a:p>
        </p:txBody>
      </p:sp>
      <p:pic>
        <p:nvPicPr>
          <p:cNvPr id="19" name="Graphic 18" descr="Thumbs up sign">
            <a:extLst>
              <a:ext uri="{FF2B5EF4-FFF2-40B4-BE49-F238E27FC236}">
                <a16:creationId xmlns:a16="http://schemas.microsoft.com/office/drawing/2014/main" id="{1AD93E87-6652-3D41-9A5A-DC7D6D263C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2082" y="5201394"/>
            <a:ext cx="270000" cy="270000"/>
          </a:xfrm>
          <a:prstGeom prst="rect">
            <a:avLst/>
          </a:prstGeom>
        </p:spPr>
      </p:pic>
      <p:sp>
        <p:nvSpPr>
          <p:cNvPr id="20" name="TextBox 19">
            <a:extLst>
              <a:ext uri="{FF2B5EF4-FFF2-40B4-BE49-F238E27FC236}">
                <a16:creationId xmlns:a16="http://schemas.microsoft.com/office/drawing/2014/main" id="{88304346-76A5-5444-AED4-ECEE5C9A9E53}"/>
              </a:ext>
            </a:extLst>
          </p:cNvPr>
          <p:cNvSpPr txBox="1"/>
          <p:nvPr/>
        </p:nvSpPr>
        <p:spPr>
          <a:xfrm>
            <a:off x="1583312" y="5167117"/>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
        <p:nvSpPr>
          <p:cNvPr id="21" name="Rectangle 20">
            <a:extLst>
              <a:ext uri="{FF2B5EF4-FFF2-40B4-BE49-F238E27FC236}">
                <a16:creationId xmlns:a16="http://schemas.microsoft.com/office/drawing/2014/main" id="{F6DC3D62-9DC7-EB4B-B41C-6B42C44CEAFF}"/>
              </a:ext>
            </a:extLst>
          </p:cNvPr>
          <p:cNvSpPr/>
          <p:nvPr/>
        </p:nvSpPr>
        <p:spPr>
          <a:xfrm>
            <a:off x="838200" y="787801"/>
            <a:ext cx="10203612" cy="892552"/>
          </a:xfrm>
          <a:prstGeom prst="rect">
            <a:avLst/>
          </a:prstGeom>
        </p:spPr>
        <p:txBody>
          <a:bodyPr wrap="square">
            <a:spAutoFit/>
          </a:bodyPr>
          <a:lstStyle/>
          <a:p>
            <a:r>
              <a:rPr lang="en-US" dirty="0">
                <a:solidFill>
                  <a:srgbClr val="393939"/>
                </a:solidFill>
                <a:latin typeface="Helvetica" pitchFamily="2" charset="0"/>
              </a:rPr>
              <a:t>To what extent should each of the following business units be responsible for leading workplace strategy in the future?</a:t>
            </a:r>
            <a:br>
              <a:rPr lang="en-US" dirty="0">
                <a:latin typeface="Helvetica" pitchFamily="2" charset="0"/>
              </a:rPr>
            </a:br>
            <a:r>
              <a:rPr lang="en-US" sz="1600" dirty="0">
                <a:solidFill>
                  <a:srgbClr val="393939"/>
                </a:solidFill>
                <a:latin typeface="Helvetica" pitchFamily="2" charset="0"/>
              </a:rPr>
              <a:t>(Please </a:t>
            </a:r>
            <a:r>
              <a:rPr lang="en-US" sz="1600" b="1" dirty="0">
                <a:solidFill>
                  <a:srgbClr val="393939"/>
                </a:solidFill>
                <a:latin typeface="Helvetica" pitchFamily="2" charset="0"/>
              </a:rPr>
              <a:t>select your top 3</a:t>
            </a:r>
            <a:r>
              <a:rPr lang="en-US" sz="1600" dirty="0">
                <a:solidFill>
                  <a:srgbClr val="393939"/>
                </a:solidFill>
                <a:latin typeface="Helvetica" pitchFamily="2" charset="0"/>
              </a:rPr>
              <a:t> and </a:t>
            </a:r>
            <a:r>
              <a:rPr lang="en-US" sz="1600" b="1" dirty="0">
                <a:solidFill>
                  <a:srgbClr val="393939"/>
                </a:solidFill>
                <a:latin typeface="Helvetica" pitchFamily="2" charset="0"/>
              </a:rPr>
              <a:t>rank them</a:t>
            </a:r>
            <a:r>
              <a:rPr lang="en-US" sz="1600" dirty="0">
                <a:solidFill>
                  <a:srgbClr val="393939"/>
                </a:solidFill>
                <a:latin typeface="Helvetica" pitchFamily="2" charset="0"/>
              </a:rPr>
              <a:t> from </a:t>
            </a:r>
            <a:r>
              <a:rPr lang="en-US" sz="1600" b="1" u="sng" dirty="0">
                <a:solidFill>
                  <a:srgbClr val="393939"/>
                </a:solidFill>
                <a:latin typeface="Helvetica" pitchFamily="2" charset="0"/>
              </a:rPr>
              <a:t>Most</a:t>
            </a:r>
            <a:r>
              <a:rPr lang="en-US" sz="1600" dirty="0">
                <a:solidFill>
                  <a:srgbClr val="393939"/>
                </a:solidFill>
                <a:latin typeface="Helvetica" pitchFamily="2" charset="0"/>
              </a:rPr>
              <a:t> to </a:t>
            </a:r>
            <a:r>
              <a:rPr lang="en-US" sz="1600" b="1" u="sng" dirty="0">
                <a:solidFill>
                  <a:srgbClr val="393939"/>
                </a:solidFill>
                <a:latin typeface="Helvetica" pitchFamily="2" charset="0"/>
              </a:rPr>
              <a:t>Least</a:t>
            </a:r>
            <a:r>
              <a:rPr lang="en-US" sz="1600" dirty="0">
                <a:solidFill>
                  <a:srgbClr val="393939"/>
                </a:solidFill>
                <a:latin typeface="Helvetica" pitchFamily="2" charset="0"/>
              </a:rPr>
              <a:t> important)</a:t>
            </a:r>
            <a:endParaRPr lang="en-US" dirty="0">
              <a:latin typeface="Helvetica" pitchFamily="2" charset="0"/>
            </a:endParaRPr>
          </a:p>
        </p:txBody>
      </p:sp>
    </p:spTree>
    <p:extLst>
      <p:ext uri="{BB962C8B-B14F-4D97-AF65-F5344CB8AC3E}">
        <p14:creationId xmlns:p14="http://schemas.microsoft.com/office/powerpoint/2010/main" val="1760301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ORGANIZATIONAL RESPONSIBILITY –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da-DK" smtClean="0"/>
              <a:t>31</a:t>
            </a:fld>
            <a:endParaRPr lang="da-DK"/>
          </a:p>
        </p:txBody>
      </p:sp>
      <p:pic>
        <p:nvPicPr>
          <p:cNvPr id="7" name="Graphic 6" descr="Cycle with people">
            <a:extLst>
              <a:ext uri="{FF2B5EF4-FFF2-40B4-BE49-F238E27FC236}">
                <a16:creationId xmlns:a16="http://schemas.microsoft.com/office/drawing/2014/main" id="{C44610F9-A7D2-AC40-90A4-B6AF41F230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7123" y="924385"/>
            <a:ext cx="1710906" cy="1710906"/>
          </a:xfrm>
          <a:prstGeom prst="rect">
            <a:avLst/>
          </a:prstGeom>
        </p:spPr>
      </p:pic>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477328"/>
          </a:xfrm>
          <a:prstGeom prst="rect">
            <a:avLst/>
          </a:prstGeom>
        </p:spPr>
        <p:txBody>
          <a:bodyPr wrap="square">
            <a:spAutoFit/>
          </a:bodyPr>
          <a:lstStyle/>
          <a:p>
            <a:r>
              <a:rPr lang="en-GB">
                <a:latin typeface="Helvetica" pitchFamily="2" charset="0"/>
                <a:cs typeface="Arial" panose="020B0604020202020204" pitchFamily="34" charset="0"/>
              </a:rPr>
              <a:t>“</a:t>
            </a:r>
            <a:r>
              <a:rPr lang="en-GB" b="1">
                <a:latin typeface="Helvetica" pitchFamily="2" charset="0"/>
                <a:cs typeface="Arial" panose="020B0604020202020204" pitchFamily="34" charset="0"/>
              </a:rPr>
              <a:t>HR is responsible for the workforce </a:t>
            </a:r>
            <a:r>
              <a:rPr lang="en-GB">
                <a:latin typeface="Helvetica" pitchFamily="2" charset="0"/>
                <a:cs typeface="Arial" panose="020B0604020202020204" pitchFamily="34" charset="0"/>
              </a:rPr>
              <a:t>(culture, talent mix, programs supporting the workforce - compensation/benefits/policies). </a:t>
            </a:r>
            <a:r>
              <a:rPr lang="en-GB" b="1">
                <a:latin typeface="Helvetica" pitchFamily="2" charset="0"/>
                <a:cs typeface="Arial" panose="020B0604020202020204" pitchFamily="34" charset="0"/>
              </a:rPr>
              <a:t>It is responsible for the technical foundation/framework supporting the workforce's ability to do the work, communicate, and collaborate</a:t>
            </a:r>
            <a:r>
              <a:rPr lang="en-GB">
                <a:latin typeface="Helvetica" pitchFamily="2" charset="0"/>
                <a:cs typeface="Arial" panose="020B0604020202020204" pitchFamily="34" charset="0"/>
              </a:rPr>
              <a:t>. </a:t>
            </a:r>
            <a:endParaRPr lang="en-US"/>
          </a:p>
        </p:txBody>
      </p:sp>
      <p:pic>
        <p:nvPicPr>
          <p:cNvPr id="10" name="Graphic 9" descr="Users">
            <a:extLst>
              <a:ext uri="{FF2B5EF4-FFF2-40B4-BE49-F238E27FC236}">
                <a16:creationId xmlns:a16="http://schemas.microsoft.com/office/drawing/2014/main" id="{6A07744E-DF32-2843-8316-8AE038F2F5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6333" y="3478282"/>
            <a:ext cx="1710000" cy="1710000"/>
          </a:xfrm>
          <a:prstGeom prst="rect">
            <a:avLst/>
          </a:prstGeom>
        </p:spPr>
      </p:pic>
      <p:sp>
        <p:nvSpPr>
          <p:cNvPr id="11" name="Rectangle 10">
            <a:extLst>
              <a:ext uri="{FF2B5EF4-FFF2-40B4-BE49-F238E27FC236}">
                <a16:creationId xmlns:a16="http://schemas.microsoft.com/office/drawing/2014/main" id="{2D29DA60-C4A5-8A42-B18F-CBB82291FC11}"/>
              </a:ext>
            </a:extLst>
          </p:cNvPr>
          <p:cNvSpPr/>
          <p:nvPr/>
        </p:nvSpPr>
        <p:spPr>
          <a:xfrm>
            <a:off x="1259456" y="3814606"/>
            <a:ext cx="7986877" cy="1477328"/>
          </a:xfrm>
          <a:prstGeom prst="rect">
            <a:avLst/>
          </a:prstGeom>
        </p:spPr>
        <p:txBody>
          <a:bodyPr wrap="square">
            <a:spAutoFit/>
          </a:bodyPr>
          <a:lstStyle/>
          <a:p>
            <a:r>
              <a:rPr lang="en-US">
                <a:latin typeface="Helvetica" pitchFamily="2" charset="0"/>
              </a:rPr>
              <a:t>“</a:t>
            </a:r>
            <a:r>
              <a:rPr lang="en-US" b="1">
                <a:latin typeface="Helvetica" pitchFamily="2" charset="0"/>
              </a:rPr>
              <a:t>I believe that corporate leadership (CEO/business lines) must buy in to the workplace strategy and lead the company in adopting whatever it may be. In terms of leading the creation of workplace strategy, that should come from supporting functions who understand how people work and how space and tools support them</a:t>
            </a:r>
            <a:r>
              <a:rPr lang="en-US">
                <a:latin typeface="Helvetica" pitchFamily="2" charset="0"/>
              </a:rPr>
              <a:t>…”</a:t>
            </a:r>
            <a:endParaRPr lang="en-US"/>
          </a:p>
        </p:txBody>
      </p:sp>
      <p:sp>
        <p:nvSpPr>
          <p:cNvPr id="15" name="TextBox 14">
            <a:extLst>
              <a:ext uri="{FF2B5EF4-FFF2-40B4-BE49-F238E27FC236}">
                <a16:creationId xmlns:a16="http://schemas.microsoft.com/office/drawing/2014/main" id="{1D062AAB-E5CF-F140-82A8-5AC8F285FAA4}"/>
              </a:ext>
            </a:extLst>
          </p:cNvPr>
          <p:cNvSpPr txBox="1"/>
          <p:nvPr/>
        </p:nvSpPr>
        <p:spPr>
          <a:xfrm>
            <a:off x="675481" y="2527844"/>
            <a:ext cx="2674189" cy="646331"/>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HR</a:t>
            </a:r>
          </a:p>
          <a:p>
            <a:pPr algn="ctr"/>
            <a:r>
              <a:rPr lang="en-US">
                <a:latin typeface="Futura Medium" panose="020B0602020204020303" pitchFamily="34" charset="-79"/>
                <a:cs typeface="Futura Medium" panose="020B0602020204020303" pitchFamily="34" charset="-79"/>
              </a:rPr>
              <a:t>100 Comments</a:t>
            </a:r>
          </a:p>
        </p:txBody>
      </p:sp>
      <p:sp>
        <p:nvSpPr>
          <p:cNvPr id="16" name="TextBox 15">
            <a:extLst>
              <a:ext uri="{FF2B5EF4-FFF2-40B4-BE49-F238E27FC236}">
                <a16:creationId xmlns:a16="http://schemas.microsoft.com/office/drawing/2014/main" id="{E18AF308-2875-F148-9C15-2CC499125F93}"/>
              </a:ext>
            </a:extLst>
          </p:cNvPr>
          <p:cNvSpPr txBox="1"/>
          <p:nvPr/>
        </p:nvSpPr>
        <p:spPr>
          <a:xfrm>
            <a:off x="8842328" y="5130401"/>
            <a:ext cx="2674189" cy="646331"/>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CEO OFFICE</a:t>
            </a:r>
          </a:p>
          <a:p>
            <a:pPr algn="ctr"/>
            <a:r>
              <a:rPr lang="en-US">
                <a:latin typeface="Futura Medium" panose="020B0602020204020303" pitchFamily="34" charset="-79"/>
                <a:cs typeface="Futura Medium" panose="020B0602020204020303" pitchFamily="34" charset="-79"/>
              </a:rPr>
              <a:t>72 Comments</a:t>
            </a:r>
          </a:p>
        </p:txBody>
      </p:sp>
    </p:spTree>
    <p:extLst>
      <p:ext uri="{BB962C8B-B14F-4D97-AF65-F5344CB8AC3E}">
        <p14:creationId xmlns:p14="http://schemas.microsoft.com/office/powerpoint/2010/main" val="216235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191-3C69-DC48-B9D9-A8082C2CDB25}"/>
              </a:ext>
            </a:extLst>
          </p:cNvPr>
          <p:cNvSpPr>
            <a:spLocks noGrp="1"/>
          </p:cNvSpPr>
          <p:nvPr>
            <p:ph type="title"/>
          </p:nvPr>
        </p:nvSpPr>
        <p:spPr/>
        <p:txBody>
          <a:bodyPr/>
          <a:lstStyle/>
          <a:p>
            <a:r>
              <a:rPr lang="en-US"/>
              <a:t>ORGANIZATIONAL RESPONSIBILITY – SME INSIGHTS</a:t>
            </a:r>
          </a:p>
        </p:txBody>
      </p:sp>
      <p:sp>
        <p:nvSpPr>
          <p:cNvPr id="3" name="Slide Number Placeholder 2">
            <a:extLst>
              <a:ext uri="{FF2B5EF4-FFF2-40B4-BE49-F238E27FC236}">
                <a16:creationId xmlns:a16="http://schemas.microsoft.com/office/drawing/2014/main" id="{79F47FB5-B00E-A14B-B57A-DC14934318A1}"/>
              </a:ext>
            </a:extLst>
          </p:cNvPr>
          <p:cNvSpPr>
            <a:spLocks noGrp="1"/>
          </p:cNvSpPr>
          <p:nvPr>
            <p:ph type="sldNum" sz="quarter" idx="12"/>
          </p:nvPr>
        </p:nvSpPr>
        <p:spPr/>
        <p:txBody>
          <a:bodyPr/>
          <a:lstStyle/>
          <a:p>
            <a:fld id="{A8050745-D873-D947-9203-FD1A681633F9}" type="slidenum">
              <a:rPr lang="da-DK" smtClean="0"/>
              <a:t>32</a:t>
            </a:fld>
            <a:endParaRPr lang="da-DK"/>
          </a:p>
        </p:txBody>
      </p:sp>
      <p:pic>
        <p:nvPicPr>
          <p:cNvPr id="4" name="Graphic 3" descr="Desk">
            <a:extLst>
              <a:ext uri="{FF2B5EF4-FFF2-40B4-BE49-F238E27FC236}">
                <a16:creationId xmlns:a16="http://schemas.microsoft.com/office/drawing/2014/main" id="{3DE4B6B6-5CA7-8242-BD7C-1EA58FD6C0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2272" y="1018842"/>
            <a:ext cx="1710000" cy="1710000"/>
          </a:xfrm>
          <a:prstGeom prst="rect">
            <a:avLst/>
          </a:prstGeom>
        </p:spPr>
      </p:pic>
      <p:sp>
        <p:nvSpPr>
          <p:cNvPr id="5" name="TextBox 4">
            <a:extLst>
              <a:ext uri="{FF2B5EF4-FFF2-40B4-BE49-F238E27FC236}">
                <a16:creationId xmlns:a16="http://schemas.microsoft.com/office/drawing/2014/main" id="{9A3C75A8-FB62-4140-BAA0-D79B48F3338E}"/>
              </a:ext>
            </a:extLst>
          </p:cNvPr>
          <p:cNvSpPr txBox="1"/>
          <p:nvPr/>
        </p:nvSpPr>
        <p:spPr>
          <a:xfrm>
            <a:off x="8645105" y="5183396"/>
            <a:ext cx="2674189" cy="923330"/>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FACILITY MANAGEMENT</a:t>
            </a:r>
          </a:p>
          <a:p>
            <a:pPr algn="ctr"/>
            <a:r>
              <a:rPr lang="en-US">
                <a:latin typeface="Futura Medium" panose="020B0602020204020303" pitchFamily="34" charset="-79"/>
                <a:cs typeface="Futura Medium" panose="020B0602020204020303" pitchFamily="34" charset="-79"/>
              </a:rPr>
              <a:t>47 Comments</a:t>
            </a:r>
          </a:p>
        </p:txBody>
      </p:sp>
      <p:sp>
        <p:nvSpPr>
          <p:cNvPr id="6" name="Rectangle 5">
            <a:extLst>
              <a:ext uri="{FF2B5EF4-FFF2-40B4-BE49-F238E27FC236}">
                <a16:creationId xmlns:a16="http://schemas.microsoft.com/office/drawing/2014/main" id="{9D0DEC35-2A6C-C944-AF84-9E423DF9F6D5}"/>
              </a:ext>
            </a:extLst>
          </p:cNvPr>
          <p:cNvSpPr/>
          <p:nvPr/>
        </p:nvSpPr>
        <p:spPr>
          <a:xfrm>
            <a:off x="3250046" y="1599072"/>
            <a:ext cx="7549297" cy="1200329"/>
          </a:xfrm>
          <a:prstGeom prst="rect">
            <a:avLst/>
          </a:prstGeom>
        </p:spPr>
        <p:txBody>
          <a:bodyPr wrap="square">
            <a:spAutoFit/>
          </a:bodyPr>
          <a:lstStyle/>
          <a:p>
            <a:r>
              <a:rPr lang="en-GB">
                <a:latin typeface="Helvetica" pitchFamily="2" charset="0"/>
              </a:rPr>
              <a:t>“…</a:t>
            </a:r>
            <a:r>
              <a:rPr lang="en-GB" b="1">
                <a:latin typeface="Helvetica" pitchFamily="2" charset="0"/>
              </a:rPr>
              <a:t>Workplace strategy has been and should continue to be managed by a cross functional team consisting of representatives from RE/Facilities (workplace strategy), IT, HR and business unit management</a:t>
            </a:r>
            <a:r>
              <a:rPr lang="en-GB">
                <a:latin typeface="Helvetica" pitchFamily="2" charset="0"/>
              </a:rPr>
              <a:t>.”</a:t>
            </a:r>
            <a:endParaRPr lang="da-DK">
              <a:latin typeface="Helvetica" pitchFamily="2" charset="0"/>
            </a:endParaRPr>
          </a:p>
        </p:txBody>
      </p:sp>
      <p:pic>
        <p:nvPicPr>
          <p:cNvPr id="8" name="Graphic 7" descr="Building">
            <a:extLst>
              <a:ext uri="{FF2B5EF4-FFF2-40B4-BE49-F238E27FC236}">
                <a16:creationId xmlns:a16="http://schemas.microsoft.com/office/drawing/2014/main" id="{8AC31112-8DD8-0643-8BA8-81247FB479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9343" y="3497492"/>
            <a:ext cx="1710000" cy="1710000"/>
          </a:xfrm>
          <a:prstGeom prst="rect">
            <a:avLst/>
          </a:prstGeom>
        </p:spPr>
      </p:pic>
      <p:sp>
        <p:nvSpPr>
          <p:cNvPr id="9" name="Rectangle 8">
            <a:extLst>
              <a:ext uri="{FF2B5EF4-FFF2-40B4-BE49-F238E27FC236}">
                <a16:creationId xmlns:a16="http://schemas.microsoft.com/office/drawing/2014/main" id="{CC2968D9-3FAA-4C42-9C0C-4319E05A6C88}"/>
              </a:ext>
            </a:extLst>
          </p:cNvPr>
          <p:cNvSpPr/>
          <p:nvPr/>
        </p:nvSpPr>
        <p:spPr>
          <a:xfrm>
            <a:off x="1182272" y="4113688"/>
            <a:ext cx="7754694" cy="1200329"/>
          </a:xfrm>
          <a:prstGeom prst="rect">
            <a:avLst/>
          </a:prstGeom>
        </p:spPr>
        <p:txBody>
          <a:bodyPr wrap="square">
            <a:spAutoFit/>
          </a:bodyPr>
          <a:lstStyle/>
          <a:p>
            <a:r>
              <a:rPr lang="en-GB">
                <a:latin typeface="Helvetica" pitchFamily="2" charset="0"/>
              </a:rPr>
              <a:t>“</a:t>
            </a:r>
            <a:r>
              <a:rPr lang="en-GB" b="1">
                <a:latin typeface="Helvetica" pitchFamily="2" charset="0"/>
              </a:rPr>
              <a:t>The strategy on workplace should come from the discipline which has the best overview over current and future use of existing workplaces</a:t>
            </a:r>
            <a:r>
              <a:rPr lang="en-GB">
                <a:latin typeface="Helvetica" pitchFamily="2" charset="0"/>
              </a:rPr>
              <a:t>. </a:t>
            </a:r>
            <a:r>
              <a:rPr lang="en-GB" b="1">
                <a:latin typeface="Helvetica" pitchFamily="2" charset="0"/>
              </a:rPr>
              <a:t>This is in my opinion the FM department</a:t>
            </a:r>
            <a:r>
              <a:rPr lang="en-GB">
                <a:latin typeface="Helvetica" pitchFamily="2" charset="0"/>
              </a:rPr>
              <a:t>. Cooperation with HR and IT to make the strategy work”</a:t>
            </a:r>
            <a:endParaRPr lang="da-DK">
              <a:latin typeface="Helvetica" pitchFamily="2" charset="0"/>
            </a:endParaRPr>
          </a:p>
        </p:txBody>
      </p:sp>
      <p:sp>
        <p:nvSpPr>
          <p:cNvPr id="10" name="TextBox 9">
            <a:extLst>
              <a:ext uri="{FF2B5EF4-FFF2-40B4-BE49-F238E27FC236}">
                <a16:creationId xmlns:a16="http://schemas.microsoft.com/office/drawing/2014/main" id="{80067BFA-107D-C149-8AA4-81867A4D6C87}"/>
              </a:ext>
            </a:extLst>
          </p:cNvPr>
          <p:cNvSpPr txBox="1"/>
          <p:nvPr/>
        </p:nvSpPr>
        <p:spPr>
          <a:xfrm>
            <a:off x="838200" y="2720403"/>
            <a:ext cx="2674189" cy="923330"/>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WORKPLACE MANAGEMENT</a:t>
            </a:r>
          </a:p>
          <a:p>
            <a:pPr algn="ctr"/>
            <a:r>
              <a:rPr lang="en-US">
                <a:latin typeface="Futura Medium" panose="020B0602020204020303" pitchFamily="34" charset="-79"/>
                <a:cs typeface="Futura Medium" panose="020B0602020204020303" pitchFamily="34" charset="-79"/>
              </a:rPr>
              <a:t>65 comments</a:t>
            </a:r>
          </a:p>
        </p:txBody>
      </p:sp>
    </p:spTree>
    <p:extLst>
      <p:ext uri="{BB962C8B-B14F-4D97-AF65-F5344CB8AC3E}">
        <p14:creationId xmlns:p14="http://schemas.microsoft.com/office/powerpoint/2010/main" val="379401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8935-6810-6542-8F4E-50C0CEB37791}"/>
              </a:ext>
            </a:extLst>
          </p:cNvPr>
          <p:cNvSpPr>
            <a:spLocks noGrp="1"/>
          </p:cNvSpPr>
          <p:nvPr>
            <p:ph type="title"/>
          </p:nvPr>
        </p:nvSpPr>
        <p:spPr/>
        <p:txBody>
          <a:bodyPr/>
          <a:lstStyle/>
          <a:p>
            <a:r>
              <a:rPr lang="en-US" dirty="0"/>
              <a:t>FACILITY MANAGER RESPONSIBILITIES</a:t>
            </a:r>
          </a:p>
        </p:txBody>
      </p:sp>
      <p:sp>
        <p:nvSpPr>
          <p:cNvPr id="3" name="Slide Number Placeholder 2">
            <a:extLst>
              <a:ext uri="{FF2B5EF4-FFF2-40B4-BE49-F238E27FC236}">
                <a16:creationId xmlns:a16="http://schemas.microsoft.com/office/drawing/2014/main" id="{1C27FDAB-8D53-2A48-B4EC-985EC0E0DF1B}"/>
              </a:ext>
            </a:extLst>
          </p:cNvPr>
          <p:cNvSpPr>
            <a:spLocks noGrp="1"/>
          </p:cNvSpPr>
          <p:nvPr>
            <p:ph type="sldNum" sz="quarter" idx="12"/>
          </p:nvPr>
        </p:nvSpPr>
        <p:spPr/>
        <p:txBody>
          <a:bodyPr/>
          <a:lstStyle/>
          <a:p>
            <a:fld id="{A8050745-D873-D947-9203-FD1A681633F9}" type="slidenum">
              <a:rPr lang="en-US" smtClean="0"/>
              <a:t>33</a:t>
            </a:fld>
            <a:endParaRPr lang="en-US" dirty="0"/>
          </a:p>
        </p:txBody>
      </p:sp>
      <p:sp>
        <p:nvSpPr>
          <p:cNvPr id="4" name="Rectangle 3">
            <a:extLst>
              <a:ext uri="{FF2B5EF4-FFF2-40B4-BE49-F238E27FC236}">
                <a16:creationId xmlns:a16="http://schemas.microsoft.com/office/drawing/2014/main" id="{058354B8-AA89-CD44-9503-44F5F5D5D874}"/>
              </a:ext>
            </a:extLst>
          </p:cNvPr>
          <p:cNvSpPr/>
          <p:nvPr/>
        </p:nvSpPr>
        <p:spPr>
          <a:xfrm>
            <a:off x="838200" y="954131"/>
            <a:ext cx="10515600" cy="492443"/>
          </a:xfrm>
          <a:prstGeom prst="rect">
            <a:avLst/>
          </a:prstGeom>
        </p:spPr>
        <p:txBody>
          <a:bodyPr wrap="square">
            <a:spAutoFit/>
          </a:bodyPr>
          <a:lstStyle/>
          <a:p>
            <a:r>
              <a:rPr lang="en-US" sz="1400" dirty="0">
                <a:latin typeface="Helvetica" pitchFamily="2" charset="0"/>
              </a:rPr>
              <a:t>What importance will be placed on the following facility management responsibilities post-COVID-19</a:t>
            </a:r>
            <a:r>
              <a:rPr lang="en-US" sz="1400" dirty="0"/>
              <a:t>?</a:t>
            </a:r>
          </a:p>
          <a:p>
            <a:r>
              <a:rPr lang="en-US" sz="1200" dirty="0">
                <a:latin typeface="Helvetica" pitchFamily="2" charset="0"/>
              </a:rPr>
              <a:t>(Please select your top 3 and rank them from </a:t>
            </a:r>
            <a:r>
              <a:rPr lang="en-US" sz="1200" b="1" u="sng" dirty="0">
                <a:latin typeface="Helvetica" pitchFamily="2" charset="0"/>
              </a:rPr>
              <a:t>Most</a:t>
            </a:r>
            <a:r>
              <a:rPr lang="en-US" sz="1200" dirty="0">
                <a:latin typeface="Helvetica" pitchFamily="2" charset="0"/>
              </a:rPr>
              <a:t> to </a:t>
            </a:r>
            <a:r>
              <a:rPr lang="en-US" sz="1200" b="1" u="sng" dirty="0">
                <a:latin typeface="Helvetica" pitchFamily="2" charset="0"/>
              </a:rPr>
              <a:t>Least</a:t>
            </a:r>
            <a:r>
              <a:rPr lang="en-US" sz="1200" dirty="0">
                <a:latin typeface="Helvetica" pitchFamily="2" charset="0"/>
              </a:rPr>
              <a:t>)</a:t>
            </a:r>
          </a:p>
        </p:txBody>
      </p:sp>
      <p:sp>
        <p:nvSpPr>
          <p:cNvPr id="5" name="TextBox 4">
            <a:extLst>
              <a:ext uri="{FF2B5EF4-FFF2-40B4-BE49-F238E27FC236}">
                <a16:creationId xmlns:a16="http://schemas.microsoft.com/office/drawing/2014/main" id="{70129E7D-51B9-B34B-91B8-098C8769B8E6}"/>
              </a:ext>
            </a:extLst>
          </p:cNvPr>
          <p:cNvSpPr txBox="1"/>
          <p:nvPr/>
        </p:nvSpPr>
        <p:spPr>
          <a:xfrm>
            <a:off x="6994833" y="4540468"/>
            <a:ext cx="1767069" cy="1815882"/>
          </a:xfrm>
          <a:prstGeom prst="rect">
            <a:avLst/>
          </a:prstGeom>
          <a:noFill/>
        </p:spPr>
        <p:txBody>
          <a:bodyPr wrap="square" rtlCol="0">
            <a:spAutoFit/>
          </a:bodyPr>
          <a:lstStyle/>
          <a:p>
            <a:r>
              <a:rPr lang="en-US" sz="1400" b="1" dirty="0">
                <a:solidFill>
                  <a:schemeClr val="accent3"/>
                </a:solidFill>
                <a:latin typeface="Futura Medium" panose="020B0602020204020303" pitchFamily="34" charset="-79"/>
                <a:cs typeface="Futura Medium" panose="020B0602020204020303" pitchFamily="34" charset="-79"/>
              </a:rPr>
              <a:t>Panel consensus pick </a:t>
            </a:r>
          </a:p>
          <a:p>
            <a:r>
              <a:rPr lang="en-US" sz="1400" dirty="0">
                <a:latin typeface="Helvetica" pitchFamily="2" charset="0"/>
              </a:rPr>
              <a:t>Deeper alignment with HR, IT, …</a:t>
            </a:r>
          </a:p>
          <a:p>
            <a:r>
              <a:rPr lang="en-US" sz="1400" b="1" dirty="0">
                <a:solidFill>
                  <a:schemeClr val="accent3"/>
                </a:solidFill>
                <a:latin typeface="Futura Medium" panose="020B0602020204020303" pitchFamily="34" charset="-79"/>
                <a:cs typeface="Futura Medium" panose="020B0602020204020303" pitchFamily="34" charset="-79"/>
              </a:rPr>
              <a:t>Group stability</a:t>
            </a:r>
          </a:p>
          <a:p>
            <a:r>
              <a:rPr lang="en-US" sz="1400" dirty="0">
                <a:latin typeface="Helvetica" pitchFamily="2" charset="0"/>
                <a:cs typeface="Futura Medium" panose="020B0602020204020303" pitchFamily="34" charset="-79"/>
              </a:rPr>
              <a:t>62%</a:t>
            </a:r>
          </a:p>
          <a:p>
            <a:r>
              <a:rPr lang="en-US" sz="1400" b="1" dirty="0">
                <a:solidFill>
                  <a:schemeClr val="accent3"/>
                </a:solidFill>
                <a:latin typeface="Futura Medium" panose="020B0602020204020303" pitchFamily="34" charset="-79"/>
                <a:cs typeface="Futura Medium" panose="020B0602020204020303" pitchFamily="34" charset="-79"/>
              </a:rPr>
              <a:t>Consensus measure</a:t>
            </a:r>
          </a:p>
          <a:p>
            <a:r>
              <a:rPr lang="en-US" sz="1400" dirty="0">
                <a:latin typeface="Futura Medium" panose="020B0602020204020303" pitchFamily="34" charset="-79"/>
                <a:cs typeface="Futura Medium" panose="020B0602020204020303" pitchFamily="34" charset="-79"/>
              </a:rPr>
              <a:t>Majority</a:t>
            </a:r>
          </a:p>
        </p:txBody>
      </p:sp>
      <p:sp>
        <p:nvSpPr>
          <p:cNvPr id="6" name="TextBox 5">
            <a:extLst>
              <a:ext uri="{FF2B5EF4-FFF2-40B4-BE49-F238E27FC236}">
                <a16:creationId xmlns:a16="http://schemas.microsoft.com/office/drawing/2014/main" id="{EE6DE38D-BA77-1F46-9DFD-9AEEEB0A9CE0}"/>
              </a:ext>
            </a:extLst>
          </p:cNvPr>
          <p:cNvSpPr txBox="1"/>
          <p:nvPr/>
        </p:nvSpPr>
        <p:spPr>
          <a:xfrm>
            <a:off x="3353177" y="4540468"/>
            <a:ext cx="1767069" cy="553998"/>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177</a:t>
            </a:r>
          </a:p>
          <a:p>
            <a:r>
              <a:rPr lang="en-US" sz="1400" dirty="0">
                <a:latin typeface="Helvetica" pitchFamily="2" charset="0"/>
                <a:cs typeface="Futura Medium" panose="020B0602020204020303" pitchFamily="34" charset="-79"/>
              </a:rPr>
              <a:t>Responses</a:t>
            </a:r>
          </a:p>
        </p:txBody>
      </p:sp>
      <p:sp>
        <p:nvSpPr>
          <p:cNvPr id="7" name="TextBox 6">
            <a:extLst>
              <a:ext uri="{FF2B5EF4-FFF2-40B4-BE49-F238E27FC236}">
                <a16:creationId xmlns:a16="http://schemas.microsoft.com/office/drawing/2014/main" id="{4E7DA52A-C619-D344-89A8-B05F49026FFD}"/>
              </a:ext>
            </a:extLst>
          </p:cNvPr>
          <p:cNvSpPr txBox="1"/>
          <p:nvPr/>
        </p:nvSpPr>
        <p:spPr>
          <a:xfrm>
            <a:off x="5174005" y="4540468"/>
            <a:ext cx="1767069" cy="1231106"/>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34</a:t>
            </a:r>
          </a:p>
          <a:p>
            <a:r>
              <a:rPr lang="en-US" sz="1400" dirty="0">
                <a:latin typeface="Helvetica" pitchFamily="2" charset="0"/>
              </a:rPr>
              <a:t>Revisions</a:t>
            </a:r>
          </a:p>
          <a:p>
            <a:endParaRPr lang="en-US" sz="1400" b="1" dirty="0">
              <a:latin typeface="Futura Medium" panose="020B0602020204020303" pitchFamily="34" charset="-79"/>
              <a:cs typeface="Futura Medium" panose="020B0602020204020303" pitchFamily="34" charset="-79"/>
            </a:endParaRPr>
          </a:p>
          <a:p>
            <a:r>
              <a:rPr lang="en-US" sz="1600" b="1" dirty="0">
                <a:solidFill>
                  <a:schemeClr val="accent3"/>
                </a:solidFill>
                <a:latin typeface="Futura Medium" panose="020B0602020204020303" pitchFamily="34" charset="-79"/>
                <a:cs typeface="Futura Medium" panose="020B0602020204020303" pitchFamily="34" charset="-79"/>
              </a:rPr>
              <a:t>106</a:t>
            </a:r>
          </a:p>
          <a:p>
            <a:r>
              <a:rPr lang="en-US" sz="1400" dirty="0">
                <a:latin typeface="Helvetica" pitchFamily="2" charset="0"/>
                <a:cs typeface="Futura Medium" panose="020B0602020204020303" pitchFamily="34" charset="-79"/>
              </a:rPr>
              <a:t>Comments</a:t>
            </a:r>
          </a:p>
        </p:txBody>
      </p:sp>
      <p:graphicFrame>
        <p:nvGraphicFramePr>
          <p:cNvPr id="8" name="Chart 7">
            <a:extLst>
              <a:ext uri="{FF2B5EF4-FFF2-40B4-BE49-F238E27FC236}">
                <a16:creationId xmlns:a16="http://schemas.microsoft.com/office/drawing/2014/main" id="{3E8B70C0-24D7-574F-9CBE-B67A74489B67}"/>
              </a:ext>
            </a:extLst>
          </p:cNvPr>
          <p:cNvGraphicFramePr/>
          <p:nvPr>
            <p:extLst>
              <p:ext uri="{D42A27DB-BD31-4B8C-83A1-F6EECF244321}">
                <p14:modId xmlns:p14="http://schemas.microsoft.com/office/powerpoint/2010/main" val="1361494353"/>
              </p:ext>
            </p:extLst>
          </p:nvPr>
        </p:nvGraphicFramePr>
        <p:xfrm>
          <a:off x="949124" y="1662017"/>
          <a:ext cx="10404676" cy="2746697"/>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BE2A3080-7CBB-384A-80B5-88101131CB87}"/>
              </a:ext>
            </a:extLst>
          </p:cNvPr>
          <p:cNvSpPr/>
          <p:nvPr/>
        </p:nvSpPr>
        <p:spPr>
          <a:xfrm>
            <a:off x="3366680" y="5600453"/>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1</a:t>
            </a:r>
          </a:p>
        </p:txBody>
      </p:sp>
      <p:sp>
        <p:nvSpPr>
          <p:cNvPr id="10" name="TextBox 9">
            <a:extLst>
              <a:ext uri="{FF2B5EF4-FFF2-40B4-BE49-F238E27FC236}">
                <a16:creationId xmlns:a16="http://schemas.microsoft.com/office/drawing/2014/main" id="{268BC1D7-97D2-5547-B668-733FFB4E572B}"/>
              </a:ext>
            </a:extLst>
          </p:cNvPr>
          <p:cNvSpPr txBox="1"/>
          <p:nvPr/>
        </p:nvSpPr>
        <p:spPr>
          <a:xfrm>
            <a:off x="3551875" y="5574799"/>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Consensus pick</a:t>
            </a:r>
          </a:p>
        </p:txBody>
      </p:sp>
      <p:sp>
        <p:nvSpPr>
          <p:cNvPr id="11" name="TextBox 10">
            <a:extLst>
              <a:ext uri="{FF2B5EF4-FFF2-40B4-BE49-F238E27FC236}">
                <a16:creationId xmlns:a16="http://schemas.microsoft.com/office/drawing/2014/main" id="{7C0C177A-8BA1-0F46-8444-FD68155AB812}"/>
              </a:ext>
            </a:extLst>
          </p:cNvPr>
          <p:cNvSpPr txBox="1"/>
          <p:nvPr/>
        </p:nvSpPr>
        <p:spPr>
          <a:xfrm>
            <a:off x="3551875" y="5890211"/>
            <a:ext cx="2343625"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Non-consensus 3rd pick</a:t>
            </a:r>
          </a:p>
        </p:txBody>
      </p:sp>
      <p:sp>
        <p:nvSpPr>
          <p:cNvPr id="12" name="Oval 11">
            <a:extLst>
              <a:ext uri="{FF2B5EF4-FFF2-40B4-BE49-F238E27FC236}">
                <a16:creationId xmlns:a16="http://schemas.microsoft.com/office/drawing/2014/main" id="{D97D0BEE-1039-3C4F-BE31-7C9C0C916997}"/>
              </a:ext>
            </a:extLst>
          </p:cNvPr>
          <p:cNvSpPr/>
          <p:nvPr/>
        </p:nvSpPr>
        <p:spPr>
          <a:xfrm>
            <a:off x="3353177" y="5899812"/>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3</a:t>
            </a:r>
          </a:p>
        </p:txBody>
      </p:sp>
      <p:sp>
        <p:nvSpPr>
          <p:cNvPr id="13" name="Oval 12">
            <a:extLst>
              <a:ext uri="{FF2B5EF4-FFF2-40B4-BE49-F238E27FC236}">
                <a16:creationId xmlns:a16="http://schemas.microsoft.com/office/drawing/2014/main" id="{0E43194E-BC55-E048-957C-ECBF4C7465B0}"/>
              </a:ext>
            </a:extLst>
          </p:cNvPr>
          <p:cNvSpPr/>
          <p:nvPr/>
        </p:nvSpPr>
        <p:spPr>
          <a:xfrm>
            <a:off x="856526" y="4259751"/>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1</a:t>
            </a:r>
          </a:p>
        </p:txBody>
      </p:sp>
      <p:sp>
        <p:nvSpPr>
          <p:cNvPr id="14" name="Oval 13">
            <a:extLst>
              <a:ext uri="{FF2B5EF4-FFF2-40B4-BE49-F238E27FC236}">
                <a16:creationId xmlns:a16="http://schemas.microsoft.com/office/drawing/2014/main" id="{590706F7-AD44-F840-8BED-790F5DD33123}"/>
              </a:ext>
            </a:extLst>
          </p:cNvPr>
          <p:cNvSpPr/>
          <p:nvPr/>
        </p:nvSpPr>
        <p:spPr>
          <a:xfrm>
            <a:off x="3504955" y="4259751"/>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2</a:t>
            </a:r>
          </a:p>
        </p:txBody>
      </p:sp>
      <p:sp>
        <p:nvSpPr>
          <p:cNvPr id="15" name="Oval 14">
            <a:extLst>
              <a:ext uri="{FF2B5EF4-FFF2-40B4-BE49-F238E27FC236}">
                <a16:creationId xmlns:a16="http://schemas.microsoft.com/office/drawing/2014/main" id="{34BAAE1F-7379-E247-AD35-F9BBD271E85D}"/>
              </a:ext>
            </a:extLst>
          </p:cNvPr>
          <p:cNvSpPr/>
          <p:nvPr/>
        </p:nvSpPr>
        <p:spPr>
          <a:xfrm>
            <a:off x="5344673" y="4259751"/>
            <a:ext cx="185194"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4</a:t>
            </a:r>
          </a:p>
        </p:txBody>
      </p:sp>
      <p:sp>
        <p:nvSpPr>
          <p:cNvPr id="16" name="Oval 15">
            <a:extLst>
              <a:ext uri="{FF2B5EF4-FFF2-40B4-BE49-F238E27FC236}">
                <a16:creationId xmlns:a16="http://schemas.microsoft.com/office/drawing/2014/main" id="{00462D56-12C8-B042-A826-390FB34F51CA}"/>
              </a:ext>
            </a:extLst>
          </p:cNvPr>
          <p:cNvSpPr/>
          <p:nvPr/>
        </p:nvSpPr>
        <p:spPr>
          <a:xfrm>
            <a:off x="6241641" y="4259751"/>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pic>
        <p:nvPicPr>
          <p:cNvPr id="17" name="Graphic 16" descr="Thumbs up sign">
            <a:extLst>
              <a:ext uri="{FF2B5EF4-FFF2-40B4-BE49-F238E27FC236}">
                <a16:creationId xmlns:a16="http://schemas.microsoft.com/office/drawing/2014/main" id="{943EA4CC-8E96-2348-8AF8-FDBD401AE1E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8472" y="5239181"/>
            <a:ext cx="270000" cy="270000"/>
          </a:xfrm>
          <a:prstGeom prst="rect">
            <a:avLst/>
          </a:prstGeom>
        </p:spPr>
      </p:pic>
      <p:sp>
        <p:nvSpPr>
          <p:cNvPr id="18" name="TextBox 17">
            <a:extLst>
              <a:ext uri="{FF2B5EF4-FFF2-40B4-BE49-F238E27FC236}">
                <a16:creationId xmlns:a16="http://schemas.microsoft.com/office/drawing/2014/main" id="{04436C44-B754-4F45-8133-35C4EB4A02D8}"/>
              </a:ext>
            </a:extLst>
          </p:cNvPr>
          <p:cNvSpPr txBox="1"/>
          <p:nvPr/>
        </p:nvSpPr>
        <p:spPr>
          <a:xfrm>
            <a:off x="2915971" y="5204904"/>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Tree>
    <p:extLst>
      <p:ext uri="{BB962C8B-B14F-4D97-AF65-F5344CB8AC3E}">
        <p14:creationId xmlns:p14="http://schemas.microsoft.com/office/powerpoint/2010/main" val="175125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FACILITY MANAGER RESPONSIBILITIES –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da-DK" smtClean="0"/>
              <a:t>34</a:t>
            </a:fld>
            <a:endParaRPr lang="da-DK"/>
          </a:p>
        </p:txBody>
      </p:sp>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200329"/>
          </a:xfrm>
          <a:prstGeom prst="rect">
            <a:avLst/>
          </a:prstGeom>
        </p:spPr>
        <p:txBody>
          <a:bodyPr wrap="square">
            <a:spAutoFit/>
          </a:bodyPr>
          <a:lstStyle/>
          <a:p>
            <a:pPr>
              <a:defRPr/>
            </a:pPr>
            <a:r>
              <a:rPr lang="en-GB">
                <a:latin typeface="Helvetica" pitchFamily="2" charset="0"/>
              </a:rPr>
              <a:t>“</a:t>
            </a:r>
            <a:r>
              <a:rPr lang="en-GB" b="1">
                <a:latin typeface="Helvetica" pitchFamily="2" charset="0"/>
              </a:rPr>
              <a:t>There already should be greater alignment than there is with HR, IT, etc. - but post-COVID there has to be.</a:t>
            </a:r>
            <a:r>
              <a:rPr lang="en-GB">
                <a:latin typeface="Helvetica" pitchFamily="2" charset="0"/>
              </a:rPr>
              <a:t> Workplace strategy is all-encompassing and to my mind that includes the workplace experience and work from home aspects.”</a:t>
            </a:r>
          </a:p>
        </p:txBody>
      </p:sp>
      <p:sp>
        <p:nvSpPr>
          <p:cNvPr id="11" name="Rectangle 10">
            <a:extLst>
              <a:ext uri="{FF2B5EF4-FFF2-40B4-BE49-F238E27FC236}">
                <a16:creationId xmlns:a16="http://schemas.microsoft.com/office/drawing/2014/main" id="{2D29DA60-C4A5-8A42-B18F-CBB82291FC11}"/>
              </a:ext>
            </a:extLst>
          </p:cNvPr>
          <p:cNvSpPr/>
          <p:nvPr/>
        </p:nvSpPr>
        <p:spPr>
          <a:xfrm>
            <a:off x="1259456" y="3814606"/>
            <a:ext cx="7986877" cy="923330"/>
          </a:xfrm>
          <a:prstGeom prst="rect">
            <a:avLst/>
          </a:prstGeom>
        </p:spPr>
        <p:txBody>
          <a:bodyPr wrap="square">
            <a:spAutoFit/>
          </a:bodyPr>
          <a:lstStyle/>
          <a:p>
            <a:pPr lvl="0">
              <a:defRPr/>
            </a:pPr>
            <a:r>
              <a:rPr lang="en-GB">
                <a:latin typeface="Helvetica" pitchFamily="2" charset="0"/>
              </a:rPr>
              <a:t>”Healthy buildings will prove the office can work efficiently. It will encourage people to get back to the office. It will prevent evacuating spaces as we have been forced to currently.”</a:t>
            </a:r>
          </a:p>
        </p:txBody>
      </p:sp>
      <p:sp>
        <p:nvSpPr>
          <p:cNvPr id="15" name="TextBox 14">
            <a:extLst>
              <a:ext uri="{FF2B5EF4-FFF2-40B4-BE49-F238E27FC236}">
                <a16:creationId xmlns:a16="http://schemas.microsoft.com/office/drawing/2014/main" id="{1D062AAB-E5CF-F140-82A8-5AC8F285FAA4}"/>
              </a:ext>
            </a:extLst>
          </p:cNvPr>
          <p:cNvSpPr txBox="1"/>
          <p:nvPr/>
        </p:nvSpPr>
        <p:spPr>
          <a:xfrm>
            <a:off x="675481" y="2527844"/>
            <a:ext cx="2674189" cy="923330"/>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DEEPER ALIGNMENT WITH HR</a:t>
            </a:r>
          </a:p>
          <a:p>
            <a:pPr algn="ctr"/>
            <a:r>
              <a:rPr lang="en-US">
                <a:latin typeface="Futura Medium" panose="020B0602020204020303" pitchFamily="34" charset="-79"/>
                <a:cs typeface="Futura Medium" panose="020B0602020204020303" pitchFamily="34" charset="-79"/>
              </a:rPr>
              <a:t>73 Comments</a:t>
            </a:r>
          </a:p>
        </p:txBody>
      </p:sp>
      <p:sp>
        <p:nvSpPr>
          <p:cNvPr id="16" name="TextBox 15">
            <a:extLst>
              <a:ext uri="{FF2B5EF4-FFF2-40B4-BE49-F238E27FC236}">
                <a16:creationId xmlns:a16="http://schemas.microsoft.com/office/drawing/2014/main" id="{E18AF308-2875-F148-9C15-2CC499125F93}"/>
              </a:ext>
            </a:extLst>
          </p:cNvPr>
          <p:cNvSpPr txBox="1"/>
          <p:nvPr/>
        </p:nvSpPr>
        <p:spPr>
          <a:xfrm>
            <a:off x="8842328" y="4973233"/>
            <a:ext cx="2674189" cy="646331"/>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HEALTHY BUILDING</a:t>
            </a:r>
          </a:p>
          <a:p>
            <a:pPr algn="ctr"/>
            <a:r>
              <a:rPr lang="en-US">
                <a:latin typeface="Futura Medium" panose="020B0602020204020303" pitchFamily="34" charset="-79"/>
                <a:cs typeface="Futura Medium" panose="020B0602020204020303" pitchFamily="34" charset="-79"/>
              </a:rPr>
              <a:t>42 Comments</a:t>
            </a:r>
          </a:p>
        </p:txBody>
      </p:sp>
      <p:pic>
        <p:nvPicPr>
          <p:cNvPr id="6" name="Graphic 5" descr="Add">
            <a:extLst>
              <a:ext uri="{FF2B5EF4-FFF2-40B4-BE49-F238E27FC236}">
                <a16:creationId xmlns:a16="http://schemas.microsoft.com/office/drawing/2014/main" id="{324958BD-F8BB-9642-B05C-09E56BD9C3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9456" y="1179674"/>
            <a:ext cx="914400" cy="914400"/>
          </a:xfrm>
          <a:prstGeom prst="rect">
            <a:avLst/>
          </a:prstGeom>
        </p:spPr>
      </p:pic>
      <p:pic>
        <p:nvPicPr>
          <p:cNvPr id="10" name="Graphic 9" descr="Renovation (House With Sparkles)">
            <a:extLst>
              <a:ext uri="{FF2B5EF4-FFF2-40B4-BE49-F238E27FC236}">
                <a16:creationId xmlns:a16="http://schemas.microsoft.com/office/drawing/2014/main" id="{E1113D79-A76B-EF40-ACD2-1B870EF6DC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4422" y="3120643"/>
            <a:ext cx="1710000" cy="1710000"/>
          </a:xfrm>
          <a:prstGeom prst="rect">
            <a:avLst/>
          </a:prstGeom>
        </p:spPr>
      </p:pic>
    </p:spTree>
    <p:extLst>
      <p:ext uri="{BB962C8B-B14F-4D97-AF65-F5344CB8AC3E}">
        <p14:creationId xmlns:p14="http://schemas.microsoft.com/office/powerpoint/2010/main" val="206837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191-3C69-DC48-B9D9-A8082C2CDB25}"/>
              </a:ext>
            </a:extLst>
          </p:cNvPr>
          <p:cNvSpPr>
            <a:spLocks noGrp="1"/>
          </p:cNvSpPr>
          <p:nvPr>
            <p:ph type="title"/>
          </p:nvPr>
        </p:nvSpPr>
        <p:spPr/>
        <p:txBody>
          <a:bodyPr/>
          <a:lstStyle/>
          <a:p>
            <a:r>
              <a:rPr lang="en-US"/>
              <a:t>FACILITY MANGER RESPONSIBILITIES – SME INSIGHTS</a:t>
            </a:r>
          </a:p>
        </p:txBody>
      </p:sp>
      <p:sp>
        <p:nvSpPr>
          <p:cNvPr id="3" name="Slide Number Placeholder 2">
            <a:extLst>
              <a:ext uri="{FF2B5EF4-FFF2-40B4-BE49-F238E27FC236}">
                <a16:creationId xmlns:a16="http://schemas.microsoft.com/office/drawing/2014/main" id="{79F47FB5-B00E-A14B-B57A-DC14934318A1}"/>
              </a:ext>
            </a:extLst>
          </p:cNvPr>
          <p:cNvSpPr>
            <a:spLocks noGrp="1"/>
          </p:cNvSpPr>
          <p:nvPr>
            <p:ph type="sldNum" sz="quarter" idx="12"/>
          </p:nvPr>
        </p:nvSpPr>
        <p:spPr/>
        <p:txBody>
          <a:bodyPr/>
          <a:lstStyle/>
          <a:p>
            <a:fld id="{A8050745-D873-D947-9203-FD1A681633F9}" type="slidenum">
              <a:rPr lang="da-DK" smtClean="0"/>
              <a:t>35</a:t>
            </a:fld>
            <a:endParaRPr lang="da-DK"/>
          </a:p>
        </p:txBody>
      </p:sp>
      <p:sp>
        <p:nvSpPr>
          <p:cNvPr id="5" name="TextBox 4">
            <a:extLst>
              <a:ext uri="{FF2B5EF4-FFF2-40B4-BE49-F238E27FC236}">
                <a16:creationId xmlns:a16="http://schemas.microsoft.com/office/drawing/2014/main" id="{9A3C75A8-FB62-4140-BAA0-D79B48F3338E}"/>
              </a:ext>
            </a:extLst>
          </p:cNvPr>
          <p:cNvSpPr txBox="1"/>
          <p:nvPr/>
        </p:nvSpPr>
        <p:spPr>
          <a:xfrm>
            <a:off x="8664823" y="4863917"/>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DEPLOYMENT OF A WORKPLACE STRATEGY</a:t>
            </a:r>
          </a:p>
          <a:p>
            <a:pPr algn="ctr"/>
            <a:r>
              <a:rPr lang="en-US">
                <a:latin typeface="Futura Medium" panose="020B0602020204020303" pitchFamily="34" charset="-79"/>
                <a:cs typeface="Futura Medium" panose="020B0602020204020303" pitchFamily="34" charset="-79"/>
              </a:rPr>
              <a:t>32 Comments</a:t>
            </a:r>
          </a:p>
        </p:txBody>
      </p:sp>
      <p:sp>
        <p:nvSpPr>
          <p:cNvPr id="6" name="Rectangle 5">
            <a:extLst>
              <a:ext uri="{FF2B5EF4-FFF2-40B4-BE49-F238E27FC236}">
                <a16:creationId xmlns:a16="http://schemas.microsoft.com/office/drawing/2014/main" id="{9D0DEC35-2A6C-C944-AF84-9E423DF9F6D5}"/>
              </a:ext>
            </a:extLst>
          </p:cNvPr>
          <p:cNvSpPr/>
          <p:nvPr/>
        </p:nvSpPr>
        <p:spPr>
          <a:xfrm>
            <a:off x="3250046" y="1599072"/>
            <a:ext cx="7549297" cy="1477328"/>
          </a:xfrm>
          <a:prstGeom prst="rect">
            <a:avLst/>
          </a:prstGeom>
        </p:spPr>
        <p:txBody>
          <a:bodyPr wrap="square">
            <a:spAutoFit/>
          </a:bodyPr>
          <a:lstStyle/>
          <a:p>
            <a:r>
              <a:rPr lang="en-GB">
                <a:latin typeface="Helvetica" pitchFamily="2" charset="0"/>
              </a:rPr>
              <a:t>“Workplace experience has become paramount in recruiting and employee retention efforts. </a:t>
            </a:r>
            <a:r>
              <a:rPr lang="en-GB" b="1">
                <a:latin typeface="Helvetica" pitchFamily="2" charset="0"/>
              </a:rPr>
              <a:t>Having a holistic strategy that incorporates other aspects of the employee experience will be critical to maintain the workplace strategies that are proposed for the physical space</a:t>
            </a:r>
            <a:r>
              <a:rPr lang="en-GB">
                <a:latin typeface="Helvetica" pitchFamily="2" charset="0"/>
              </a:rPr>
              <a:t>.”</a:t>
            </a:r>
          </a:p>
        </p:txBody>
      </p:sp>
      <p:sp>
        <p:nvSpPr>
          <p:cNvPr id="9" name="Rectangle 8">
            <a:extLst>
              <a:ext uri="{FF2B5EF4-FFF2-40B4-BE49-F238E27FC236}">
                <a16:creationId xmlns:a16="http://schemas.microsoft.com/office/drawing/2014/main" id="{CC2968D9-3FAA-4C42-9C0C-4319E05A6C88}"/>
              </a:ext>
            </a:extLst>
          </p:cNvPr>
          <p:cNvSpPr/>
          <p:nvPr/>
        </p:nvSpPr>
        <p:spPr>
          <a:xfrm>
            <a:off x="1102759" y="4261721"/>
            <a:ext cx="7754694" cy="1477328"/>
          </a:xfrm>
          <a:prstGeom prst="rect">
            <a:avLst/>
          </a:prstGeom>
        </p:spPr>
        <p:txBody>
          <a:bodyPr wrap="square">
            <a:spAutoFit/>
          </a:bodyPr>
          <a:lstStyle/>
          <a:p>
            <a:pPr lvl="0"/>
            <a:r>
              <a:rPr lang="en-GB" dirty="0">
                <a:latin typeface="Helvetica" pitchFamily="2" charset="0"/>
              </a:rPr>
              <a:t>”….</a:t>
            </a:r>
            <a:r>
              <a:rPr lang="en-GB" b="1" dirty="0">
                <a:latin typeface="Helvetica" pitchFamily="2" charset="0"/>
              </a:rPr>
              <a:t>By emphasizing business outcomes, human capital values and other results never usually considered to be part of the domain of FM we will establish a better balance of solutions, more accountability and it will require upskilling of FM professionals who will need to get seriously outside their current comfort zones</a:t>
            </a:r>
            <a:r>
              <a:rPr lang="en-GB" dirty="0">
                <a:latin typeface="Helvetica" pitchFamily="2" charset="0"/>
              </a:rPr>
              <a:t>.”</a:t>
            </a:r>
            <a:endParaRPr lang="en-US" dirty="0">
              <a:solidFill>
                <a:prstClr val="white"/>
              </a:solidFill>
              <a:latin typeface="Helvetica" pitchFamily="2" charset="0"/>
            </a:endParaRPr>
          </a:p>
        </p:txBody>
      </p:sp>
      <p:sp>
        <p:nvSpPr>
          <p:cNvPr id="10" name="TextBox 9">
            <a:extLst>
              <a:ext uri="{FF2B5EF4-FFF2-40B4-BE49-F238E27FC236}">
                <a16:creationId xmlns:a16="http://schemas.microsoft.com/office/drawing/2014/main" id="{80067BFA-107D-C149-8AA4-81867A4D6C87}"/>
              </a:ext>
            </a:extLst>
          </p:cNvPr>
          <p:cNvSpPr txBox="1"/>
          <p:nvPr/>
        </p:nvSpPr>
        <p:spPr>
          <a:xfrm>
            <a:off x="838200" y="2720403"/>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OWNING THE WORKPLACE EXPERIENCE</a:t>
            </a:r>
          </a:p>
          <a:p>
            <a:pPr algn="ctr"/>
            <a:r>
              <a:rPr lang="en-US">
                <a:latin typeface="Futura Medium" panose="020B0602020204020303" pitchFamily="34" charset="-79"/>
                <a:cs typeface="Futura Medium" panose="020B0602020204020303" pitchFamily="34" charset="-79"/>
              </a:rPr>
              <a:t>49 comments</a:t>
            </a:r>
          </a:p>
        </p:txBody>
      </p:sp>
      <p:pic>
        <p:nvPicPr>
          <p:cNvPr id="7" name="Graphic 6" descr="Meeting">
            <a:extLst>
              <a:ext uri="{FF2B5EF4-FFF2-40B4-BE49-F238E27FC236}">
                <a16:creationId xmlns:a16="http://schemas.microsoft.com/office/drawing/2014/main" id="{18EFFFD4-2A37-6949-9843-E6AD5A238F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0294" y="1072694"/>
            <a:ext cx="1710000" cy="1710000"/>
          </a:xfrm>
          <a:prstGeom prst="rect">
            <a:avLst/>
          </a:prstGeom>
        </p:spPr>
      </p:pic>
      <p:pic>
        <p:nvPicPr>
          <p:cNvPr id="15" name="Graphic 14" descr="Playbook">
            <a:extLst>
              <a:ext uri="{FF2B5EF4-FFF2-40B4-BE49-F238E27FC236}">
                <a16:creationId xmlns:a16="http://schemas.microsoft.com/office/drawing/2014/main" id="{00A0C476-6AED-1D4F-B6C2-DC640423DB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6917" y="3071608"/>
            <a:ext cx="1710000" cy="1710000"/>
          </a:xfrm>
          <a:prstGeom prst="rect">
            <a:avLst/>
          </a:prstGeom>
        </p:spPr>
      </p:pic>
    </p:spTree>
    <p:extLst>
      <p:ext uri="{BB962C8B-B14F-4D97-AF65-F5344CB8AC3E}">
        <p14:creationId xmlns:p14="http://schemas.microsoft.com/office/powerpoint/2010/main" val="3596967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C1DE-C98A-B04C-8888-05A3D7361F68}"/>
              </a:ext>
            </a:extLst>
          </p:cNvPr>
          <p:cNvSpPr>
            <a:spLocks noGrp="1"/>
          </p:cNvSpPr>
          <p:nvPr>
            <p:ph type="title"/>
          </p:nvPr>
        </p:nvSpPr>
        <p:spPr/>
        <p:txBody>
          <a:bodyPr/>
          <a:lstStyle/>
          <a:p>
            <a:r>
              <a:rPr lang="en-US"/>
              <a:t>INITIAL KEY FINDINGS – WORKPLACE STRATEGY</a:t>
            </a:r>
          </a:p>
        </p:txBody>
      </p:sp>
      <p:sp>
        <p:nvSpPr>
          <p:cNvPr id="4" name="Slide Number Placeholder 3">
            <a:extLst>
              <a:ext uri="{FF2B5EF4-FFF2-40B4-BE49-F238E27FC236}">
                <a16:creationId xmlns:a16="http://schemas.microsoft.com/office/drawing/2014/main" id="{2EE3791F-BBA7-FB40-A51E-CCC1E9B4CA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0745-D873-D947-9203-FD1A681633F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3C42B5D-7CC4-7A4B-8890-A2235633FD2E}"/>
              </a:ext>
            </a:extLst>
          </p:cNvPr>
          <p:cNvSpPr txBox="1"/>
          <p:nvPr/>
        </p:nvSpPr>
        <p:spPr>
          <a:xfrm>
            <a:off x="3270400" y="4821489"/>
            <a:ext cx="229462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Workplace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HR sets the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but does FM own the experience</a:t>
            </a: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a:t>
            </a:r>
          </a:p>
        </p:txBody>
      </p:sp>
      <p:pic>
        <p:nvPicPr>
          <p:cNvPr id="7" name="Graphic 6" descr="Chess pieces">
            <a:extLst>
              <a:ext uri="{FF2B5EF4-FFF2-40B4-BE49-F238E27FC236}">
                <a16:creationId xmlns:a16="http://schemas.microsoft.com/office/drawing/2014/main" id="{490A59B6-3044-3640-B8E1-BC4F97413F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42713" y="3630255"/>
            <a:ext cx="1350000" cy="1350000"/>
          </a:xfrm>
          <a:prstGeom prst="rect">
            <a:avLst/>
          </a:prstGeom>
        </p:spPr>
      </p:pic>
      <p:pic>
        <p:nvPicPr>
          <p:cNvPr id="13" name="Graphic 12" descr="List">
            <a:extLst>
              <a:ext uri="{FF2B5EF4-FFF2-40B4-BE49-F238E27FC236}">
                <a16:creationId xmlns:a16="http://schemas.microsoft.com/office/drawing/2014/main" id="{80DB5A81-091C-CB4C-9012-D02F0BD0AE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9986" y="3471489"/>
            <a:ext cx="1350000" cy="1350000"/>
          </a:xfrm>
          <a:prstGeom prst="rect">
            <a:avLst/>
          </a:prstGeom>
        </p:spPr>
      </p:pic>
      <p:sp>
        <p:nvSpPr>
          <p:cNvPr id="14" name="TextBox 13">
            <a:extLst>
              <a:ext uri="{FF2B5EF4-FFF2-40B4-BE49-F238E27FC236}">
                <a16:creationId xmlns:a16="http://schemas.microsoft.com/office/drawing/2014/main" id="{3CE057A9-DC51-8148-A7A0-9C3F861B37AC}"/>
              </a:ext>
            </a:extLst>
          </p:cNvPr>
          <p:cNvSpPr txBox="1"/>
          <p:nvPr/>
        </p:nvSpPr>
        <p:spPr>
          <a:xfrm>
            <a:off x="6622265" y="4821489"/>
            <a:ext cx="241728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FM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Deeper alignment with HR, healthy work environment, ensuring workplace experience</a:t>
            </a:r>
          </a:p>
        </p:txBody>
      </p:sp>
      <p:pic>
        <p:nvPicPr>
          <p:cNvPr id="16" name="Graphic 15" descr="Door Open">
            <a:extLst>
              <a:ext uri="{FF2B5EF4-FFF2-40B4-BE49-F238E27FC236}">
                <a16:creationId xmlns:a16="http://schemas.microsoft.com/office/drawing/2014/main" id="{C8135E7F-436B-B244-A854-D5125D1093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7547" y="1027166"/>
            <a:ext cx="1350000" cy="1350000"/>
          </a:xfrm>
          <a:prstGeom prst="rect">
            <a:avLst/>
          </a:prstGeom>
        </p:spPr>
      </p:pic>
      <p:sp>
        <p:nvSpPr>
          <p:cNvPr id="17" name="TextBox 16">
            <a:extLst>
              <a:ext uri="{FF2B5EF4-FFF2-40B4-BE49-F238E27FC236}">
                <a16:creationId xmlns:a16="http://schemas.microsoft.com/office/drawing/2014/main" id="{6CDB9DE5-6C18-6B4D-9E97-FC6C6DAA9CCD}"/>
              </a:ext>
            </a:extLst>
          </p:cNvPr>
          <p:cNvSpPr txBox="1"/>
          <p:nvPr/>
        </p:nvSpPr>
        <p:spPr>
          <a:xfrm>
            <a:off x="1045233" y="2403546"/>
            <a:ext cx="22946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Remote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81% expect &gt;26% to work more than 50% remotely</a:t>
            </a:r>
          </a:p>
        </p:txBody>
      </p:sp>
      <p:sp>
        <p:nvSpPr>
          <p:cNvPr id="20" name="TextBox 19">
            <a:extLst>
              <a:ext uri="{FF2B5EF4-FFF2-40B4-BE49-F238E27FC236}">
                <a16:creationId xmlns:a16="http://schemas.microsoft.com/office/drawing/2014/main" id="{1BA1199F-3D3A-1A44-9981-82D3AEC8F34A}"/>
              </a:ext>
            </a:extLst>
          </p:cNvPr>
          <p:cNvSpPr txBox="1"/>
          <p:nvPr/>
        </p:nvSpPr>
        <p:spPr>
          <a:xfrm>
            <a:off x="8449288" y="2431101"/>
            <a:ext cx="29776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Well-being challenges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Stress, isolation, concerns of infectious diseases, and insecurity</a:t>
            </a:r>
          </a:p>
        </p:txBody>
      </p:sp>
      <p:pic>
        <p:nvPicPr>
          <p:cNvPr id="6" name="Graphic 5" descr="City">
            <a:extLst>
              <a:ext uri="{FF2B5EF4-FFF2-40B4-BE49-F238E27FC236}">
                <a16:creationId xmlns:a16="http://schemas.microsoft.com/office/drawing/2014/main" id="{E273A127-3448-1D47-9C0C-F26B66665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9078" y="1027166"/>
            <a:ext cx="1350000" cy="1350000"/>
          </a:xfrm>
          <a:prstGeom prst="rect">
            <a:avLst/>
          </a:prstGeom>
        </p:spPr>
      </p:pic>
      <p:pic>
        <p:nvPicPr>
          <p:cNvPr id="9" name="Graphic 8" descr="Tired face outline">
            <a:extLst>
              <a:ext uri="{FF2B5EF4-FFF2-40B4-BE49-F238E27FC236}">
                <a16:creationId xmlns:a16="http://schemas.microsoft.com/office/drawing/2014/main" id="{4D8988AA-5003-0C4E-9638-39CCEEF0C8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63122" y="1027166"/>
            <a:ext cx="1350000" cy="1350000"/>
          </a:xfrm>
          <a:prstGeom prst="rect">
            <a:avLst/>
          </a:prstGeom>
        </p:spPr>
      </p:pic>
      <p:sp>
        <p:nvSpPr>
          <p:cNvPr id="18" name="TextBox 17">
            <a:extLst>
              <a:ext uri="{FF2B5EF4-FFF2-40B4-BE49-F238E27FC236}">
                <a16:creationId xmlns:a16="http://schemas.microsoft.com/office/drawing/2014/main" id="{6132A3D9-7A00-8348-8ECC-64A60C5FA3AF}"/>
              </a:ext>
            </a:extLst>
          </p:cNvPr>
          <p:cNvSpPr txBox="1"/>
          <p:nvPr/>
        </p:nvSpPr>
        <p:spPr>
          <a:xfrm>
            <a:off x="4836107" y="2403546"/>
            <a:ext cx="2555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People @ the Office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Need social interactions &amp; work requirements </a:t>
            </a:r>
          </a:p>
        </p:txBody>
      </p:sp>
    </p:spTree>
    <p:extLst>
      <p:ext uri="{BB962C8B-B14F-4D97-AF65-F5344CB8AC3E}">
        <p14:creationId xmlns:p14="http://schemas.microsoft.com/office/powerpoint/2010/main" val="644163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28D2-7610-274F-B330-848876C059FD}"/>
              </a:ext>
            </a:extLst>
          </p:cNvPr>
          <p:cNvSpPr>
            <a:spLocks noGrp="1"/>
          </p:cNvSpPr>
          <p:nvPr>
            <p:ph type="title"/>
          </p:nvPr>
        </p:nvSpPr>
        <p:spPr/>
        <p:txBody>
          <a:bodyPr/>
          <a:lstStyle/>
          <a:p>
            <a:r>
              <a:rPr lang="en-US"/>
              <a:t>THEMATIC SECTIONS – COVERED IN THE REAL-TIME DELPHI</a:t>
            </a:r>
          </a:p>
        </p:txBody>
      </p:sp>
      <p:sp>
        <p:nvSpPr>
          <p:cNvPr id="4" name="Slide Number Placeholder 3">
            <a:extLst>
              <a:ext uri="{FF2B5EF4-FFF2-40B4-BE49-F238E27FC236}">
                <a16:creationId xmlns:a16="http://schemas.microsoft.com/office/drawing/2014/main" id="{999EC67A-82D0-FF45-B13E-2F262809C309}"/>
              </a:ext>
            </a:extLst>
          </p:cNvPr>
          <p:cNvSpPr>
            <a:spLocks noGrp="1"/>
          </p:cNvSpPr>
          <p:nvPr>
            <p:ph type="sldNum" sz="quarter" idx="12"/>
          </p:nvPr>
        </p:nvSpPr>
        <p:spPr/>
        <p:txBody>
          <a:bodyPr/>
          <a:lstStyle/>
          <a:p>
            <a:fld id="{A8050745-D873-D947-9203-FD1A681633F9}" type="slidenum">
              <a:rPr lang="da-DK" smtClean="0"/>
              <a:t>37</a:t>
            </a:fld>
            <a:endParaRPr lang="da-DK"/>
          </a:p>
        </p:txBody>
      </p:sp>
      <p:pic>
        <p:nvPicPr>
          <p:cNvPr id="7" name="Graphic 6" descr="Playbook">
            <a:extLst>
              <a:ext uri="{FF2B5EF4-FFF2-40B4-BE49-F238E27FC236}">
                <a16:creationId xmlns:a16="http://schemas.microsoft.com/office/drawing/2014/main" id="{BDB3BFDC-00AE-3A44-B926-7BD7B285A9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6361" y="967933"/>
            <a:ext cx="1800000" cy="1800000"/>
          </a:xfrm>
          <a:prstGeom prst="rect">
            <a:avLst/>
          </a:prstGeom>
        </p:spPr>
      </p:pic>
      <p:pic>
        <p:nvPicPr>
          <p:cNvPr id="9" name="Graphic 8" descr="Care">
            <a:extLst>
              <a:ext uri="{FF2B5EF4-FFF2-40B4-BE49-F238E27FC236}">
                <a16:creationId xmlns:a16="http://schemas.microsoft.com/office/drawing/2014/main" id="{A4E1393D-7A21-E448-B8A6-9370DB53B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6001" y="967933"/>
            <a:ext cx="1800000" cy="1800000"/>
          </a:xfrm>
          <a:prstGeom prst="rect">
            <a:avLst/>
          </a:prstGeom>
        </p:spPr>
      </p:pic>
      <p:pic>
        <p:nvPicPr>
          <p:cNvPr id="11" name="Graphic 10" descr="Virtual Reality headset">
            <a:extLst>
              <a:ext uri="{FF2B5EF4-FFF2-40B4-BE49-F238E27FC236}">
                <a16:creationId xmlns:a16="http://schemas.microsoft.com/office/drawing/2014/main" id="{0E764F21-6269-1D4B-9923-7D916E5CD7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5641" y="967933"/>
            <a:ext cx="1800000" cy="1800000"/>
          </a:xfrm>
          <a:prstGeom prst="rect">
            <a:avLst/>
          </a:prstGeom>
        </p:spPr>
      </p:pic>
      <p:pic>
        <p:nvPicPr>
          <p:cNvPr id="13" name="Graphic 12" descr="Management">
            <a:extLst>
              <a:ext uri="{FF2B5EF4-FFF2-40B4-BE49-F238E27FC236}">
                <a16:creationId xmlns:a16="http://schemas.microsoft.com/office/drawing/2014/main" id="{3F683F71-2C5C-2A48-BCB2-5EE870DDB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6361" y="3468959"/>
            <a:ext cx="1800000" cy="1800000"/>
          </a:xfrm>
          <a:prstGeom prst="rect">
            <a:avLst/>
          </a:prstGeom>
        </p:spPr>
      </p:pic>
      <p:pic>
        <p:nvPicPr>
          <p:cNvPr id="15" name="Graphic 14" descr="Sustainability">
            <a:extLst>
              <a:ext uri="{FF2B5EF4-FFF2-40B4-BE49-F238E27FC236}">
                <a16:creationId xmlns:a16="http://schemas.microsoft.com/office/drawing/2014/main" id="{B7AFBC35-9CA4-6449-A0A1-0EC5E2D4DD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96000" y="3468960"/>
            <a:ext cx="1800000" cy="1800000"/>
          </a:xfrm>
          <a:prstGeom prst="rect">
            <a:avLst/>
          </a:prstGeom>
        </p:spPr>
      </p:pic>
      <p:pic>
        <p:nvPicPr>
          <p:cNvPr id="17" name="Graphic 16" descr="City">
            <a:extLst>
              <a:ext uri="{FF2B5EF4-FFF2-40B4-BE49-F238E27FC236}">
                <a16:creationId xmlns:a16="http://schemas.microsoft.com/office/drawing/2014/main" id="{80080D94-4A29-0747-938B-607232B341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45639" y="3468959"/>
            <a:ext cx="1800000" cy="1800000"/>
          </a:xfrm>
          <a:prstGeom prst="rect">
            <a:avLst/>
          </a:prstGeom>
        </p:spPr>
      </p:pic>
      <p:sp>
        <p:nvSpPr>
          <p:cNvPr id="18" name="TextBox 17">
            <a:extLst>
              <a:ext uri="{FF2B5EF4-FFF2-40B4-BE49-F238E27FC236}">
                <a16:creationId xmlns:a16="http://schemas.microsoft.com/office/drawing/2014/main" id="{61DD6654-37D9-AF4A-85A7-6094B1D2E40D}"/>
              </a:ext>
            </a:extLst>
          </p:cNvPr>
          <p:cNvSpPr txBox="1"/>
          <p:nvPr/>
        </p:nvSpPr>
        <p:spPr>
          <a:xfrm>
            <a:off x="1009266" y="2644872"/>
            <a:ext cx="2674189" cy="1015663"/>
          </a:xfrm>
          <a:prstGeom prst="rect">
            <a:avLst/>
          </a:prstGeom>
          <a:noFill/>
        </p:spPr>
        <p:txBody>
          <a:bodyPr wrap="square" rtlCol="0">
            <a:spAutoFit/>
          </a:bodyPr>
          <a:lstStyle/>
          <a:p>
            <a:pPr algn="ctr"/>
            <a:r>
              <a:rPr lang="en-US" b="1">
                <a:latin typeface="Helvetica" pitchFamily="2" charset="0"/>
              </a:rPr>
              <a:t>Workplace </a:t>
            </a:r>
            <a:br>
              <a:rPr lang="en-US" b="1">
                <a:latin typeface="Helvetica" pitchFamily="2" charset="0"/>
              </a:rPr>
            </a:br>
            <a:r>
              <a:rPr lang="en-US" b="1">
                <a:latin typeface="Helvetica" pitchFamily="2" charset="0"/>
              </a:rPr>
              <a:t>strategy</a:t>
            </a:r>
          </a:p>
          <a:p>
            <a:pPr algn="ctr"/>
            <a:r>
              <a:rPr lang="en-US" sz="2400" b="1">
                <a:solidFill>
                  <a:schemeClr val="accent1"/>
                </a:solidFill>
                <a:latin typeface="Helvetica" pitchFamily="2" charset="0"/>
              </a:rPr>
              <a:t>7</a:t>
            </a:r>
            <a:r>
              <a:rPr lang="en-US">
                <a:latin typeface="Helvetica" pitchFamily="2" charset="0"/>
              </a:rPr>
              <a:t> questions</a:t>
            </a:r>
          </a:p>
        </p:txBody>
      </p:sp>
      <p:sp>
        <p:nvSpPr>
          <p:cNvPr id="19" name="TextBox 18">
            <a:extLst>
              <a:ext uri="{FF2B5EF4-FFF2-40B4-BE49-F238E27FC236}">
                <a16:creationId xmlns:a16="http://schemas.microsoft.com/office/drawing/2014/main" id="{B65492AA-2A40-594C-A92A-B6D379E8E5FD}"/>
              </a:ext>
            </a:extLst>
          </p:cNvPr>
          <p:cNvSpPr txBox="1"/>
          <p:nvPr/>
        </p:nvSpPr>
        <p:spPr>
          <a:xfrm>
            <a:off x="4758905" y="2644872"/>
            <a:ext cx="2674189" cy="1015663"/>
          </a:xfrm>
          <a:prstGeom prst="rect">
            <a:avLst/>
          </a:prstGeom>
          <a:noFill/>
        </p:spPr>
        <p:txBody>
          <a:bodyPr wrap="square" rtlCol="0">
            <a:spAutoFit/>
          </a:bodyPr>
          <a:lstStyle/>
          <a:p>
            <a:pPr algn="ctr"/>
            <a:r>
              <a:rPr lang="en-US" b="1">
                <a:latin typeface="Helvetica" pitchFamily="2" charset="0"/>
              </a:rPr>
              <a:t>Employee well-being &amp; benefits</a:t>
            </a:r>
          </a:p>
          <a:p>
            <a:pPr algn="ctr"/>
            <a:r>
              <a:rPr lang="en-US" sz="2400" b="1">
                <a:solidFill>
                  <a:schemeClr val="accent1"/>
                </a:solidFill>
                <a:latin typeface="Helvetica" pitchFamily="2" charset="0"/>
              </a:rPr>
              <a:t>4</a:t>
            </a:r>
            <a:r>
              <a:rPr lang="en-US">
                <a:latin typeface="Helvetica" pitchFamily="2" charset="0"/>
              </a:rPr>
              <a:t> questions</a:t>
            </a:r>
          </a:p>
        </p:txBody>
      </p:sp>
      <p:sp>
        <p:nvSpPr>
          <p:cNvPr id="20" name="TextBox 19">
            <a:extLst>
              <a:ext uri="{FF2B5EF4-FFF2-40B4-BE49-F238E27FC236}">
                <a16:creationId xmlns:a16="http://schemas.microsoft.com/office/drawing/2014/main" id="{5A35639E-1DD7-BC41-8467-84D66E9E07DD}"/>
              </a:ext>
            </a:extLst>
          </p:cNvPr>
          <p:cNvSpPr txBox="1"/>
          <p:nvPr/>
        </p:nvSpPr>
        <p:spPr>
          <a:xfrm>
            <a:off x="8508544" y="2650064"/>
            <a:ext cx="2674189" cy="1015663"/>
          </a:xfrm>
          <a:prstGeom prst="rect">
            <a:avLst/>
          </a:prstGeom>
          <a:noFill/>
        </p:spPr>
        <p:txBody>
          <a:bodyPr wrap="square" rtlCol="0">
            <a:spAutoFit/>
          </a:bodyPr>
          <a:lstStyle/>
          <a:p>
            <a:pPr algn="ctr"/>
            <a:r>
              <a:rPr lang="en-US" b="1">
                <a:latin typeface="Helvetica" pitchFamily="2" charset="0"/>
              </a:rPr>
              <a:t>Technology development</a:t>
            </a:r>
          </a:p>
          <a:p>
            <a:pPr algn="ctr"/>
            <a:r>
              <a:rPr lang="en-US" sz="2400" b="1">
                <a:solidFill>
                  <a:schemeClr val="accent1"/>
                </a:solidFill>
                <a:latin typeface="Helvetica" pitchFamily="2" charset="0"/>
              </a:rPr>
              <a:t>5</a:t>
            </a:r>
            <a:r>
              <a:rPr lang="en-US">
                <a:latin typeface="Helvetica" pitchFamily="2" charset="0"/>
              </a:rPr>
              <a:t> questions</a:t>
            </a:r>
          </a:p>
        </p:txBody>
      </p:sp>
      <p:sp>
        <p:nvSpPr>
          <p:cNvPr id="21" name="TextBox 20">
            <a:extLst>
              <a:ext uri="{FF2B5EF4-FFF2-40B4-BE49-F238E27FC236}">
                <a16:creationId xmlns:a16="http://schemas.microsoft.com/office/drawing/2014/main" id="{A83C2702-CFC3-9447-82DA-A995710E00B8}"/>
              </a:ext>
            </a:extLst>
          </p:cNvPr>
          <p:cNvSpPr txBox="1"/>
          <p:nvPr/>
        </p:nvSpPr>
        <p:spPr>
          <a:xfrm>
            <a:off x="1009266" y="5123549"/>
            <a:ext cx="2674189" cy="1015663"/>
          </a:xfrm>
          <a:prstGeom prst="rect">
            <a:avLst/>
          </a:prstGeom>
          <a:noFill/>
        </p:spPr>
        <p:txBody>
          <a:bodyPr wrap="square" rtlCol="0">
            <a:spAutoFit/>
          </a:bodyPr>
          <a:lstStyle/>
          <a:p>
            <a:pPr algn="ctr"/>
            <a:r>
              <a:rPr lang="en-US" b="1">
                <a:latin typeface="Helvetica" pitchFamily="2" charset="0"/>
              </a:rPr>
              <a:t>Organization &amp; productivity</a:t>
            </a:r>
            <a:endParaRPr lang="en-US">
              <a:latin typeface="Helvetica" pitchFamily="2" charset="0"/>
            </a:endParaRPr>
          </a:p>
          <a:p>
            <a:pPr algn="ctr"/>
            <a:r>
              <a:rPr lang="en-US" sz="2400" b="1">
                <a:solidFill>
                  <a:schemeClr val="accent1"/>
                </a:solidFill>
                <a:latin typeface="Helvetica" pitchFamily="2" charset="0"/>
              </a:rPr>
              <a:t>3</a:t>
            </a:r>
            <a:r>
              <a:rPr lang="en-US">
                <a:latin typeface="Helvetica" pitchFamily="2" charset="0"/>
              </a:rPr>
              <a:t> questions</a:t>
            </a:r>
          </a:p>
        </p:txBody>
      </p:sp>
      <p:sp>
        <p:nvSpPr>
          <p:cNvPr id="22" name="TextBox 21">
            <a:extLst>
              <a:ext uri="{FF2B5EF4-FFF2-40B4-BE49-F238E27FC236}">
                <a16:creationId xmlns:a16="http://schemas.microsoft.com/office/drawing/2014/main" id="{AA5E62A9-74D2-444A-B050-116FE1A25BF9}"/>
              </a:ext>
            </a:extLst>
          </p:cNvPr>
          <p:cNvSpPr txBox="1"/>
          <p:nvPr/>
        </p:nvSpPr>
        <p:spPr>
          <a:xfrm>
            <a:off x="8508545" y="5123549"/>
            <a:ext cx="2674189" cy="1015663"/>
          </a:xfrm>
          <a:prstGeom prst="rect">
            <a:avLst/>
          </a:prstGeom>
          <a:noFill/>
        </p:spPr>
        <p:txBody>
          <a:bodyPr wrap="square" rtlCol="0">
            <a:spAutoFit/>
          </a:bodyPr>
          <a:lstStyle/>
          <a:p>
            <a:pPr algn="ctr"/>
            <a:r>
              <a:rPr lang="en-US" b="1">
                <a:latin typeface="Helvetica" pitchFamily="2" charset="0"/>
              </a:rPr>
              <a:t>Facilities </a:t>
            </a:r>
            <a:br>
              <a:rPr lang="en-US" b="1">
                <a:latin typeface="Helvetica" pitchFamily="2" charset="0"/>
              </a:rPr>
            </a:br>
            <a:r>
              <a:rPr lang="en-US" b="1">
                <a:latin typeface="Helvetica" pitchFamily="2" charset="0"/>
              </a:rPr>
              <a:t>in demand</a:t>
            </a:r>
          </a:p>
          <a:p>
            <a:pPr algn="ctr"/>
            <a:r>
              <a:rPr lang="en-US" sz="2400" b="1">
                <a:solidFill>
                  <a:schemeClr val="accent1"/>
                </a:solidFill>
                <a:latin typeface="Helvetica" pitchFamily="2" charset="0"/>
              </a:rPr>
              <a:t>2</a:t>
            </a:r>
            <a:r>
              <a:rPr lang="en-US">
                <a:latin typeface="Helvetica" pitchFamily="2" charset="0"/>
              </a:rPr>
              <a:t> questions</a:t>
            </a:r>
          </a:p>
        </p:txBody>
      </p:sp>
      <p:sp>
        <p:nvSpPr>
          <p:cNvPr id="23" name="TextBox 22">
            <a:extLst>
              <a:ext uri="{FF2B5EF4-FFF2-40B4-BE49-F238E27FC236}">
                <a16:creationId xmlns:a16="http://schemas.microsoft.com/office/drawing/2014/main" id="{7E3A18C1-7DC4-7A41-9711-6F4C16292390}"/>
              </a:ext>
            </a:extLst>
          </p:cNvPr>
          <p:cNvSpPr txBox="1"/>
          <p:nvPr/>
        </p:nvSpPr>
        <p:spPr>
          <a:xfrm>
            <a:off x="4758905" y="5123549"/>
            <a:ext cx="2674189" cy="1015663"/>
          </a:xfrm>
          <a:prstGeom prst="rect">
            <a:avLst/>
          </a:prstGeom>
          <a:noFill/>
        </p:spPr>
        <p:txBody>
          <a:bodyPr wrap="square" rtlCol="0">
            <a:spAutoFit/>
          </a:bodyPr>
          <a:lstStyle/>
          <a:p>
            <a:pPr algn="ctr"/>
            <a:r>
              <a:rPr lang="en-US" b="1">
                <a:latin typeface="Helvetica" pitchFamily="2" charset="0"/>
              </a:rPr>
              <a:t>Sustainable development goals</a:t>
            </a:r>
          </a:p>
          <a:p>
            <a:pPr algn="ctr"/>
            <a:r>
              <a:rPr lang="en-US" sz="2400" b="1">
                <a:solidFill>
                  <a:schemeClr val="accent1"/>
                </a:solidFill>
                <a:latin typeface="Helvetica" pitchFamily="2" charset="0"/>
              </a:rPr>
              <a:t>3</a:t>
            </a:r>
            <a:r>
              <a:rPr lang="en-US">
                <a:latin typeface="Helvetica" pitchFamily="2" charset="0"/>
              </a:rPr>
              <a:t> questions</a:t>
            </a:r>
          </a:p>
        </p:txBody>
      </p:sp>
    </p:spTree>
    <p:extLst>
      <p:ext uri="{BB962C8B-B14F-4D97-AF65-F5344CB8AC3E}">
        <p14:creationId xmlns:p14="http://schemas.microsoft.com/office/powerpoint/2010/main" val="701314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576BF0F-4980-B142-AC81-128BB2B890A2}"/>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D7CF64-B46E-2046-BE49-AB06D7511D49}"/>
              </a:ext>
            </a:extLst>
          </p:cNvPr>
          <p:cNvSpPr>
            <a:spLocks noGrp="1"/>
          </p:cNvSpPr>
          <p:nvPr>
            <p:ph type="ctrTitle"/>
          </p:nvPr>
        </p:nvSpPr>
        <p:spPr>
          <a:xfrm>
            <a:off x="1524000" y="1122362"/>
            <a:ext cx="9144000" cy="2900518"/>
          </a:xfrm>
        </p:spPr>
        <p:txBody>
          <a:bodyPr>
            <a:normAutofit/>
          </a:bodyPr>
          <a:lstStyle/>
          <a:p>
            <a:r>
              <a:rPr lang="da-DK" sz="5400">
                <a:solidFill>
                  <a:srgbClr val="FFFFFF"/>
                </a:solidFill>
                <a:latin typeface="Roboto" panose="02000000000000000000" pitchFamily="2" charset="0"/>
                <a:ea typeface="Roboto" panose="02000000000000000000" pitchFamily="2" charset="0"/>
              </a:rPr>
              <a:t>EXPERTS' ASSESSMENT: </a:t>
            </a:r>
            <a:br>
              <a:rPr lang="da-DK" sz="5400">
                <a:solidFill>
                  <a:srgbClr val="FFFFFF"/>
                </a:solidFill>
                <a:latin typeface="Roboto" panose="02000000000000000000" pitchFamily="2" charset="0"/>
                <a:ea typeface="Roboto" panose="02000000000000000000" pitchFamily="2" charset="0"/>
              </a:rPr>
            </a:br>
            <a:r>
              <a:rPr lang="da-DK" sz="5400">
                <a:solidFill>
                  <a:srgbClr val="FFFFFF"/>
                </a:solidFill>
                <a:latin typeface="Roboto" panose="02000000000000000000" pitchFamily="2" charset="0"/>
                <a:ea typeface="Roboto" panose="02000000000000000000" pitchFamily="2" charset="0"/>
              </a:rPr>
              <a:t>THE WORKPLACE POST-COVID-19</a:t>
            </a:r>
          </a:p>
        </p:txBody>
      </p:sp>
      <p:sp>
        <p:nvSpPr>
          <p:cNvPr id="3" name="Subtitle 2">
            <a:extLst>
              <a:ext uri="{FF2B5EF4-FFF2-40B4-BE49-F238E27FC236}">
                <a16:creationId xmlns:a16="http://schemas.microsoft.com/office/drawing/2014/main" id="{32B84DD4-60A5-C547-AFDC-14BDFD775A4F}"/>
              </a:ext>
            </a:extLst>
          </p:cNvPr>
          <p:cNvSpPr>
            <a:spLocks noGrp="1"/>
          </p:cNvSpPr>
          <p:nvPr>
            <p:ph type="subTitle" idx="1"/>
          </p:nvPr>
        </p:nvSpPr>
        <p:spPr>
          <a:xfrm>
            <a:off x="1524000" y="4159404"/>
            <a:ext cx="9144000" cy="1098395"/>
          </a:xfrm>
        </p:spPr>
        <p:txBody>
          <a:bodyPr anchor="b">
            <a:normAutofit/>
          </a:bodyPr>
          <a:lstStyle/>
          <a:p>
            <a:r>
              <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rPr>
              <a:t>Report Available 28 September 2020 </a:t>
            </a:r>
          </a:p>
        </p:txBody>
      </p:sp>
      <p:sp>
        <p:nvSpPr>
          <p:cNvPr id="8" name="TextBox 7">
            <a:extLst>
              <a:ext uri="{FF2B5EF4-FFF2-40B4-BE49-F238E27FC236}">
                <a16:creationId xmlns:a16="http://schemas.microsoft.com/office/drawing/2014/main" id="{947AE428-AF0C-CF4D-97B4-D54EA48B330B}"/>
              </a:ext>
            </a:extLst>
          </p:cNvPr>
          <p:cNvSpPr txBox="1"/>
          <p:nvPr/>
        </p:nvSpPr>
        <p:spPr>
          <a:xfrm>
            <a:off x="838200" y="5998669"/>
            <a:ext cx="12595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Sponsored</a:t>
            </a:r>
            <a:r>
              <a:rPr kumimoji="0" lang="da-DK" sz="1200" b="1" i="0" u="none" strike="noStrike" kern="1200" cap="none" spc="0" normalizeH="0" baseline="0" noProof="0">
                <a:ln>
                  <a:noFill/>
                </a:ln>
                <a:solidFill>
                  <a:prstClr val="white"/>
                </a:solidFill>
                <a:effectLst/>
                <a:uLnTx/>
                <a:uFillTx/>
                <a:latin typeface="Helvetica" pitchFamily="2" charset="0"/>
                <a:ea typeface="+mn-ea"/>
                <a:cs typeface="+mn-cs"/>
              </a:rPr>
              <a:t> by:</a:t>
            </a:r>
          </a:p>
        </p:txBody>
      </p:sp>
      <p:pic>
        <p:nvPicPr>
          <p:cNvPr id="10" name="Picture 9" descr="A close up of a sign&#10;&#10;Description automatically generated">
            <a:extLst>
              <a:ext uri="{FF2B5EF4-FFF2-40B4-BE49-F238E27FC236}">
                <a16:creationId xmlns:a16="http://schemas.microsoft.com/office/drawing/2014/main" id="{2DA9D803-0CBA-074B-A3BE-F062EB5E2B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0904" y="391793"/>
            <a:ext cx="2089465" cy="570891"/>
          </a:xfrm>
          <a:prstGeom prst="rect">
            <a:avLst/>
          </a:prstGeom>
        </p:spPr>
      </p:pic>
      <p:sp>
        <p:nvSpPr>
          <p:cNvPr id="12" name="TextBox 11">
            <a:extLst>
              <a:ext uri="{FF2B5EF4-FFF2-40B4-BE49-F238E27FC236}">
                <a16:creationId xmlns:a16="http://schemas.microsoft.com/office/drawing/2014/main" id="{636DB402-7A32-6047-A57A-44751277448A}"/>
              </a:ext>
            </a:extLst>
          </p:cNvPr>
          <p:cNvSpPr txBox="1"/>
          <p:nvPr/>
        </p:nvSpPr>
        <p:spPr>
          <a:xfrm>
            <a:off x="9032596" y="5998669"/>
            <a:ext cx="12595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Prepared</a:t>
            </a:r>
            <a:r>
              <a:rPr kumimoji="0" lang="da-DK" sz="1200" b="1" i="0" u="none" strike="noStrike" kern="1200" cap="none" spc="0" normalizeH="0" baseline="0" noProof="0">
                <a:ln>
                  <a:noFill/>
                </a:ln>
                <a:solidFill>
                  <a:prstClr val="white"/>
                </a:solidFill>
                <a:effectLst/>
                <a:uLnTx/>
                <a:uFillTx/>
                <a:latin typeface="Helvetica" pitchFamily="2" charset="0"/>
                <a:ea typeface="+mn-ea"/>
                <a:cs typeface="+mn-cs"/>
              </a:rPr>
              <a:t> by:</a:t>
            </a:r>
          </a:p>
        </p:txBody>
      </p:sp>
      <p:grpSp>
        <p:nvGrpSpPr>
          <p:cNvPr id="14" name="Group 13">
            <a:extLst>
              <a:ext uri="{FF2B5EF4-FFF2-40B4-BE49-F238E27FC236}">
                <a16:creationId xmlns:a16="http://schemas.microsoft.com/office/drawing/2014/main" id="{E46D27E9-A6C6-C546-96DC-70807D9A52D7}"/>
              </a:ext>
            </a:extLst>
          </p:cNvPr>
          <p:cNvGrpSpPr/>
          <p:nvPr/>
        </p:nvGrpSpPr>
        <p:grpSpPr>
          <a:xfrm>
            <a:off x="9032596" y="6311624"/>
            <a:ext cx="1753405" cy="409851"/>
            <a:chOff x="9032596" y="6311624"/>
            <a:chExt cx="1753405" cy="409851"/>
          </a:xfrm>
        </p:grpSpPr>
        <p:pic>
          <p:nvPicPr>
            <p:cNvPr id="15" name="Picture 14" descr="A close up of a logo&#10;&#10;Description automatically generated">
              <a:extLst>
                <a:ext uri="{FF2B5EF4-FFF2-40B4-BE49-F238E27FC236}">
                  <a16:creationId xmlns:a16="http://schemas.microsoft.com/office/drawing/2014/main" id="{D265358C-9C1B-9B40-A10B-FE78F7AAE67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032596" y="6311624"/>
              <a:ext cx="736617" cy="409851"/>
            </a:xfrm>
            <a:prstGeom prst="rect">
              <a:avLst/>
            </a:prstGeom>
          </p:spPr>
        </p:pic>
        <p:sp>
          <p:nvSpPr>
            <p:cNvPr id="16" name="TextBox 15">
              <a:extLst>
                <a:ext uri="{FF2B5EF4-FFF2-40B4-BE49-F238E27FC236}">
                  <a16:creationId xmlns:a16="http://schemas.microsoft.com/office/drawing/2014/main" id="{9D374739-1235-8B43-AF30-C2B5B6417558}"/>
                </a:ext>
              </a:extLst>
            </p:cNvPr>
            <p:cNvSpPr txBox="1"/>
            <p:nvPr userDrawn="1"/>
          </p:nvSpPr>
          <p:spPr>
            <a:xfrm>
              <a:off x="9526460" y="6393439"/>
              <a:ext cx="12595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7AA5D2"/>
                  </a:solidFill>
                  <a:effectLst/>
                  <a:uLnTx/>
                  <a:uFillTx/>
                  <a:latin typeface="Futura Medium" panose="020B0602020204020303" pitchFamily="34" charset="-79"/>
                  <a:ea typeface="+mn-ea"/>
                  <a:cs typeface="Futura Medium" panose="020B0602020204020303" pitchFamily="34" charset="-79"/>
                </a:rPr>
                <a:t>Nordic </a:t>
              </a:r>
              <a:r>
                <a:rPr kumimoji="0" lang="en-US" sz="1000" b="0" i="0" u="none" strike="noStrike" kern="1200" cap="none" spc="0" normalizeH="0" baseline="0" noProof="0">
                  <a:ln>
                    <a:noFill/>
                  </a:ln>
                  <a:solidFill>
                    <a:srgbClr val="7AA5D2"/>
                  </a:solidFill>
                  <a:effectLst/>
                  <a:uLnTx/>
                  <a:uFillTx/>
                  <a:latin typeface="Futura Medium" panose="020B0602020204020303" pitchFamily="34" charset="-79"/>
                  <a:ea typeface="+mn-ea"/>
                  <a:cs typeface="Futura Medium" panose="020B0602020204020303" pitchFamily="34" charset="-79"/>
                </a:rPr>
                <a:t>Foresight</a:t>
              </a:r>
            </a:p>
          </p:txBody>
        </p:sp>
      </p:grpSp>
      <p:pic>
        <p:nvPicPr>
          <p:cNvPr id="1028" name="Picture 4" descr="JLL Singapore | Commercial Real Estate | Investment Management">
            <a:extLst>
              <a:ext uri="{FF2B5EF4-FFF2-40B4-BE49-F238E27FC236}">
                <a16:creationId xmlns:a16="http://schemas.microsoft.com/office/drawing/2014/main" id="{75B2D86C-BA75-8A49-BED3-A46014D5482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61238" y="6393439"/>
            <a:ext cx="736617" cy="369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FF6855B0-C0F3-9844-9D04-378B8C42B8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2046" y="6303897"/>
            <a:ext cx="1116252" cy="525872"/>
          </a:xfrm>
          <a:prstGeom prst="rect">
            <a:avLst/>
          </a:prstGeom>
        </p:spPr>
      </p:pic>
    </p:spTree>
    <p:extLst>
      <p:ext uri="{BB962C8B-B14F-4D97-AF65-F5344CB8AC3E}">
        <p14:creationId xmlns:p14="http://schemas.microsoft.com/office/powerpoint/2010/main" val="3396469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B7552-C4DF-45A2-9410-21FDC70D1629}"/>
              </a:ext>
            </a:extLst>
          </p:cNvPr>
          <p:cNvSpPr>
            <a:spLocks noGrp="1"/>
          </p:cNvSpPr>
          <p:nvPr>
            <p:ph type="sldNum" sz="quarter" idx="12"/>
          </p:nvPr>
        </p:nvSpPr>
        <p:spPr/>
        <p:txBody>
          <a:bodyPr/>
          <a:lstStyle/>
          <a:p>
            <a:fld id="{A8050745-D873-D947-9203-FD1A681633F9}" type="slidenum">
              <a:rPr lang="da-DK" smtClean="0"/>
              <a:t>39</a:t>
            </a:fld>
            <a:endParaRPr lang="da-DK"/>
          </a:p>
        </p:txBody>
      </p:sp>
      <p:pic>
        <p:nvPicPr>
          <p:cNvPr id="4" name="Picture 3">
            <a:extLst>
              <a:ext uri="{FF2B5EF4-FFF2-40B4-BE49-F238E27FC236}">
                <a16:creationId xmlns:a16="http://schemas.microsoft.com/office/drawing/2014/main" id="{3A0ABF98-8CB6-4851-9674-FF4BC09322B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329579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3B446-96F8-4E92-A8DF-71A5F653037B}"/>
              </a:ext>
            </a:extLst>
          </p:cNvPr>
          <p:cNvSpPr>
            <a:spLocks noGrp="1"/>
          </p:cNvSpPr>
          <p:nvPr>
            <p:ph type="sldNum" sz="quarter" idx="12"/>
          </p:nvPr>
        </p:nvSpPr>
        <p:spPr/>
        <p:txBody>
          <a:bodyPr/>
          <a:lstStyle/>
          <a:p>
            <a:fld id="{A8050745-D873-D947-9203-FD1A681633F9}" type="slidenum">
              <a:rPr lang="da-DK" smtClean="0"/>
              <a:t>4</a:t>
            </a:fld>
            <a:endParaRPr lang="da-DK" dirty="0"/>
          </a:p>
        </p:txBody>
      </p:sp>
      <p:pic>
        <p:nvPicPr>
          <p:cNvPr id="4" name="Picture 3" descr="A screenshot of a cell phone&#10;&#10;Description automatically generated">
            <a:extLst>
              <a:ext uri="{FF2B5EF4-FFF2-40B4-BE49-F238E27FC236}">
                <a16:creationId xmlns:a16="http://schemas.microsoft.com/office/drawing/2014/main" id="{349CDB7B-9351-4C5E-B330-30EEBC326A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205931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1008579" y="1049711"/>
            <a:ext cx="2648125" cy="190337"/>
            <a:chOff x="-854287" y="113927"/>
            <a:chExt cx="2112679" cy="82527"/>
          </a:xfrm>
        </p:grpSpPr>
        <p:sp>
          <p:nvSpPr>
            <p:cNvPr id="2" name="Freeform 2"/>
            <p:cNvSpPr/>
            <p:nvPr/>
          </p:nvSpPr>
          <p:spPr>
            <a:xfrm>
              <a:off x="-854287" y="113927"/>
              <a:ext cx="2112679" cy="82527"/>
            </a:xfrm>
            <a:custGeom>
              <a:avLst/>
              <a:gdLst/>
              <a:ahLst/>
              <a:cxnLst/>
              <a:rect l="0" t="0" r="0" b="0"/>
              <a:pathLst>
                <a:path w="304809" h="12201">
                  <a:moveTo>
                    <a:pt x="2076" y="12201"/>
                  </a:moveTo>
                  <a:cubicBezTo>
                    <a:pt x="1581" y="12201"/>
                    <a:pt x="1076" y="12020"/>
                    <a:pt x="676" y="11658"/>
                  </a:cubicBezTo>
                  <a:cubicBezTo>
                    <a:pt x="-172" y="10887"/>
                    <a:pt x="-229" y="9572"/>
                    <a:pt x="543" y="8734"/>
                  </a:cubicBezTo>
                  <a:lnTo>
                    <a:pt x="7915" y="676"/>
                  </a:lnTo>
                  <a:cubicBezTo>
                    <a:pt x="8687" y="-172"/>
                    <a:pt x="10001" y="-229"/>
                    <a:pt x="10839" y="543"/>
                  </a:cubicBezTo>
                  <a:cubicBezTo>
                    <a:pt x="11687" y="1314"/>
                    <a:pt x="11744" y="2629"/>
                    <a:pt x="10973" y="3467"/>
                  </a:cubicBezTo>
                  <a:lnTo>
                    <a:pt x="3610" y="11525"/>
                  </a:lnTo>
                  <a:cubicBezTo>
                    <a:pt x="3200" y="11973"/>
                    <a:pt x="2638" y="12201"/>
                    <a:pt x="2076" y="12201"/>
                  </a:cubicBezTo>
                  <a:close/>
                  <a:moveTo>
                    <a:pt x="15344" y="11525"/>
                  </a:moveTo>
                  <a:lnTo>
                    <a:pt x="22717" y="3467"/>
                  </a:lnTo>
                  <a:cubicBezTo>
                    <a:pt x="23488" y="2619"/>
                    <a:pt x="23431" y="1314"/>
                    <a:pt x="22583" y="543"/>
                  </a:cubicBezTo>
                  <a:cubicBezTo>
                    <a:pt x="21736" y="-229"/>
                    <a:pt x="20431" y="-172"/>
                    <a:pt x="19659" y="676"/>
                  </a:cubicBezTo>
                  <a:lnTo>
                    <a:pt x="12287" y="8734"/>
                  </a:lnTo>
                  <a:cubicBezTo>
                    <a:pt x="11515" y="9582"/>
                    <a:pt x="11573" y="10887"/>
                    <a:pt x="12420" y="11658"/>
                  </a:cubicBezTo>
                  <a:cubicBezTo>
                    <a:pt x="12820" y="12020"/>
                    <a:pt x="13316" y="12201"/>
                    <a:pt x="13820" y="12201"/>
                  </a:cubicBezTo>
                  <a:cubicBezTo>
                    <a:pt x="14373" y="12201"/>
                    <a:pt x="14935" y="11973"/>
                    <a:pt x="15344" y="11525"/>
                  </a:cubicBezTo>
                  <a:close/>
                  <a:moveTo>
                    <a:pt x="27070" y="11525"/>
                  </a:moveTo>
                  <a:lnTo>
                    <a:pt x="34442" y="3467"/>
                  </a:lnTo>
                  <a:cubicBezTo>
                    <a:pt x="35214" y="2619"/>
                    <a:pt x="35156" y="1314"/>
                    <a:pt x="34309" y="543"/>
                  </a:cubicBezTo>
                  <a:cubicBezTo>
                    <a:pt x="33461" y="-229"/>
                    <a:pt x="32156" y="-172"/>
                    <a:pt x="31385" y="676"/>
                  </a:cubicBezTo>
                  <a:lnTo>
                    <a:pt x="24012" y="8725"/>
                  </a:lnTo>
                  <a:cubicBezTo>
                    <a:pt x="23241" y="9572"/>
                    <a:pt x="23298" y="10877"/>
                    <a:pt x="24146" y="11649"/>
                  </a:cubicBezTo>
                  <a:cubicBezTo>
                    <a:pt x="24546" y="12011"/>
                    <a:pt x="25041" y="12192"/>
                    <a:pt x="25546" y="12192"/>
                  </a:cubicBezTo>
                  <a:cubicBezTo>
                    <a:pt x="26108" y="12201"/>
                    <a:pt x="26660" y="11973"/>
                    <a:pt x="27070" y="11525"/>
                  </a:cubicBezTo>
                  <a:close/>
                  <a:moveTo>
                    <a:pt x="38805" y="11525"/>
                  </a:moveTo>
                  <a:lnTo>
                    <a:pt x="46177" y="3467"/>
                  </a:lnTo>
                  <a:cubicBezTo>
                    <a:pt x="46948" y="2619"/>
                    <a:pt x="46891" y="1314"/>
                    <a:pt x="46044" y="543"/>
                  </a:cubicBezTo>
                  <a:cubicBezTo>
                    <a:pt x="45196" y="-229"/>
                    <a:pt x="43891" y="-172"/>
                    <a:pt x="43119" y="676"/>
                  </a:cubicBezTo>
                  <a:lnTo>
                    <a:pt x="35747" y="8734"/>
                  </a:lnTo>
                  <a:cubicBezTo>
                    <a:pt x="34976" y="9582"/>
                    <a:pt x="35033" y="10887"/>
                    <a:pt x="35880" y="11658"/>
                  </a:cubicBezTo>
                  <a:cubicBezTo>
                    <a:pt x="36280" y="12020"/>
                    <a:pt x="36776" y="12201"/>
                    <a:pt x="37281" y="12201"/>
                  </a:cubicBezTo>
                  <a:cubicBezTo>
                    <a:pt x="37833" y="12201"/>
                    <a:pt x="38395" y="11973"/>
                    <a:pt x="38805" y="11525"/>
                  </a:cubicBezTo>
                  <a:close/>
                  <a:moveTo>
                    <a:pt x="50539" y="11525"/>
                  </a:moveTo>
                  <a:lnTo>
                    <a:pt x="57912" y="3467"/>
                  </a:lnTo>
                  <a:cubicBezTo>
                    <a:pt x="58683" y="2619"/>
                    <a:pt x="58626" y="1314"/>
                    <a:pt x="57778" y="543"/>
                  </a:cubicBezTo>
                  <a:cubicBezTo>
                    <a:pt x="56931" y="-229"/>
                    <a:pt x="55626" y="-172"/>
                    <a:pt x="54854" y="676"/>
                  </a:cubicBezTo>
                  <a:lnTo>
                    <a:pt x="47482" y="8734"/>
                  </a:lnTo>
                  <a:cubicBezTo>
                    <a:pt x="46710" y="9582"/>
                    <a:pt x="46767" y="10887"/>
                    <a:pt x="47615" y="11658"/>
                  </a:cubicBezTo>
                  <a:cubicBezTo>
                    <a:pt x="48015" y="12020"/>
                    <a:pt x="48511" y="12201"/>
                    <a:pt x="49015" y="12201"/>
                  </a:cubicBezTo>
                  <a:cubicBezTo>
                    <a:pt x="49568" y="12201"/>
                    <a:pt x="50130" y="11973"/>
                    <a:pt x="50539" y="11525"/>
                  </a:cubicBezTo>
                  <a:close/>
                  <a:moveTo>
                    <a:pt x="62265" y="11525"/>
                  </a:moveTo>
                  <a:lnTo>
                    <a:pt x="69637" y="3467"/>
                  </a:lnTo>
                  <a:cubicBezTo>
                    <a:pt x="70409" y="2619"/>
                    <a:pt x="70351" y="1314"/>
                    <a:pt x="69504" y="543"/>
                  </a:cubicBezTo>
                  <a:cubicBezTo>
                    <a:pt x="68656" y="-229"/>
                    <a:pt x="67351" y="-172"/>
                    <a:pt x="66579" y="676"/>
                  </a:cubicBezTo>
                  <a:lnTo>
                    <a:pt x="59207" y="8734"/>
                  </a:lnTo>
                  <a:cubicBezTo>
                    <a:pt x="58436" y="9582"/>
                    <a:pt x="58493" y="10887"/>
                    <a:pt x="59340" y="11658"/>
                  </a:cubicBezTo>
                  <a:cubicBezTo>
                    <a:pt x="59741" y="12020"/>
                    <a:pt x="60236" y="12201"/>
                    <a:pt x="60741" y="12201"/>
                  </a:cubicBezTo>
                  <a:cubicBezTo>
                    <a:pt x="61303" y="12201"/>
                    <a:pt x="61855" y="11973"/>
                    <a:pt x="62265" y="11525"/>
                  </a:cubicBezTo>
                  <a:close/>
                  <a:moveTo>
                    <a:pt x="73999" y="11525"/>
                  </a:moveTo>
                  <a:lnTo>
                    <a:pt x="81372" y="3467"/>
                  </a:lnTo>
                  <a:cubicBezTo>
                    <a:pt x="82143" y="2619"/>
                    <a:pt x="82086" y="1314"/>
                    <a:pt x="81238" y="543"/>
                  </a:cubicBezTo>
                  <a:cubicBezTo>
                    <a:pt x="80391" y="-229"/>
                    <a:pt x="79086" y="-172"/>
                    <a:pt x="78314" y="676"/>
                  </a:cubicBezTo>
                  <a:lnTo>
                    <a:pt x="70942" y="8734"/>
                  </a:lnTo>
                  <a:cubicBezTo>
                    <a:pt x="70170" y="9582"/>
                    <a:pt x="70228" y="10887"/>
                    <a:pt x="71075" y="11658"/>
                  </a:cubicBezTo>
                  <a:cubicBezTo>
                    <a:pt x="71475" y="12020"/>
                    <a:pt x="71971" y="12201"/>
                    <a:pt x="72475" y="12201"/>
                  </a:cubicBezTo>
                  <a:cubicBezTo>
                    <a:pt x="73028" y="12201"/>
                    <a:pt x="73590" y="11973"/>
                    <a:pt x="73999" y="11525"/>
                  </a:cubicBezTo>
                  <a:close/>
                  <a:moveTo>
                    <a:pt x="85734" y="11525"/>
                  </a:moveTo>
                  <a:lnTo>
                    <a:pt x="93107" y="3467"/>
                  </a:lnTo>
                  <a:cubicBezTo>
                    <a:pt x="93878" y="2619"/>
                    <a:pt x="93821" y="1314"/>
                    <a:pt x="92973" y="543"/>
                  </a:cubicBezTo>
                  <a:cubicBezTo>
                    <a:pt x="92126" y="-229"/>
                    <a:pt x="90821" y="-172"/>
                    <a:pt x="90049" y="676"/>
                  </a:cubicBezTo>
                  <a:lnTo>
                    <a:pt x="82677" y="8734"/>
                  </a:lnTo>
                  <a:cubicBezTo>
                    <a:pt x="81905" y="9582"/>
                    <a:pt x="81962" y="10887"/>
                    <a:pt x="82810" y="11658"/>
                  </a:cubicBezTo>
                  <a:cubicBezTo>
                    <a:pt x="83210" y="12020"/>
                    <a:pt x="83705" y="12201"/>
                    <a:pt x="84210" y="12201"/>
                  </a:cubicBezTo>
                  <a:cubicBezTo>
                    <a:pt x="84763" y="12201"/>
                    <a:pt x="85325" y="11973"/>
                    <a:pt x="85734" y="11525"/>
                  </a:cubicBezTo>
                  <a:close/>
                  <a:moveTo>
                    <a:pt x="97460" y="11525"/>
                  </a:moveTo>
                  <a:lnTo>
                    <a:pt x="104832" y="3467"/>
                  </a:lnTo>
                  <a:cubicBezTo>
                    <a:pt x="105603" y="2619"/>
                    <a:pt x="105546" y="1314"/>
                    <a:pt x="104699" y="543"/>
                  </a:cubicBezTo>
                  <a:cubicBezTo>
                    <a:pt x="103851" y="-229"/>
                    <a:pt x="102546" y="-172"/>
                    <a:pt x="101774" y="676"/>
                  </a:cubicBezTo>
                  <a:lnTo>
                    <a:pt x="94402" y="8725"/>
                  </a:lnTo>
                  <a:cubicBezTo>
                    <a:pt x="93630" y="9572"/>
                    <a:pt x="93688" y="10877"/>
                    <a:pt x="94535" y="11649"/>
                  </a:cubicBezTo>
                  <a:cubicBezTo>
                    <a:pt x="94935" y="12011"/>
                    <a:pt x="95431" y="12192"/>
                    <a:pt x="95936" y="12192"/>
                  </a:cubicBezTo>
                  <a:cubicBezTo>
                    <a:pt x="96497" y="12201"/>
                    <a:pt x="97050" y="11973"/>
                    <a:pt x="97460" y="11525"/>
                  </a:cubicBezTo>
                  <a:close/>
                  <a:moveTo>
                    <a:pt x="109194" y="11525"/>
                  </a:moveTo>
                  <a:lnTo>
                    <a:pt x="116567" y="3467"/>
                  </a:lnTo>
                  <a:cubicBezTo>
                    <a:pt x="117338" y="2619"/>
                    <a:pt x="117281" y="1314"/>
                    <a:pt x="116433" y="543"/>
                  </a:cubicBezTo>
                  <a:cubicBezTo>
                    <a:pt x="115586" y="-229"/>
                    <a:pt x="114281" y="-172"/>
                    <a:pt x="113509" y="676"/>
                  </a:cubicBezTo>
                  <a:lnTo>
                    <a:pt x="106137" y="8734"/>
                  </a:lnTo>
                  <a:cubicBezTo>
                    <a:pt x="105365" y="9582"/>
                    <a:pt x="105422" y="10887"/>
                    <a:pt x="106270" y="11658"/>
                  </a:cubicBezTo>
                  <a:cubicBezTo>
                    <a:pt x="106670" y="12020"/>
                    <a:pt x="107165" y="12201"/>
                    <a:pt x="107670" y="12201"/>
                  </a:cubicBezTo>
                  <a:cubicBezTo>
                    <a:pt x="108223" y="12201"/>
                    <a:pt x="108785" y="11973"/>
                    <a:pt x="109194" y="11525"/>
                  </a:cubicBezTo>
                  <a:close/>
                  <a:moveTo>
                    <a:pt x="120920" y="11525"/>
                  </a:moveTo>
                  <a:lnTo>
                    <a:pt x="128292" y="3467"/>
                  </a:lnTo>
                  <a:cubicBezTo>
                    <a:pt x="129063" y="2619"/>
                    <a:pt x="129006" y="1314"/>
                    <a:pt x="128159" y="543"/>
                  </a:cubicBezTo>
                  <a:cubicBezTo>
                    <a:pt x="127311" y="-229"/>
                    <a:pt x="126006" y="-172"/>
                    <a:pt x="125234" y="676"/>
                  </a:cubicBezTo>
                  <a:lnTo>
                    <a:pt x="117862" y="8734"/>
                  </a:lnTo>
                  <a:cubicBezTo>
                    <a:pt x="117091" y="9582"/>
                    <a:pt x="117148" y="10887"/>
                    <a:pt x="117995" y="11658"/>
                  </a:cubicBezTo>
                  <a:cubicBezTo>
                    <a:pt x="118395" y="12020"/>
                    <a:pt x="118891" y="12201"/>
                    <a:pt x="119396" y="12201"/>
                  </a:cubicBezTo>
                  <a:cubicBezTo>
                    <a:pt x="119958" y="12201"/>
                    <a:pt x="120520" y="11973"/>
                    <a:pt x="120920" y="11525"/>
                  </a:cubicBezTo>
                  <a:close/>
                  <a:moveTo>
                    <a:pt x="132654" y="11525"/>
                  </a:moveTo>
                  <a:lnTo>
                    <a:pt x="140027" y="3467"/>
                  </a:lnTo>
                  <a:cubicBezTo>
                    <a:pt x="140798" y="2619"/>
                    <a:pt x="140741" y="1314"/>
                    <a:pt x="139893" y="543"/>
                  </a:cubicBezTo>
                  <a:cubicBezTo>
                    <a:pt x="139046" y="-229"/>
                    <a:pt x="137741" y="-172"/>
                    <a:pt x="136969" y="676"/>
                  </a:cubicBezTo>
                  <a:lnTo>
                    <a:pt x="129597" y="8734"/>
                  </a:lnTo>
                  <a:cubicBezTo>
                    <a:pt x="128825" y="9582"/>
                    <a:pt x="128882" y="10887"/>
                    <a:pt x="129730" y="11658"/>
                  </a:cubicBezTo>
                  <a:cubicBezTo>
                    <a:pt x="130130" y="12020"/>
                    <a:pt x="130626" y="12201"/>
                    <a:pt x="131130" y="12201"/>
                  </a:cubicBezTo>
                  <a:cubicBezTo>
                    <a:pt x="131692" y="12201"/>
                    <a:pt x="132245" y="11973"/>
                    <a:pt x="132654" y="11525"/>
                  </a:cubicBezTo>
                  <a:close/>
                  <a:moveTo>
                    <a:pt x="144389" y="11525"/>
                  </a:moveTo>
                  <a:lnTo>
                    <a:pt x="151762" y="3467"/>
                  </a:lnTo>
                  <a:cubicBezTo>
                    <a:pt x="152533" y="2619"/>
                    <a:pt x="152476" y="1314"/>
                    <a:pt x="151628" y="543"/>
                  </a:cubicBezTo>
                  <a:cubicBezTo>
                    <a:pt x="150780" y="-229"/>
                    <a:pt x="149476" y="-172"/>
                    <a:pt x="148704" y="676"/>
                  </a:cubicBezTo>
                  <a:lnTo>
                    <a:pt x="141332" y="8734"/>
                  </a:lnTo>
                  <a:cubicBezTo>
                    <a:pt x="140560" y="9582"/>
                    <a:pt x="140617" y="10887"/>
                    <a:pt x="141465" y="11658"/>
                  </a:cubicBezTo>
                  <a:cubicBezTo>
                    <a:pt x="141865" y="12020"/>
                    <a:pt x="142360" y="12201"/>
                    <a:pt x="142865" y="12201"/>
                  </a:cubicBezTo>
                  <a:cubicBezTo>
                    <a:pt x="143418" y="12201"/>
                    <a:pt x="143980" y="11973"/>
                    <a:pt x="144389" y="11525"/>
                  </a:cubicBezTo>
                  <a:close/>
                  <a:moveTo>
                    <a:pt x="156114" y="11525"/>
                  </a:moveTo>
                  <a:lnTo>
                    <a:pt x="163487" y="3467"/>
                  </a:lnTo>
                  <a:cubicBezTo>
                    <a:pt x="164258" y="2619"/>
                    <a:pt x="164201" y="1314"/>
                    <a:pt x="163353" y="543"/>
                  </a:cubicBezTo>
                  <a:cubicBezTo>
                    <a:pt x="162506" y="-229"/>
                    <a:pt x="161201" y="-172"/>
                    <a:pt x="160429" y="676"/>
                  </a:cubicBezTo>
                  <a:lnTo>
                    <a:pt x="153057" y="8734"/>
                  </a:lnTo>
                  <a:cubicBezTo>
                    <a:pt x="152285" y="9582"/>
                    <a:pt x="152343" y="10887"/>
                    <a:pt x="153190" y="11658"/>
                  </a:cubicBezTo>
                  <a:cubicBezTo>
                    <a:pt x="153590" y="12020"/>
                    <a:pt x="154086" y="12201"/>
                    <a:pt x="154590" y="12201"/>
                  </a:cubicBezTo>
                  <a:cubicBezTo>
                    <a:pt x="155152" y="12201"/>
                    <a:pt x="155714" y="11973"/>
                    <a:pt x="156114" y="11525"/>
                  </a:cubicBezTo>
                  <a:close/>
                  <a:moveTo>
                    <a:pt x="167849" y="11525"/>
                  </a:moveTo>
                  <a:lnTo>
                    <a:pt x="175222" y="3467"/>
                  </a:lnTo>
                  <a:cubicBezTo>
                    <a:pt x="175993" y="2619"/>
                    <a:pt x="175936" y="1314"/>
                    <a:pt x="175088" y="543"/>
                  </a:cubicBezTo>
                  <a:cubicBezTo>
                    <a:pt x="174241" y="-229"/>
                    <a:pt x="172936" y="-172"/>
                    <a:pt x="172164" y="676"/>
                  </a:cubicBezTo>
                  <a:lnTo>
                    <a:pt x="164792" y="8725"/>
                  </a:lnTo>
                  <a:cubicBezTo>
                    <a:pt x="164020" y="9572"/>
                    <a:pt x="164077" y="10877"/>
                    <a:pt x="164925" y="11649"/>
                  </a:cubicBezTo>
                  <a:cubicBezTo>
                    <a:pt x="165325" y="12011"/>
                    <a:pt x="165820" y="12192"/>
                    <a:pt x="166325" y="12192"/>
                  </a:cubicBezTo>
                  <a:cubicBezTo>
                    <a:pt x="166878" y="12201"/>
                    <a:pt x="167440" y="11973"/>
                    <a:pt x="167849" y="11525"/>
                  </a:cubicBezTo>
                  <a:close/>
                  <a:moveTo>
                    <a:pt x="179584" y="11525"/>
                  </a:moveTo>
                  <a:lnTo>
                    <a:pt x="186956" y="3467"/>
                  </a:lnTo>
                  <a:cubicBezTo>
                    <a:pt x="187728" y="2619"/>
                    <a:pt x="187671" y="1314"/>
                    <a:pt x="186823" y="543"/>
                  </a:cubicBezTo>
                  <a:cubicBezTo>
                    <a:pt x="185975" y="-229"/>
                    <a:pt x="184670" y="-172"/>
                    <a:pt x="183899" y="676"/>
                  </a:cubicBezTo>
                  <a:lnTo>
                    <a:pt x="176527" y="8734"/>
                  </a:lnTo>
                  <a:cubicBezTo>
                    <a:pt x="175755" y="9582"/>
                    <a:pt x="175812" y="10887"/>
                    <a:pt x="176660" y="11658"/>
                  </a:cubicBezTo>
                  <a:cubicBezTo>
                    <a:pt x="177060" y="12020"/>
                    <a:pt x="177555" y="12201"/>
                    <a:pt x="178060" y="12201"/>
                  </a:cubicBezTo>
                  <a:cubicBezTo>
                    <a:pt x="178613" y="12201"/>
                    <a:pt x="179174" y="11973"/>
                    <a:pt x="179584" y="11525"/>
                  </a:cubicBezTo>
                  <a:close/>
                  <a:moveTo>
                    <a:pt x="191309" y="11525"/>
                  </a:moveTo>
                  <a:lnTo>
                    <a:pt x="198682" y="3467"/>
                  </a:lnTo>
                  <a:cubicBezTo>
                    <a:pt x="199453" y="2619"/>
                    <a:pt x="199396" y="1314"/>
                    <a:pt x="198548" y="543"/>
                  </a:cubicBezTo>
                  <a:cubicBezTo>
                    <a:pt x="197701" y="-229"/>
                    <a:pt x="196396" y="-172"/>
                    <a:pt x="195624" y="676"/>
                  </a:cubicBezTo>
                  <a:lnTo>
                    <a:pt x="188252" y="8734"/>
                  </a:lnTo>
                  <a:cubicBezTo>
                    <a:pt x="187480" y="9582"/>
                    <a:pt x="187537" y="10887"/>
                    <a:pt x="188385" y="11658"/>
                  </a:cubicBezTo>
                  <a:cubicBezTo>
                    <a:pt x="188785" y="12020"/>
                    <a:pt x="189281" y="12201"/>
                    <a:pt x="189785" y="12201"/>
                  </a:cubicBezTo>
                  <a:cubicBezTo>
                    <a:pt x="190347" y="12201"/>
                    <a:pt x="190900" y="11973"/>
                    <a:pt x="191309" y="11525"/>
                  </a:cubicBezTo>
                  <a:close/>
                  <a:moveTo>
                    <a:pt x="203044" y="11525"/>
                  </a:moveTo>
                  <a:lnTo>
                    <a:pt x="210416" y="3467"/>
                  </a:lnTo>
                  <a:cubicBezTo>
                    <a:pt x="211188" y="2619"/>
                    <a:pt x="211131" y="1314"/>
                    <a:pt x="210283" y="543"/>
                  </a:cubicBezTo>
                  <a:cubicBezTo>
                    <a:pt x="209435" y="-229"/>
                    <a:pt x="208130" y="-172"/>
                    <a:pt x="207359" y="676"/>
                  </a:cubicBezTo>
                  <a:lnTo>
                    <a:pt x="199987" y="8734"/>
                  </a:lnTo>
                  <a:cubicBezTo>
                    <a:pt x="199215" y="9582"/>
                    <a:pt x="199272" y="10887"/>
                    <a:pt x="200120" y="11658"/>
                  </a:cubicBezTo>
                  <a:cubicBezTo>
                    <a:pt x="200520" y="12020"/>
                    <a:pt x="201015" y="12201"/>
                    <a:pt x="201520" y="12201"/>
                  </a:cubicBezTo>
                  <a:cubicBezTo>
                    <a:pt x="202073" y="12201"/>
                    <a:pt x="202635" y="11973"/>
                    <a:pt x="203044" y="11525"/>
                  </a:cubicBezTo>
                  <a:close/>
                  <a:moveTo>
                    <a:pt x="214779" y="11525"/>
                  </a:moveTo>
                  <a:lnTo>
                    <a:pt x="222151" y="3467"/>
                  </a:lnTo>
                  <a:cubicBezTo>
                    <a:pt x="222923" y="2619"/>
                    <a:pt x="222866" y="1314"/>
                    <a:pt x="222018" y="543"/>
                  </a:cubicBezTo>
                  <a:cubicBezTo>
                    <a:pt x="221170" y="-229"/>
                    <a:pt x="219865" y="-172"/>
                    <a:pt x="219094" y="676"/>
                  </a:cubicBezTo>
                  <a:lnTo>
                    <a:pt x="211721" y="8734"/>
                  </a:lnTo>
                  <a:cubicBezTo>
                    <a:pt x="210950" y="9582"/>
                    <a:pt x="211007" y="10887"/>
                    <a:pt x="211855" y="11658"/>
                  </a:cubicBezTo>
                  <a:cubicBezTo>
                    <a:pt x="212255" y="12020"/>
                    <a:pt x="212750" y="12201"/>
                    <a:pt x="213255" y="12201"/>
                  </a:cubicBezTo>
                  <a:cubicBezTo>
                    <a:pt x="213807" y="12201"/>
                    <a:pt x="214369" y="11973"/>
                    <a:pt x="214779" y="11525"/>
                  </a:cubicBezTo>
                  <a:close/>
                  <a:moveTo>
                    <a:pt x="226504" y="11525"/>
                  </a:moveTo>
                  <a:lnTo>
                    <a:pt x="233877" y="3467"/>
                  </a:lnTo>
                  <a:cubicBezTo>
                    <a:pt x="234648" y="2619"/>
                    <a:pt x="234591" y="1314"/>
                    <a:pt x="233743" y="543"/>
                  </a:cubicBezTo>
                  <a:cubicBezTo>
                    <a:pt x="232895" y="-229"/>
                    <a:pt x="231591" y="-172"/>
                    <a:pt x="230819" y="676"/>
                  </a:cubicBezTo>
                  <a:lnTo>
                    <a:pt x="223447" y="8734"/>
                  </a:lnTo>
                  <a:cubicBezTo>
                    <a:pt x="222675" y="9582"/>
                    <a:pt x="222732" y="10887"/>
                    <a:pt x="223580" y="11658"/>
                  </a:cubicBezTo>
                  <a:cubicBezTo>
                    <a:pt x="223980" y="12020"/>
                    <a:pt x="224475" y="12201"/>
                    <a:pt x="224980" y="12201"/>
                  </a:cubicBezTo>
                  <a:cubicBezTo>
                    <a:pt x="225542" y="12201"/>
                    <a:pt x="226095" y="11973"/>
                    <a:pt x="226504" y="11525"/>
                  </a:cubicBezTo>
                  <a:close/>
                  <a:moveTo>
                    <a:pt x="238239" y="11525"/>
                  </a:moveTo>
                  <a:lnTo>
                    <a:pt x="245611" y="3467"/>
                  </a:lnTo>
                  <a:cubicBezTo>
                    <a:pt x="246383" y="2619"/>
                    <a:pt x="246326" y="1314"/>
                    <a:pt x="245478" y="543"/>
                  </a:cubicBezTo>
                  <a:cubicBezTo>
                    <a:pt x="244630" y="-229"/>
                    <a:pt x="243325" y="-172"/>
                    <a:pt x="242554" y="676"/>
                  </a:cubicBezTo>
                  <a:lnTo>
                    <a:pt x="235181" y="8734"/>
                  </a:lnTo>
                  <a:cubicBezTo>
                    <a:pt x="234410" y="9582"/>
                    <a:pt x="234467" y="10887"/>
                    <a:pt x="235315" y="11658"/>
                  </a:cubicBezTo>
                  <a:cubicBezTo>
                    <a:pt x="235715" y="12020"/>
                    <a:pt x="236210" y="12201"/>
                    <a:pt x="236715" y="12201"/>
                  </a:cubicBezTo>
                  <a:cubicBezTo>
                    <a:pt x="237267" y="12201"/>
                    <a:pt x="237829" y="11973"/>
                    <a:pt x="238239" y="11525"/>
                  </a:cubicBezTo>
                  <a:close/>
                  <a:moveTo>
                    <a:pt x="249974" y="11525"/>
                  </a:moveTo>
                  <a:lnTo>
                    <a:pt x="257346" y="3467"/>
                  </a:lnTo>
                  <a:cubicBezTo>
                    <a:pt x="258118" y="2619"/>
                    <a:pt x="258061" y="1314"/>
                    <a:pt x="257213" y="543"/>
                  </a:cubicBezTo>
                  <a:cubicBezTo>
                    <a:pt x="256365" y="-229"/>
                    <a:pt x="255060" y="-172"/>
                    <a:pt x="254289" y="676"/>
                  </a:cubicBezTo>
                  <a:lnTo>
                    <a:pt x="246916" y="8734"/>
                  </a:lnTo>
                  <a:cubicBezTo>
                    <a:pt x="246145" y="9582"/>
                    <a:pt x="246202" y="10887"/>
                    <a:pt x="247050" y="11658"/>
                  </a:cubicBezTo>
                  <a:cubicBezTo>
                    <a:pt x="247450" y="12020"/>
                    <a:pt x="247945" y="12201"/>
                    <a:pt x="248450" y="12201"/>
                  </a:cubicBezTo>
                  <a:cubicBezTo>
                    <a:pt x="249002" y="12201"/>
                    <a:pt x="249564" y="11973"/>
                    <a:pt x="249974" y="11525"/>
                  </a:cubicBezTo>
                  <a:close/>
                  <a:moveTo>
                    <a:pt x="261699" y="11525"/>
                  </a:moveTo>
                  <a:lnTo>
                    <a:pt x="269071" y="3467"/>
                  </a:lnTo>
                  <a:cubicBezTo>
                    <a:pt x="269843" y="2619"/>
                    <a:pt x="269786" y="1314"/>
                    <a:pt x="268938" y="543"/>
                  </a:cubicBezTo>
                  <a:cubicBezTo>
                    <a:pt x="268090" y="-229"/>
                    <a:pt x="266785" y="-172"/>
                    <a:pt x="266014" y="676"/>
                  </a:cubicBezTo>
                  <a:lnTo>
                    <a:pt x="258642" y="8734"/>
                  </a:lnTo>
                  <a:cubicBezTo>
                    <a:pt x="257870" y="9582"/>
                    <a:pt x="257927" y="10887"/>
                    <a:pt x="258775" y="11658"/>
                  </a:cubicBezTo>
                  <a:cubicBezTo>
                    <a:pt x="259175" y="12020"/>
                    <a:pt x="259670" y="12201"/>
                    <a:pt x="260175" y="12201"/>
                  </a:cubicBezTo>
                  <a:cubicBezTo>
                    <a:pt x="260737" y="12201"/>
                    <a:pt x="261290" y="11973"/>
                    <a:pt x="261699" y="11525"/>
                  </a:cubicBezTo>
                  <a:close/>
                  <a:moveTo>
                    <a:pt x="273434" y="11525"/>
                  </a:moveTo>
                  <a:lnTo>
                    <a:pt x="280806" y="3467"/>
                  </a:lnTo>
                  <a:cubicBezTo>
                    <a:pt x="281578" y="2619"/>
                    <a:pt x="281521" y="1314"/>
                    <a:pt x="280673" y="543"/>
                  </a:cubicBezTo>
                  <a:cubicBezTo>
                    <a:pt x="279825" y="-229"/>
                    <a:pt x="278520" y="-172"/>
                    <a:pt x="277749" y="676"/>
                  </a:cubicBezTo>
                  <a:lnTo>
                    <a:pt x="270376" y="8734"/>
                  </a:lnTo>
                  <a:cubicBezTo>
                    <a:pt x="269605" y="9582"/>
                    <a:pt x="269662" y="10887"/>
                    <a:pt x="270510" y="11658"/>
                  </a:cubicBezTo>
                  <a:cubicBezTo>
                    <a:pt x="270910" y="12020"/>
                    <a:pt x="271405" y="12201"/>
                    <a:pt x="271910" y="12201"/>
                  </a:cubicBezTo>
                  <a:cubicBezTo>
                    <a:pt x="272462" y="12201"/>
                    <a:pt x="273024" y="11973"/>
                    <a:pt x="273434" y="11525"/>
                  </a:cubicBezTo>
                  <a:close/>
                  <a:moveTo>
                    <a:pt x="285169" y="11525"/>
                  </a:moveTo>
                  <a:lnTo>
                    <a:pt x="292541" y="3467"/>
                  </a:lnTo>
                  <a:cubicBezTo>
                    <a:pt x="293313" y="2619"/>
                    <a:pt x="293255" y="1314"/>
                    <a:pt x="292408" y="543"/>
                  </a:cubicBezTo>
                  <a:cubicBezTo>
                    <a:pt x="291560" y="-229"/>
                    <a:pt x="290255" y="-172"/>
                    <a:pt x="289484" y="676"/>
                  </a:cubicBezTo>
                  <a:lnTo>
                    <a:pt x="282111" y="8734"/>
                  </a:lnTo>
                  <a:cubicBezTo>
                    <a:pt x="281340" y="9582"/>
                    <a:pt x="281397" y="10887"/>
                    <a:pt x="282245" y="11658"/>
                  </a:cubicBezTo>
                  <a:cubicBezTo>
                    <a:pt x="282645" y="12020"/>
                    <a:pt x="283140" y="12201"/>
                    <a:pt x="283645" y="12201"/>
                  </a:cubicBezTo>
                  <a:cubicBezTo>
                    <a:pt x="284197" y="12201"/>
                    <a:pt x="284759" y="11973"/>
                    <a:pt x="285169" y="11525"/>
                  </a:cubicBezTo>
                  <a:close/>
                  <a:moveTo>
                    <a:pt x="296894" y="11525"/>
                  </a:moveTo>
                  <a:lnTo>
                    <a:pt x="304266" y="3467"/>
                  </a:lnTo>
                  <a:cubicBezTo>
                    <a:pt x="305038" y="2619"/>
                    <a:pt x="304981" y="1314"/>
                    <a:pt x="304133" y="543"/>
                  </a:cubicBezTo>
                  <a:cubicBezTo>
                    <a:pt x="303285" y="-229"/>
                    <a:pt x="301980" y="-172"/>
                    <a:pt x="301209" y="676"/>
                  </a:cubicBezTo>
                  <a:lnTo>
                    <a:pt x="293836" y="8734"/>
                  </a:lnTo>
                  <a:cubicBezTo>
                    <a:pt x="293065" y="9582"/>
                    <a:pt x="293122" y="10887"/>
                    <a:pt x="293970" y="11658"/>
                  </a:cubicBezTo>
                  <a:cubicBezTo>
                    <a:pt x="294370" y="12020"/>
                    <a:pt x="294865" y="12201"/>
                    <a:pt x="295370" y="12201"/>
                  </a:cubicBezTo>
                  <a:cubicBezTo>
                    <a:pt x="295932" y="12201"/>
                    <a:pt x="296484" y="11973"/>
                    <a:pt x="296894" y="11525"/>
                  </a:cubicBezTo>
                  <a:close/>
                </a:path>
              </a:pathLst>
            </a:custGeom>
            <a:solidFill>
              <a:srgbClr val="F0484A">
                <a:alpha val="100000"/>
              </a:srgbClr>
            </a:solidFill>
          </p:spPr>
        </p:sp>
      </p:grpSp>
      <p:grpSp>
        <p:nvGrpSpPr>
          <p:cNvPr id="5" name="Group 5"/>
          <p:cNvGrpSpPr/>
          <p:nvPr/>
        </p:nvGrpSpPr>
        <p:grpSpPr>
          <a:xfrm rot="21600000">
            <a:off x="0" y="2773679"/>
            <a:ext cx="12232934" cy="4089028"/>
            <a:chOff x="-12725" y="3175923"/>
            <a:chExt cx="7645584" cy="2555642"/>
          </a:xfrm>
        </p:grpSpPr>
        <p:sp>
          <p:nvSpPr>
            <p:cNvPr id="4" name="Freeform 4"/>
            <p:cNvSpPr/>
            <p:nvPr/>
          </p:nvSpPr>
          <p:spPr>
            <a:xfrm>
              <a:off x="-12725" y="3175923"/>
              <a:ext cx="7645584" cy="2555642"/>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3" cstate="email">
                <a:alphaModFix/>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a:blipFill>
          </p:spPr>
        </p:sp>
      </p:grpSp>
      <p:sp>
        <p:nvSpPr>
          <p:cNvPr id="6" name="TextBox 6"/>
          <p:cNvSpPr txBox="1"/>
          <p:nvPr/>
        </p:nvSpPr>
        <p:spPr>
          <a:xfrm rot="21600000">
            <a:off x="625592" y="585534"/>
            <a:ext cx="7946482" cy="824816"/>
          </a:xfrm>
          <a:prstGeom prst="rect">
            <a:avLst/>
          </a:prstGeom>
        </p:spPr>
        <p:txBody>
          <a:bodyPr lIns="0" tIns="63360" rIns="0" bIns="0" rtlCol="0" anchor="t"/>
          <a:lstStyle/>
          <a:p>
            <a:pPr defTabSz="548640">
              <a:lnSpc>
                <a:spcPts val="4885"/>
              </a:lnSpc>
            </a:pPr>
            <a:r>
              <a:rPr lang="en-US" sz="4000" spc="120">
                <a:solidFill>
                  <a:srgbClr val="545454"/>
                </a:solidFill>
                <a:latin typeface="Roboto Medium" panose="02000000000000000000" pitchFamily="2" charset="0"/>
                <a:ea typeface="Roboto Medium" panose="02000000000000000000" pitchFamily="2" charset="0"/>
              </a:rPr>
              <a:t>Coronavirus Resource Center</a:t>
            </a:r>
          </a:p>
        </p:txBody>
      </p:sp>
      <p:sp>
        <p:nvSpPr>
          <p:cNvPr id="7" name="TextBox 7"/>
          <p:cNvSpPr txBox="1"/>
          <p:nvPr/>
        </p:nvSpPr>
        <p:spPr>
          <a:xfrm rot="21600000">
            <a:off x="665216" y="1265842"/>
            <a:ext cx="9881208" cy="640080"/>
          </a:xfrm>
          <a:prstGeom prst="rect">
            <a:avLst/>
          </a:prstGeom>
        </p:spPr>
        <p:txBody>
          <a:bodyPr lIns="0" tIns="57600" rIns="0" bIns="0" rtlCol="0" anchor="t"/>
          <a:lstStyle/>
          <a:p>
            <a:pPr defTabSz="548640">
              <a:lnSpc>
                <a:spcPts val="5040"/>
              </a:lnSpc>
            </a:pPr>
            <a:r>
              <a:rPr lang="en-US" sz="3600">
                <a:solidFill>
                  <a:srgbClr val="F0484A">
                    <a:alpha val="100000"/>
                  </a:srgbClr>
                </a:solidFill>
                <a:latin typeface="Open Sans" panose="020B0606030504020204" pitchFamily="34" charset="0"/>
                <a:ea typeface="Open Sans" panose="020B0606030504020204" pitchFamily="34" charset="0"/>
                <a:cs typeface="Open Sans" panose="020B0606030504020204" pitchFamily="34" charset="0"/>
              </a:rPr>
              <a:t>ifma.org/coronavirus</a:t>
            </a:r>
          </a:p>
        </p:txBody>
      </p:sp>
      <p:grpSp>
        <p:nvGrpSpPr>
          <p:cNvPr id="9" name="Group 9"/>
          <p:cNvGrpSpPr/>
          <p:nvPr/>
        </p:nvGrpSpPr>
        <p:grpSpPr>
          <a:xfrm rot="21600000">
            <a:off x="8708480" y="5249534"/>
            <a:ext cx="3596640" cy="1645920"/>
            <a:chOff x="5391150" y="4705350"/>
            <a:chExt cx="2247900" cy="1028700"/>
          </a:xfrm>
        </p:grpSpPr>
        <p:sp>
          <p:nvSpPr>
            <p:cNvPr id="8" name="Freeform 8"/>
            <p:cNvSpPr/>
            <p:nvPr/>
          </p:nvSpPr>
          <p:spPr>
            <a:xfrm>
              <a:off x="5391150" y="4705350"/>
              <a:ext cx="2247900" cy="10287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0D3345">
                <a:alpha val="100000"/>
              </a:srgbClr>
            </a:solidFill>
          </p:spPr>
        </p:sp>
      </p:grpSp>
      <p:grpSp>
        <p:nvGrpSpPr>
          <p:cNvPr id="11" name="Group 11"/>
          <p:cNvGrpSpPr/>
          <p:nvPr/>
        </p:nvGrpSpPr>
        <p:grpSpPr>
          <a:xfrm rot="21599300">
            <a:off x="8816657" y="6245149"/>
            <a:ext cx="3380286" cy="132043"/>
            <a:chOff x="5154947" y="4825981"/>
            <a:chExt cx="2112679" cy="82527"/>
          </a:xfrm>
        </p:grpSpPr>
        <p:sp>
          <p:nvSpPr>
            <p:cNvPr id="10" name="Freeform 10"/>
            <p:cNvSpPr/>
            <p:nvPr/>
          </p:nvSpPr>
          <p:spPr>
            <a:xfrm>
              <a:off x="5154947" y="4825981"/>
              <a:ext cx="2112679" cy="82527"/>
            </a:xfrm>
            <a:custGeom>
              <a:avLst/>
              <a:gdLst/>
              <a:ahLst/>
              <a:cxnLst/>
              <a:rect l="0" t="0" r="0" b="0"/>
              <a:pathLst>
                <a:path w="304809" h="12201">
                  <a:moveTo>
                    <a:pt x="2076" y="12201"/>
                  </a:moveTo>
                  <a:cubicBezTo>
                    <a:pt x="1581" y="12201"/>
                    <a:pt x="1076" y="12020"/>
                    <a:pt x="676" y="11658"/>
                  </a:cubicBezTo>
                  <a:cubicBezTo>
                    <a:pt x="-172" y="10887"/>
                    <a:pt x="-229" y="9572"/>
                    <a:pt x="543" y="8734"/>
                  </a:cubicBezTo>
                  <a:lnTo>
                    <a:pt x="7915" y="676"/>
                  </a:lnTo>
                  <a:cubicBezTo>
                    <a:pt x="8687" y="-172"/>
                    <a:pt x="10001" y="-229"/>
                    <a:pt x="10839" y="543"/>
                  </a:cubicBezTo>
                  <a:cubicBezTo>
                    <a:pt x="11687" y="1314"/>
                    <a:pt x="11744" y="2629"/>
                    <a:pt x="10973" y="3467"/>
                  </a:cubicBezTo>
                  <a:lnTo>
                    <a:pt x="3610" y="11525"/>
                  </a:lnTo>
                  <a:cubicBezTo>
                    <a:pt x="3200" y="11973"/>
                    <a:pt x="2638" y="12201"/>
                    <a:pt x="2076" y="12201"/>
                  </a:cubicBezTo>
                  <a:close/>
                  <a:moveTo>
                    <a:pt x="15344" y="11525"/>
                  </a:moveTo>
                  <a:lnTo>
                    <a:pt x="22717" y="3467"/>
                  </a:lnTo>
                  <a:cubicBezTo>
                    <a:pt x="23488" y="2619"/>
                    <a:pt x="23431" y="1314"/>
                    <a:pt x="22583" y="543"/>
                  </a:cubicBezTo>
                  <a:cubicBezTo>
                    <a:pt x="21736" y="-229"/>
                    <a:pt x="20431" y="-172"/>
                    <a:pt x="19659" y="676"/>
                  </a:cubicBezTo>
                  <a:lnTo>
                    <a:pt x="12287" y="8734"/>
                  </a:lnTo>
                  <a:cubicBezTo>
                    <a:pt x="11515" y="9582"/>
                    <a:pt x="11573" y="10887"/>
                    <a:pt x="12420" y="11658"/>
                  </a:cubicBezTo>
                  <a:cubicBezTo>
                    <a:pt x="12820" y="12020"/>
                    <a:pt x="13316" y="12201"/>
                    <a:pt x="13820" y="12201"/>
                  </a:cubicBezTo>
                  <a:cubicBezTo>
                    <a:pt x="14373" y="12201"/>
                    <a:pt x="14935" y="11973"/>
                    <a:pt x="15344" y="11525"/>
                  </a:cubicBezTo>
                  <a:close/>
                  <a:moveTo>
                    <a:pt x="27070" y="11525"/>
                  </a:moveTo>
                  <a:lnTo>
                    <a:pt x="34442" y="3467"/>
                  </a:lnTo>
                  <a:cubicBezTo>
                    <a:pt x="35214" y="2619"/>
                    <a:pt x="35156" y="1314"/>
                    <a:pt x="34309" y="543"/>
                  </a:cubicBezTo>
                  <a:cubicBezTo>
                    <a:pt x="33461" y="-229"/>
                    <a:pt x="32156" y="-172"/>
                    <a:pt x="31385" y="676"/>
                  </a:cubicBezTo>
                  <a:lnTo>
                    <a:pt x="24012" y="8725"/>
                  </a:lnTo>
                  <a:cubicBezTo>
                    <a:pt x="23241" y="9572"/>
                    <a:pt x="23298" y="10877"/>
                    <a:pt x="24146" y="11649"/>
                  </a:cubicBezTo>
                  <a:cubicBezTo>
                    <a:pt x="24546" y="12011"/>
                    <a:pt x="25041" y="12192"/>
                    <a:pt x="25546" y="12192"/>
                  </a:cubicBezTo>
                  <a:cubicBezTo>
                    <a:pt x="26108" y="12201"/>
                    <a:pt x="26660" y="11973"/>
                    <a:pt x="27070" y="11525"/>
                  </a:cubicBezTo>
                  <a:close/>
                  <a:moveTo>
                    <a:pt x="38805" y="11525"/>
                  </a:moveTo>
                  <a:lnTo>
                    <a:pt x="46177" y="3467"/>
                  </a:lnTo>
                  <a:cubicBezTo>
                    <a:pt x="46948" y="2619"/>
                    <a:pt x="46891" y="1314"/>
                    <a:pt x="46044" y="543"/>
                  </a:cubicBezTo>
                  <a:cubicBezTo>
                    <a:pt x="45196" y="-229"/>
                    <a:pt x="43891" y="-172"/>
                    <a:pt x="43119" y="676"/>
                  </a:cubicBezTo>
                  <a:lnTo>
                    <a:pt x="35747" y="8734"/>
                  </a:lnTo>
                  <a:cubicBezTo>
                    <a:pt x="34976" y="9582"/>
                    <a:pt x="35033" y="10887"/>
                    <a:pt x="35880" y="11658"/>
                  </a:cubicBezTo>
                  <a:cubicBezTo>
                    <a:pt x="36280" y="12020"/>
                    <a:pt x="36776" y="12201"/>
                    <a:pt x="37281" y="12201"/>
                  </a:cubicBezTo>
                  <a:cubicBezTo>
                    <a:pt x="37833" y="12201"/>
                    <a:pt x="38395" y="11973"/>
                    <a:pt x="38805" y="11525"/>
                  </a:cubicBezTo>
                  <a:close/>
                  <a:moveTo>
                    <a:pt x="50539" y="11525"/>
                  </a:moveTo>
                  <a:lnTo>
                    <a:pt x="57912" y="3467"/>
                  </a:lnTo>
                  <a:cubicBezTo>
                    <a:pt x="58683" y="2619"/>
                    <a:pt x="58626" y="1314"/>
                    <a:pt x="57778" y="543"/>
                  </a:cubicBezTo>
                  <a:cubicBezTo>
                    <a:pt x="56931" y="-229"/>
                    <a:pt x="55626" y="-172"/>
                    <a:pt x="54854" y="676"/>
                  </a:cubicBezTo>
                  <a:lnTo>
                    <a:pt x="47482" y="8734"/>
                  </a:lnTo>
                  <a:cubicBezTo>
                    <a:pt x="46710" y="9582"/>
                    <a:pt x="46767" y="10887"/>
                    <a:pt x="47615" y="11658"/>
                  </a:cubicBezTo>
                  <a:cubicBezTo>
                    <a:pt x="48015" y="12020"/>
                    <a:pt x="48511" y="12201"/>
                    <a:pt x="49015" y="12201"/>
                  </a:cubicBezTo>
                  <a:cubicBezTo>
                    <a:pt x="49568" y="12201"/>
                    <a:pt x="50130" y="11973"/>
                    <a:pt x="50539" y="11525"/>
                  </a:cubicBezTo>
                  <a:close/>
                  <a:moveTo>
                    <a:pt x="62265" y="11525"/>
                  </a:moveTo>
                  <a:lnTo>
                    <a:pt x="69637" y="3467"/>
                  </a:lnTo>
                  <a:cubicBezTo>
                    <a:pt x="70409" y="2619"/>
                    <a:pt x="70351" y="1314"/>
                    <a:pt x="69504" y="543"/>
                  </a:cubicBezTo>
                  <a:cubicBezTo>
                    <a:pt x="68656" y="-229"/>
                    <a:pt x="67351" y="-172"/>
                    <a:pt x="66579" y="676"/>
                  </a:cubicBezTo>
                  <a:lnTo>
                    <a:pt x="59207" y="8734"/>
                  </a:lnTo>
                  <a:cubicBezTo>
                    <a:pt x="58436" y="9582"/>
                    <a:pt x="58493" y="10887"/>
                    <a:pt x="59340" y="11658"/>
                  </a:cubicBezTo>
                  <a:cubicBezTo>
                    <a:pt x="59741" y="12020"/>
                    <a:pt x="60236" y="12201"/>
                    <a:pt x="60741" y="12201"/>
                  </a:cubicBezTo>
                  <a:cubicBezTo>
                    <a:pt x="61303" y="12201"/>
                    <a:pt x="61855" y="11973"/>
                    <a:pt x="62265" y="11525"/>
                  </a:cubicBezTo>
                  <a:close/>
                  <a:moveTo>
                    <a:pt x="73999" y="11525"/>
                  </a:moveTo>
                  <a:lnTo>
                    <a:pt x="81372" y="3467"/>
                  </a:lnTo>
                  <a:cubicBezTo>
                    <a:pt x="82143" y="2619"/>
                    <a:pt x="82086" y="1314"/>
                    <a:pt x="81238" y="543"/>
                  </a:cubicBezTo>
                  <a:cubicBezTo>
                    <a:pt x="80391" y="-229"/>
                    <a:pt x="79086" y="-172"/>
                    <a:pt x="78314" y="676"/>
                  </a:cubicBezTo>
                  <a:lnTo>
                    <a:pt x="70942" y="8734"/>
                  </a:lnTo>
                  <a:cubicBezTo>
                    <a:pt x="70170" y="9582"/>
                    <a:pt x="70228" y="10887"/>
                    <a:pt x="71075" y="11658"/>
                  </a:cubicBezTo>
                  <a:cubicBezTo>
                    <a:pt x="71475" y="12020"/>
                    <a:pt x="71971" y="12201"/>
                    <a:pt x="72475" y="12201"/>
                  </a:cubicBezTo>
                  <a:cubicBezTo>
                    <a:pt x="73028" y="12201"/>
                    <a:pt x="73590" y="11973"/>
                    <a:pt x="73999" y="11525"/>
                  </a:cubicBezTo>
                  <a:close/>
                  <a:moveTo>
                    <a:pt x="85734" y="11525"/>
                  </a:moveTo>
                  <a:lnTo>
                    <a:pt x="93107" y="3467"/>
                  </a:lnTo>
                  <a:cubicBezTo>
                    <a:pt x="93878" y="2619"/>
                    <a:pt x="93821" y="1314"/>
                    <a:pt x="92973" y="543"/>
                  </a:cubicBezTo>
                  <a:cubicBezTo>
                    <a:pt x="92126" y="-229"/>
                    <a:pt x="90821" y="-172"/>
                    <a:pt x="90049" y="676"/>
                  </a:cubicBezTo>
                  <a:lnTo>
                    <a:pt x="82677" y="8734"/>
                  </a:lnTo>
                  <a:cubicBezTo>
                    <a:pt x="81905" y="9582"/>
                    <a:pt x="81962" y="10887"/>
                    <a:pt x="82810" y="11658"/>
                  </a:cubicBezTo>
                  <a:cubicBezTo>
                    <a:pt x="83210" y="12020"/>
                    <a:pt x="83705" y="12201"/>
                    <a:pt x="84210" y="12201"/>
                  </a:cubicBezTo>
                  <a:cubicBezTo>
                    <a:pt x="84763" y="12201"/>
                    <a:pt x="85325" y="11973"/>
                    <a:pt x="85734" y="11525"/>
                  </a:cubicBezTo>
                  <a:close/>
                  <a:moveTo>
                    <a:pt x="97460" y="11525"/>
                  </a:moveTo>
                  <a:lnTo>
                    <a:pt x="104832" y="3467"/>
                  </a:lnTo>
                  <a:cubicBezTo>
                    <a:pt x="105603" y="2619"/>
                    <a:pt x="105546" y="1314"/>
                    <a:pt x="104699" y="543"/>
                  </a:cubicBezTo>
                  <a:cubicBezTo>
                    <a:pt x="103851" y="-229"/>
                    <a:pt x="102546" y="-172"/>
                    <a:pt x="101774" y="676"/>
                  </a:cubicBezTo>
                  <a:lnTo>
                    <a:pt x="94402" y="8725"/>
                  </a:lnTo>
                  <a:cubicBezTo>
                    <a:pt x="93630" y="9572"/>
                    <a:pt x="93688" y="10877"/>
                    <a:pt x="94535" y="11649"/>
                  </a:cubicBezTo>
                  <a:cubicBezTo>
                    <a:pt x="94935" y="12011"/>
                    <a:pt x="95431" y="12192"/>
                    <a:pt x="95936" y="12192"/>
                  </a:cubicBezTo>
                  <a:cubicBezTo>
                    <a:pt x="96497" y="12201"/>
                    <a:pt x="97050" y="11973"/>
                    <a:pt x="97460" y="11525"/>
                  </a:cubicBezTo>
                  <a:close/>
                  <a:moveTo>
                    <a:pt x="109194" y="11525"/>
                  </a:moveTo>
                  <a:lnTo>
                    <a:pt x="116567" y="3467"/>
                  </a:lnTo>
                  <a:cubicBezTo>
                    <a:pt x="117338" y="2619"/>
                    <a:pt x="117281" y="1314"/>
                    <a:pt x="116433" y="543"/>
                  </a:cubicBezTo>
                  <a:cubicBezTo>
                    <a:pt x="115586" y="-229"/>
                    <a:pt x="114281" y="-172"/>
                    <a:pt x="113509" y="676"/>
                  </a:cubicBezTo>
                  <a:lnTo>
                    <a:pt x="106137" y="8734"/>
                  </a:lnTo>
                  <a:cubicBezTo>
                    <a:pt x="105365" y="9582"/>
                    <a:pt x="105422" y="10887"/>
                    <a:pt x="106270" y="11658"/>
                  </a:cubicBezTo>
                  <a:cubicBezTo>
                    <a:pt x="106670" y="12020"/>
                    <a:pt x="107165" y="12201"/>
                    <a:pt x="107670" y="12201"/>
                  </a:cubicBezTo>
                  <a:cubicBezTo>
                    <a:pt x="108223" y="12201"/>
                    <a:pt x="108785" y="11973"/>
                    <a:pt x="109194" y="11525"/>
                  </a:cubicBezTo>
                  <a:close/>
                  <a:moveTo>
                    <a:pt x="120920" y="11525"/>
                  </a:moveTo>
                  <a:lnTo>
                    <a:pt x="128292" y="3467"/>
                  </a:lnTo>
                  <a:cubicBezTo>
                    <a:pt x="129063" y="2619"/>
                    <a:pt x="129006" y="1314"/>
                    <a:pt x="128159" y="543"/>
                  </a:cubicBezTo>
                  <a:cubicBezTo>
                    <a:pt x="127311" y="-229"/>
                    <a:pt x="126006" y="-172"/>
                    <a:pt x="125234" y="676"/>
                  </a:cubicBezTo>
                  <a:lnTo>
                    <a:pt x="117862" y="8734"/>
                  </a:lnTo>
                  <a:cubicBezTo>
                    <a:pt x="117091" y="9582"/>
                    <a:pt x="117148" y="10887"/>
                    <a:pt x="117995" y="11658"/>
                  </a:cubicBezTo>
                  <a:cubicBezTo>
                    <a:pt x="118395" y="12020"/>
                    <a:pt x="118891" y="12201"/>
                    <a:pt x="119396" y="12201"/>
                  </a:cubicBezTo>
                  <a:cubicBezTo>
                    <a:pt x="119958" y="12201"/>
                    <a:pt x="120520" y="11973"/>
                    <a:pt x="120920" y="11525"/>
                  </a:cubicBezTo>
                  <a:close/>
                  <a:moveTo>
                    <a:pt x="132654" y="11525"/>
                  </a:moveTo>
                  <a:lnTo>
                    <a:pt x="140027" y="3467"/>
                  </a:lnTo>
                  <a:cubicBezTo>
                    <a:pt x="140798" y="2619"/>
                    <a:pt x="140741" y="1314"/>
                    <a:pt x="139893" y="543"/>
                  </a:cubicBezTo>
                  <a:cubicBezTo>
                    <a:pt x="139046" y="-229"/>
                    <a:pt x="137741" y="-172"/>
                    <a:pt x="136969" y="676"/>
                  </a:cubicBezTo>
                  <a:lnTo>
                    <a:pt x="129597" y="8734"/>
                  </a:lnTo>
                  <a:cubicBezTo>
                    <a:pt x="128825" y="9582"/>
                    <a:pt x="128882" y="10887"/>
                    <a:pt x="129730" y="11658"/>
                  </a:cubicBezTo>
                  <a:cubicBezTo>
                    <a:pt x="130130" y="12020"/>
                    <a:pt x="130626" y="12201"/>
                    <a:pt x="131130" y="12201"/>
                  </a:cubicBezTo>
                  <a:cubicBezTo>
                    <a:pt x="131692" y="12201"/>
                    <a:pt x="132245" y="11973"/>
                    <a:pt x="132654" y="11525"/>
                  </a:cubicBezTo>
                  <a:close/>
                  <a:moveTo>
                    <a:pt x="144389" y="11525"/>
                  </a:moveTo>
                  <a:lnTo>
                    <a:pt x="151762" y="3467"/>
                  </a:lnTo>
                  <a:cubicBezTo>
                    <a:pt x="152533" y="2619"/>
                    <a:pt x="152476" y="1314"/>
                    <a:pt x="151628" y="543"/>
                  </a:cubicBezTo>
                  <a:cubicBezTo>
                    <a:pt x="150780" y="-229"/>
                    <a:pt x="149476" y="-172"/>
                    <a:pt x="148704" y="676"/>
                  </a:cubicBezTo>
                  <a:lnTo>
                    <a:pt x="141332" y="8734"/>
                  </a:lnTo>
                  <a:cubicBezTo>
                    <a:pt x="140560" y="9582"/>
                    <a:pt x="140617" y="10887"/>
                    <a:pt x="141465" y="11658"/>
                  </a:cubicBezTo>
                  <a:cubicBezTo>
                    <a:pt x="141865" y="12020"/>
                    <a:pt x="142360" y="12201"/>
                    <a:pt x="142865" y="12201"/>
                  </a:cubicBezTo>
                  <a:cubicBezTo>
                    <a:pt x="143418" y="12201"/>
                    <a:pt x="143980" y="11973"/>
                    <a:pt x="144389" y="11525"/>
                  </a:cubicBezTo>
                  <a:close/>
                  <a:moveTo>
                    <a:pt x="156114" y="11525"/>
                  </a:moveTo>
                  <a:lnTo>
                    <a:pt x="163487" y="3467"/>
                  </a:lnTo>
                  <a:cubicBezTo>
                    <a:pt x="164258" y="2619"/>
                    <a:pt x="164201" y="1314"/>
                    <a:pt x="163353" y="543"/>
                  </a:cubicBezTo>
                  <a:cubicBezTo>
                    <a:pt x="162506" y="-229"/>
                    <a:pt x="161201" y="-172"/>
                    <a:pt x="160429" y="676"/>
                  </a:cubicBezTo>
                  <a:lnTo>
                    <a:pt x="153057" y="8734"/>
                  </a:lnTo>
                  <a:cubicBezTo>
                    <a:pt x="152285" y="9582"/>
                    <a:pt x="152343" y="10887"/>
                    <a:pt x="153190" y="11658"/>
                  </a:cubicBezTo>
                  <a:cubicBezTo>
                    <a:pt x="153590" y="12020"/>
                    <a:pt x="154086" y="12201"/>
                    <a:pt x="154590" y="12201"/>
                  </a:cubicBezTo>
                  <a:cubicBezTo>
                    <a:pt x="155152" y="12201"/>
                    <a:pt x="155714" y="11973"/>
                    <a:pt x="156114" y="11525"/>
                  </a:cubicBezTo>
                  <a:close/>
                  <a:moveTo>
                    <a:pt x="167849" y="11525"/>
                  </a:moveTo>
                  <a:lnTo>
                    <a:pt x="175222" y="3467"/>
                  </a:lnTo>
                  <a:cubicBezTo>
                    <a:pt x="175993" y="2619"/>
                    <a:pt x="175936" y="1314"/>
                    <a:pt x="175088" y="543"/>
                  </a:cubicBezTo>
                  <a:cubicBezTo>
                    <a:pt x="174241" y="-229"/>
                    <a:pt x="172936" y="-172"/>
                    <a:pt x="172164" y="676"/>
                  </a:cubicBezTo>
                  <a:lnTo>
                    <a:pt x="164792" y="8725"/>
                  </a:lnTo>
                  <a:cubicBezTo>
                    <a:pt x="164020" y="9572"/>
                    <a:pt x="164077" y="10877"/>
                    <a:pt x="164925" y="11649"/>
                  </a:cubicBezTo>
                  <a:cubicBezTo>
                    <a:pt x="165325" y="12011"/>
                    <a:pt x="165820" y="12192"/>
                    <a:pt x="166325" y="12192"/>
                  </a:cubicBezTo>
                  <a:cubicBezTo>
                    <a:pt x="166878" y="12201"/>
                    <a:pt x="167440" y="11973"/>
                    <a:pt x="167849" y="11525"/>
                  </a:cubicBezTo>
                  <a:close/>
                  <a:moveTo>
                    <a:pt x="179584" y="11525"/>
                  </a:moveTo>
                  <a:lnTo>
                    <a:pt x="186956" y="3467"/>
                  </a:lnTo>
                  <a:cubicBezTo>
                    <a:pt x="187728" y="2619"/>
                    <a:pt x="187671" y="1314"/>
                    <a:pt x="186823" y="543"/>
                  </a:cubicBezTo>
                  <a:cubicBezTo>
                    <a:pt x="185975" y="-229"/>
                    <a:pt x="184670" y="-172"/>
                    <a:pt x="183899" y="676"/>
                  </a:cubicBezTo>
                  <a:lnTo>
                    <a:pt x="176527" y="8734"/>
                  </a:lnTo>
                  <a:cubicBezTo>
                    <a:pt x="175755" y="9582"/>
                    <a:pt x="175812" y="10887"/>
                    <a:pt x="176660" y="11658"/>
                  </a:cubicBezTo>
                  <a:cubicBezTo>
                    <a:pt x="177060" y="12020"/>
                    <a:pt x="177555" y="12201"/>
                    <a:pt x="178060" y="12201"/>
                  </a:cubicBezTo>
                  <a:cubicBezTo>
                    <a:pt x="178613" y="12201"/>
                    <a:pt x="179174" y="11973"/>
                    <a:pt x="179584" y="11525"/>
                  </a:cubicBezTo>
                  <a:close/>
                  <a:moveTo>
                    <a:pt x="191309" y="11525"/>
                  </a:moveTo>
                  <a:lnTo>
                    <a:pt x="198682" y="3467"/>
                  </a:lnTo>
                  <a:cubicBezTo>
                    <a:pt x="199453" y="2619"/>
                    <a:pt x="199396" y="1314"/>
                    <a:pt x="198548" y="543"/>
                  </a:cubicBezTo>
                  <a:cubicBezTo>
                    <a:pt x="197701" y="-229"/>
                    <a:pt x="196396" y="-172"/>
                    <a:pt x="195624" y="676"/>
                  </a:cubicBezTo>
                  <a:lnTo>
                    <a:pt x="188252" y="8734"/>
                  </a:lnTo>
                  <a:cubicBezTo>
                    <a:pt x="187480" y="9582"/>
                    <a:pt x="187537" y="10887"/>
                    <a:pt x="188385" y="11658"/>
                  </a:cubicBezTo>
                  <a:cubicBezTo>
                    <a:pt x="188785" y="12020"/>
                    <a:pt x="189281" y="12201"/>
                    <a:pt x="189785" y="12201"/>
                  </a:cubicBezTo>
                  <a:cubicBezTo>
                    <a:pt x="190347" y="12201"/>
                    <a:pt x="190900" y="11973"/>
                    <a:pt x="191309" y="11525"/>
                  </a:cubicBezTo>
                  <a:close/>
                  <a:moveTo>
                    <a:pt x="203044" y="11525"/>
                  </a:moveTo>
                  <a:lnTo>
                    <a:pt x="210416" y="3467"/>
                  </a:lnTo>
                  <a:cubicBezTo>
                    <a:pt x="211188" y="2619"/>
                    <a:pt x="211131" y="1314"/>
                    <a:pt x="210283" y="543"/>
                  </a:cubicBezTo>
                  <a:cubicBezTo>
                    <a:pt x="209435" y="-229"/>
                    <a:pt x="208130" y="-172"/>
                    <a:pt x="207359" y="676"/>
                  </a:cubicBezTo>
                  <a:lnTo>
                    <a:pt x="199987" y="8734"/>
                  </a:lnTo>
                  <a:cubicBezTo>
                    <a:pt x="199215" y="9582"/>
                    <a:pt x="199272" y="10887"/>
                    <a:pt x="200120" y="11658"/>
                  </a:cubicBezTo>
                  <a:cubicBezTo>
                    <a:pt x="200520" y="12020"/>
                    <a:pt x="201015" y="12201"/>
                    <a:pt x="201520" y="12201"/>
                  </a:cubicBezTo>
                  <a:cubicBezTo>
                    <a:pt x="202073" y="12201"/>
                    <a:pt x="202635" y="11973"/>
                    <a:pt x="203044" y="11525"/>
                  </a:cubicBezTo>
                  <a:close/>
                  <a:moveTo>
                    <a:pt x="214779" y="11525"/>
                  </a:moveTo>
                  <a:lnTo>
                    <a:pt x="222151" y="3467"/>
                  </a:lnTo>
                  <a:cubicBezTo>
                    <a:pt x="222923" y="2619"/>
                    <a:pt x="222866" y="1314"/>
                    <a:pt x="222018" y="543"/>
                  </a:cubicBezTo>
                  <a:cubicBezTo>
                    <a:pt x="221170" y="-229"/>
                    <a:pt x="219865" y="-172"/>
                    <a:pt x="219094" y="676"/>
                  </a:cubicBezTo>
                  <a:lnTo>
                    <a:pt x="211721" y="8734"/>
                  </a:lnTo>
                  <a:cubicBezTo>
                    <a:pt x="210950" y="9582"/>
                    <a:pt x="211007" y="10887"/>
                    <a:pt x="211855" y="11658"/>
                  </a:cubicBezTo>
                  <a:cubicBezTo>
                    <a:pt x="212255" y="12020"/>
                    <a:pt x="212750" y="12201"/>
                    <a:pt x="213255" y="12201"/>
                  </a:cubicBezTo>
                  <a:cubicBezTo>
                    <a:pt x="213807" y="12201"/>
                    <a:pt x="214369" y="11973"/>
                    <a:pt x="214779" y="11525"/>
                  </a:cubicBezTo>
                  <a:close/>
                  <a:moveTo>
                    <a:pt x="226504" y="11525"/>
                  </a:moveTo>
                  <a:lnTo>
                    <a:pt x="233877" y="3467"/>
                  </a:lnTo>
                  <a:cubicBezTo>
                    <a:pt x="234648" y="2619"/>
                    <a:pt x="234591" y="1314"/>
                    <a:pt x="233743" y="543"/>
                  </a:cubicBezTo>
                  <a:cubicBezTo>
                    <a:pt x="232895" y="-229"/>
                    <a:pt x="231591" y="-172"/>
                    <a:pt x="230819" y="676"/>
                  </a:cubicBezTo>
                  <a:lnTo>
                    <a:pt x="223447" y="8734"/>
                  </a:lnTo>
                  <a:cubicBezTo>
                    <a:pt x="222675" y="9582"/>
                    <a:pt x="222732" y="10887"/>
                    <a:pt x="223580" y="11658"/>
                  </a:cubicBezTo>
                  <a:cubicBezTo>
                    <a:pt x="223980" y="12020"/>
                    <a:pt x="224475" y="12201"/>
                    <a:pt x="224980" y="12201"/>
                  </a:cubicBezTo>
                  <a:cubicBezTo>
                    <a:pt x="225542" y="12201"/>
                    <a:pt x="226095" y="11973"/>
                    <a:pt x="226504" y="11525"/>
                  </a:cubicBezTo>
                  <a:close/>
                  <a:moveTo>
                    <a:pt x="238239" y="11525"/>
                  </a:moveTo>
                  <a:lnTo>
                    <a:pt x="245611" y="3467"/>
                  </a:lnTo>
                  <a:cubicBezTo>
                    <a:pt x="246383" y="2619"/>
                    <a:pt x="246326" y="1314"/>
                    <a:pt x="245478" y="543"/>
                  </a:cubicBezTo>
                  <a:cubicBezTo>
                    <a:pt x="244630" y="-229"/>
                    <a:pt x="243325" y="-172"/>
                    <a:pt x="242554" y="676"/>
                  </a:cubicBezTo>
                  <a:lnTo>
                    <a:pt x="235181" y="8734"/>
                  </a:lnTo>
                  <a:cubicBezTo>
                    <a:pt x="234410" y="9582"/>
                    <a:pt x="234467" y="10887"/>
                    <a:pt x="235315" y="11658"/>
                  </a:cubicBezTo>
                  <a:cubicBezTo>
                    <a:pt x="235715" y="12020"/>
                    <a:pt x="236210" y="12201"/>
                    <a:pt x="236715" y="12201"/>
                  </a:cubicBezTo>
                  <a:cubicBezTo>
                    <a:pt x="237267" y="12201"/>
                    <a:pt x="237829" y="11973"/>
                    <a:pt x="238239" y="11525"/>
                  </a:cubicBezTo>
                  <a:close/>
                  <a:moveTo>
                    <a:pt x="249974" y="11525"/>
                  </a:moveTo>
                  <a:lnTo>
                    <a:pt x="257346" y="3467"/>
                  </a:lnTo>
                  <a:cubicBezTo>
                    <a:pt x="258118" y="2619"/>
                    <a:pt x="258061" y="1314"/>
                    <a:pt x="257213" y="543"/>
                  </a:cubicBezTo>
                  <a:cubicBezTo>
                    <a:pt x="256365" y="-229"/>
                    <a:pt x="255060" y="-172"/>
                    <a:pt x="254289" y="676"/>
                  </a:cubicBezTo>
                  <a:lnTo>
                    <a:pt x="246916" y="8734"/>
                  </a:lnTo>
                  <a:cubicBezTo>
                    <a:pt x="246145" y="9582"/>
                    <a:pt x="246202" y="10887"/>
                    <a:pt x="247050" y="11658"/>
                  </a:cubicBezTo>
                  <a:cubicBezTo>
                    <a:pt x="247450" y="12020"/>
                    <a:pt x="247945" y="12201"/>
                    <a:pt x="248450" y="12201"/>
                  </a:cubicBezTo>
                  <a:cubicBezTo>
                    <a:pt x="249002" y="12201"/>
                    <a:pt x="249564" y="11973"/>
                    <a:pt x="249974" y="11525"/>
                  </a:cubicBezTo>
                  <a:close/>
                  <a:moveTo>
                    <a:pt x="261699" y="11525"/>
                  </a:moveTo>
                  <a:lnTo>
                    <a:pt x="269071" y="3467"/>
                  </a:lnTo>
                  <a:cubicBezTo>
                    <a:pt x="269843" y="2619"/>
                    <a:pt x="269786" y="1314"/>
                    <a:pt x="268938" y="543"/>
                  </a:cubicBezTo>
                  <a:cubicBezTo>
                    <a:pt x="268090" y="-229"/>
                    <a:pt x="266785" y="-172"/>
                    <a:pt x="266014" y="676"/>
                  </a:cubicBezTo>
                  <a:lnTo>
                    <a:pt x="258642" y="8734"/>
                  </a:lnTo>
                  <a:cubicBezTo>
                    <a:pt x="257870" y="9582"/>
                    <a:pt x="257927" y="10887"/>
                    <a:pt x="258775" y="11658"/>
                  </a:cubicBezTo>
                  <a:cubicBezTo>
                    <a:pt x="259175" y="12020"/>
                    <a:pt x="259670" y="12201"/>
                    <a:pt x="260175" y="12201"/>
                  </a:cubicBezTo>
                  <a:cubicBezTo>
                    <a:pt x="260737" y="12201"/>
                    <a:pt x="261290" y="11973"/>
                    <a:pt x="261699" y="11525"/>
                  </a:cubicBezTo>
                  <a:close/>
                  <a:moveTo>
                    <a:pt x="273434" y="11525"/>
                  </a:moveTo>
                  <a:lnTo>
                    <a:pt x="280806" y="3467"/>
                  </a:lnTo>
                  <a:cubicBezTo>
                    <a:pt x="281578" y="2619"/>
                    <a:pt x="281521" y="1314"/>
                    <a:pt x="280673" y="543"/>
                  </a:cubicBezTo>
                  <a:cubicBezTo>
                    <a:pt x="279825" y="-229"/>
                    <a:pt x="278520" y="-172"/>
                    <a:pt x="277749" y="676"/>
                  </a:cubicBezTo>
                  <a:lnTo>
                    <a:pt x="270376" y="8734"/>
                  </a:lnTo>
                  <a:cubicBezTo>
                    <a:pt x="269605" y="9582"/>
                    <a:pt x="269662" y="10887"/>
                    <a:pt x="270510" y="11658"/>
                  </a:cubicBezTo>
                  <a:cubicBezTo>
                    <a:pt x="270910" y="12020"/>
                    <a:pt x="271405" y="12201"/>
                    <a:pt x="271910" y="12201"/>
                  </a:cubicBezTo>
                  <a:cubicBezTo>
                    <a:pt x="272462" y="12201"/>
                    <a:pt x="273024" y="11973"/>
                    <a:pt x="273434" y="11525"/>
                  </a:cubicBezTo>
                  <a:close/>
                  <a:moveTo>
                    <a:pt x="285169" y="11525"/>
                  </a:moveTo>
                  <a:lnTo>
                    <a:pt x="292541" y="3467"/>
                  </a:lnTo>
                  <a:cubicBezTo>
                    <a:pt x="293313" y="2619"/>
                    <a:pt x="293255" y="1314"/>
                    <a:pt x="292408" y="543"/>
                  </a:cubicBezTo>
                  <a:cubicBezTo>
                    <a:pt x="291560" y="-229"/>
                    <a:pt x="290255" y="-172"/>
                    <a:pt x="289484" y="676"/>
                  </a:cubicBezTo>
                  <a:lnTo>
                    <a:pt x="282111" y="8734"/>
                  </a:lnTo>
                  <a:cubicBezTo>
                    <a:pt x="281340" y="9582"/>
                    <a:pt x="281397" y="10887"/>
                    <a:pt x="282245" y="11658"/>
                  </a:cubicBezTo>
                  <a:cubicBezTo>
                    <a:pt x="282645" y="12020"/>
                    <a:pt x="283140" y="12201"/>
                    <a:pt x="283645" y="12201"/>
                  </a:cubicBezTo>
                  <a:cubicBezTo>
                    <a:pt x="284197" y="12201"/>
                    <a:pt x="284759" y="11973"/>
                    <a:pt x="285169" y="11525"/>
                  </a:cubicBezTo>
                  <a:close/>
                  <a:moveTo>
                    <a:pt x="296894" y="11525"/>
                  </a:moveTo>
                  <a:lnTo>
                    <a:pt x="304266" y="3467"/>
                  </a:lnTo>
                  <a:cubicBezTo>
                    <a:pt x="305038" y="2619"/>
                    <a:pt x="304981" y="1314"/>
                    <a:pt x="304133" y="543"/>
                  </a:cubicBezTo>
                  <a:cubicBezTo>
                    <a:pt x="303285" y="-229"/>
                    <a:pt x="301980" y="-172"/>
                    <a:pt x="301209" y="676"/>
                  </a:cubicBezTo>
                  <a:lnTo>
                    <a:pt x="293836" y="8734"/>
                  </a:lnTo>
                  <a:cubicBezTo>
                    <a:pt x="293065" y="9582"/>
                    <a:pt x="293122" y="10887"/>
                    <a:pt x="293970" y="11658"/>
                  </a:cubicBezTo>
                  <a:cubicBezTo>
                    <a:pt x="294370" y="12020"/>
                    <a:pt x="294865" y="12201"/>
                    <a:pt x="295370" y="12201"/>
                  </a:cubicBezTo>
                  <a:cubicBezTo>
                    <a:pt x="295932" y="12201"/>
                    <a:pt x="296484" y="11973"/>
                    <a:pt x="296894" y="11525"/>
                  </a:cubicBezTo>
                  <a:close/>
                </a:path>
              </a:pathLst>
            </a:custGeom>
            <a:solidFill>
              <a:srgbClr val="F0484A">
                <a:alpha val="100000"/>
              </a:srgbClr>
            </a:solidFill>
          </p:spPr>
        </p:sp>
      </p:grpSp>
      <p:sp>
        <p:nvSpPr>
          <p:cNvPr id="12" name="TextBox 12"/>
          <p:cNvSpPr txBox="1"/>
          <p:nvPr/>
        </p:nvSpPr>
        <p:spPr>
          <a:xfrm rot="21600000">
            <a:off x="8413429" y="5712669"/>
            <a:ext cx="2968080" cy="304800"/>
          </a:xfrm>
          <a:prstGeom prst="rect">
            <a:avLst/>
          </a:prstGeom>
        </p:spPr>
        <p:txBody>
          <a:bodyPr lIns="0" tIns="34560" rIns="0" bIns="0" rtlCol="0" anchor="t"/>
          <a:lstStyle/>
          <a:p>
            <a:pPr algn="r" defTabSz="548640">
              <a:lnSpc>
                <a:spcPts val="2400"/>
              </a:lnSpc>
            </a:pPr>
            <a:r>
              <a:rPr lang="en-US" sz="288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IFMA</a:t>
            </a:r>
            <a:r>
              <a:rPr lang="en-US" sz="2880">
                <a:solidFill>
                  <a:srgbClr val="FFFFFF">
                    <a:alpha val="100000"/>
                  </a:srgbClr>
                </a:solidFill>
                <a:latin typeface="Lato"/>
              </a:rPr>
              <a:t>.org</a:t>
            </a:r>
          </a:p>
        </p:txBody>
      </p:sp>
      <p:pic>
        <p:nvPicPr>
          <p:cNvPr id="19" name="Picture 18">
            <a:extLst>
              <a:ext uri="{FF2B5EF4-FFF2-40B4-BE49-F238E27FC236}">
                <a16:creationId xmlns:a16="http://schemas.microsoft.com/office/drawing/2014/main" id="{C9AF6570-6938-45C6-9E0E-800F7102433A}"/>
              </a:ext>
            </a:extLst>
          </p:cNvPr>
          <p:cNvPicPr>
            <a:picLocks noChangeAspect="1"/>
          </p:cNvPicPr>
          <p:nvPr/>
        </p:nvPicPr>
        <p:blipFill>
          <a:blip r:embed="rId5" cstate="email">
            <a:alphaModFix/>
            <a:extLst>
              <a:ext uri="{28A0092B-C50C-407E-A947-70E740481C1C}">
                <a14:useLocalDpi xmlns:a14="http://schemas.microsoft.com/office/drawing/2010/main"/>
              </a:ext>
            </a:extLst>
          </a:blip>
          <a:srcRect/>
          <a:stretch>
            <a:fillRect/>
          </a:stretch>
        </p:blipFill>
        <p:spPr>
          <a:xfrm rot="21600000">
            <a:off x="9741406" y="49023"/>
            <a:ext cx="1825002" cy="1816099"/>
          </a:xfrm>
          <a:prstGeom prst="rect">
            <a:avLst/>
          </a:prstGeom>
        </p:spPr>
      </p:pic>
    </p:spTree>
    <p:extLst>
      <p:ext uri="{BB962C8B-B14F-4D97-AF65-F5344CB8AC3E}">
        <p14:creationId xmlns:p14="http://schemas.microsoft.com/office/powerpoint/2010/main" val="1705068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9572-2040-4344-83A5-DCCCC6CAE210}"/>
              </a:ext>
            </a:extLst>
          </p:cNvPr>
          <p:cNvSpPr>
            <a:spLocks noGrp="1"/>
          </p:cNvSpPr>
          <p:nvPr>
            <p:ph type="title"/>
          </p:nvPr>
        </p:nvSpPr>
        <p:spPr/>
        <p:txBody>
          <a:bodyPr/>
          <a:lstStyle/>
          <a:p>
            <a:r>
              <a:rPr lang="en-US"/>
              <a:t>STAY TUNED FOR FUTURE WEBINARS DISCUSSING  </a:t>
            </a:r>
          </a:p>
        </p:txBody>
      </p:sp>
      <p:sp>
        <p:nvSpPr>
          <p:cNvPr id="3" name="Slide Number Placeholder 2">
            <a:extLst>
              <a:ext uri="{FF2B5EF4-FFF2-40B4-BE49-F238E27FC236}">
                <a16:creationId xmlns:a16="http://schemas.microsoft.com/office/drawing/2014/main" id="{F6F37AD3-A046-DC49-81C9-AE0F5EF020CE}"/>
              </a:ext>
            </a:extLst>
          </p:cNvPr>
          <p:cNvSpPr>
            <a:spLocks noGrp="1"/>
          </p:cNvSpPr>
          <p:nvPr>
            <p:ph type="sldNum" sz="quarter" idx="12"/>
          </p:nvPr>
        </p:nvSpPr>
        <p:spPr/>
        <p:txBody>
          <a:bodyPr/>
          <a:lstStyle/>
          <a:p>
            <a:fld id="{A8050745-D873-D947-9203-FD1A681633F9}" type="slidenum">
              <a:rPr lang="da-DK" smtClean="0"/>
              <a:t>41</a:t>
            </a:fld>
            <a:endParaRPr lang="da-DK"/>
          </a:p>
        </p:txBody>
      </p:sp>
      <p:pic>
        <p:nvPicPr>
          <p:cNvPr id="5" name="Graphic 4" descr="Care">
            <a:extLst>
              <a:ext uri="{FF2B5EF4-FFF2-40B4-BE49-F238E27FC236}">
                <a16:creationId xmlns:a16="http://schemas.microsoft.com/office/drawing/2014/main" id="{FC376CC8-502D-714C-BC6A-3813CF62C5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58907" y="968289"/>
            <a:ext cx="1800000" cy="1800000"/>
          </a:xfrm>
          <a:prstGeom prst="rect">
            <a:avLst/>
          </a:prstGeom>
        </p:spPr>
      </p:pic>
      <p:pic>
        <p:nvPicPr>
          <p:cNvPr id="6" name="Graphic 5" descr="Virtual Reality headset">
            <a:extLst>
              <a:ext uri="{FF2B5EF4-FFF2-40B4-BE49-F238E27FC236}">
                <a16:creationId xmlns:a16="http://schemas.microsoft.com/office/drawing/2014/main" id="{EAA71B5D-4D35-6E42-A10B-0632BDF728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8547" y="968289"/>
            <a:ext cx="1800000" cy="1800000"/>
          </a:xfrm>
          <a:prstGeom prst="rect">
            <a:avLst/>
          </a:prstGeom>
        </p:spPr>
      </p:pic>
      <p:pic>
        <p:nvPicPr>
          <p:cNvPr id="7" name="Graphic 6" descr="Management">
            <a:extLst>
              <a:ext uri="{FF2B5EF4-FFF2-40B4-BE49-F238E27FC236}">
                <a16:creationId xmlns:a16="http://schemas.microsoft.com/office/drawing/2014/main" id="{483F7D46-5E2F-174B-BC83-18F87AF444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6361" y="3468959"/>
            <a:ext cx="1800000" cy="1800000"/>
          </a:xfrm>
          <a:prstGeom prst="rect">
            <a:avLst/>
          </a:prstGeom>
        </p:spPr>
      </p:pic>
      <p:pic>
        <p:nvPicPr>
          <p:cNvPr id="8" name="Graphic 7" descr="Sustainability">
            <a:extLst>
              <a:ext uri="{FF2B5EF4-FFF2-40B4-BE49-F238E27FC236}">
                <a16:creationId xmlns:a16="http://schemas.microsoft.com/office/drawing/2014/main" id="{D2E657AB-BC66-6A43-87D8-067E519AE7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6000" y="3468960"/>
            <a:ext cx="1800000" cy="1800000"/>
          </a:xfrm>
          <a:prstGeom prst="rect">
            <a:avLst/>
          </a:prstGeom>
        </p:spPr>
      </p:pic>
      <p:pic>
        <p:nvPicPr>
          <p:cNvPr id="9" name="Graphic 8" descr="City">
            <a:extLst>
              <a:ext uri="{FF2B5EF4-FFF2-40B4-BE49-F238E27FC236}">
                <a16:creationId xmlns:a16="http://schemas.microsoft.com/office/drawing/2014/main" id="{F11B34CE-9AD9-0441-BFF9-BD5C1E934D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45639" y="3468959"/>
            <a:ext cx="1800000" cy="1800000"/>
          </a:xfrm>
          <a:prstGeom prst="rect">
            <a:avLst/>
          </a:prstGeom>
        </p:spPr>
      </p:pic>
      <p:sp>
        <p:nvSpPr>
          <p:cNvPr id="10" name="TextBox 9">
            <a:extLst>
              <a:ext uri="{FF2B5EF4-FFF2-40B4-BE49-F238E27FC236}">
                <a16:creationId xmlns:a16="http://schemas.microsoft.com/office/drawing/2014/main" id="{FE7A5536-E17B-004C-ACAA-9FF88BD63A07}"/>
              </a:ext>
            </a:extLst>
          </p:cNvPr>
          <p:cNvSpPr txBox="1"/>
          <p:nvPr/>
        </p:nvSpPr>
        <p:spPr>
          <a:xfrm>
            <a:off x="2521811" y="2645228"/>
            <a:ext cx="2674189" cy="646331"/>
          </a:xfrm>
          <a:prstGeom prst="rect">
            <a:avLst/>
          </a:prstGeom>
          <a:noFill/>
        </p:spPr>
        <p:txBody>
          <a:bodyPr wrap="square" rtlCol="0">
            <a:spAutoFit/>
          </a:bodyPr>
          <a:lstStyle/>
          <a:p>
            <a:pPr algn="ctr"/>
            <a:r>
              <a:rPr lang="en-US" b="1">
                <a:latin typeface="Helvetica" pitchFamily="2" charset="0"/>
              </a:rPr>
              <a:t>Employee well-being &amp; benefits</a:t>
            </a:r>
          </a:p>
        </p:txBody>
      </p:sp>
      <p:sp>
        <p:nvSpPr>
          <p:cNvPr id="11" name="TextBox 10">
            <a:extLst>
              <a:ext uri="{FF2B5EF4-FFF2-40B4-BE49-F238E27FC236}">
                <a16:creationId xmlns:a16="http://schemas.microsoft.com/office/drawing/2014/main" id="{6350BCC8-8CF4-3244-9EB6-2099B8E21D3B}"/>
              </a:ext>
            </a:extLst>
          </p:cNvPr>
          <p:cNvSpPr txBox="1"/>
          <p:nvPr/>
        </p:nvSpPr>
        <p:spPr>
          <a:xfrm>
            <a:off x="6271450" y="2650420"/>
            <a:ext cx="2674189" cy="646331"/>
          </a:xfrm>
          <a:prstGeom prst="rect">
            <a:avLst/>
          </a:prstGeom>
          <a:noFill/>
        </p:spPr>
        <p:txBody>
          <a:bodyPr wrap="square" rtlCol="0">
            <a:spAutoFit/>
          </a:bodyPr>
          <a:lstStyle/>
          <a:p>
            <a:pPr algn="ctr"/>
            <a:r>
              <a:rPr lang="en-US" b="1">
                <a:latin typeface="Helvetica" pitchFamily="2" charset="0"/>
              </a:rPr>
              <a:t>Technology development</a:t>
            </a:r>
          </a:p>
        </p:txBody>
      </p:sp>
      <p:sp>
        <p:nvSpPr>
          <p:cNvPr id="12" name="TextBox 11">
            <a:extLst>
              <a:ext uri="{FF2B5EF4-FFF2-40B4-BE49-F238E27FC236}">
                <a16:creationId xmlns:a16="http://schemas.microsoft.com/office/drawing/2014/main" id="{0DBA5BA8-E55D-EA4F-8868-50A29FA94746}"/>
              </a:ext>
            </a:extLst>
          </p:cNvPr>
          <p:cNvSpPr txBox="1"/>
          <p:nvPr/>
        </p:nvSpPr>
        <p:spPr>
          <a:xfrm>
            <a:off x="1009266" y="5123549"/>
            <a:ext cx="2674189" cy="646331"/>
          </a:xfrm>
          <a:prstGeom prst="rect">
            <a:avLst/>
          </a:prstGeom>
          <a:noFill/>
        </p:spPr>
        <p:txBody>
          <a:bodyPr wrap="square" rtlCol="0">
            <a:spAutoFit/>
          </a:bodyPr>
          <a:lstStyle/>
          <a:p>
            <a:pPr algn="ctr"/>
            <a:r>
              <a:rPr lang="en-US" b="1">
                <a:latin typeface="Helvetica" pitchFamily="2" charset="0"/>
              </a:rPr>
              <a:t>Organization &amp; productivity</a:t>
            </a:r>
            <a:endParaRPr lang="en-US">
              <a:latin typeface="Helvetica" pitchFamily="2" charset="0"/>
            </a:endParaRPr>
          </a:p>
        </p:txBody>
      </p:sp>
      <p:sp>
        <p:nvSpPr>
          <p:cNvPr id="13" name="TextBox 12">
            <a:extLst>
              <a:ext uri="{FF2B5EF4-FFF2-40B4-BE49-F238E27FC236}">
                <a16:creationId xmlns:a16="http://schemas.microsoft.com/office/drawing/2014/main" id="{706A41B5-F352-9943-8B16-5759A8D76A90}"/>
              </a:ext>
            </a:extLst>
          </p:cNvPr>
          <p:cNvSpPr txBox="1"/>
          <p:nvPr/>
        </p:nvSpPr>
        <p:spPr>
          <a:xfrm>
            <a:off x="8508545" y="5123549"/>
            <a:ext cx="2674189" cy="646331"/>
          </a:xfrm>
          <a:prstGeom prst="rect">
            <a:avLst/>
          </a:prstGeom>
          <a:noFill/>
        </p:spPr>
        <p:txBody>
          <a:bodyPr wrap="square" rtlCol="0">
            <a:spAutoFit/>
          </a:bodyPr>
          <a:lstStyle/>
          <a:p>
            <a:pPr algn="ctr"/>
            <a:r>
              <a:rPr lang="en-US" b="1">
                <a:latin typeface="Helvetica" pitchFamily="2" charset="0"/>
              </a:rPr>
              <a:t>Facilities </a:t>
            </a:r>
            <a:br>
              <a:rPr lang="en-US" b="1">
                <a:latin typeface="Helvetica" pitchFamily="2" charset="0"/>
              </a:rPr>
            </a:br>
            <a:r>
              <a:rPr lang="en-US" b="1">
                <a:latin typeface="Helvetica" pitchFamily="2" charset="0"/>
              </a:rPr>
              <a:t>in demand</a:t>
            </a:r>
          </a:p>
        </p:txBody>
      </p:sp>
      <p:sp>
        <p:nvSpPr>
          <p:cNvPr id="14" name="TextBox 13">
            <a:extLst>
              <a:ext uri="{FF2B5EF4-FFF2-40B4-BE49-F238E27FC236}">
                <a16:creationId xmlns:a16="http://schemas.microsoft.com/office/drawing/2014/main" id="{9D9C6F73-E1F7-E24C-8361-F5E5F8BF2247}"/>
              </a:ext>
            </a:extLst>
          </p:cNvPr>
          <p:cNvSpPr txBox="1"/>
          <p:nvPr/>
        </p:nvSpPr>
        <p:spPr>
          <a:xfrm>
            <a:off x="4758905" y="5123549"/>
            <a:ext cx="2674189" cy="646331"/>
          </a:xfrm>
          <a:prstGeom prst="rect">
            <a:avLst/>
          </a:prstGeom>
          <a:noFill/>
        </p:spPr>
        <p:txBody>
          <a:bodyPr wrap="square" rtlCol="0">
            <a:spAutoFit/>
          </a:bodyPr>
          <a:lstStyle/>
          <a:p>
            <a:pPr algn="ctr"/>
            <a:r>
              <a:rPr lang="en-US" b="1">
                <a:latin typeface="Helvetica" pitchFamily="2" charset="0"/>
              </a:rPr>
              <a:t>Sustainable development goals</a:t>
            </a:r>
          </a:p>
        </p:txBody>
      </p:sp>
    </p:spTree>
    <p:extLst>
      <p:ext uri="{BB962C8B-B14F-4D97-AF65-F5344CB8AC3E}">
        <p14:creationId xmlns:p14="http://schemas.microsoft.com/office/powerpoint/2010/main" val="384692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441004-4EB1-46D3-B4B3-F2F94859D34C}"/>
              </a:ext>
            </a:extLst>
          </p:cNvPr>
          <p:cNvSpPr>
            <a:spLocks noGrp="1"/>
          </p:cNvSpPr>
          <p:nvPr>
            <p:ph type="sldNum" sz="quarter" idx="12"/>
          </p:nvPr>
        </p:nvSpPr>
        <p:spPr/>
        <p:txBody>
          <a:bodyPr/>
          <a:lstStyle/>
          <a:p>
            <a:fld id="{A8050745-D873-D947-9203-FD1A681633F9}" type="slidenum">
              <a:rPr lang="da-DK" smtClean="0"/>
              <a:t>5</a:t>
            </a:fld>
            <a:endParaRPr lang="da-DK" dirty="0"/>
          </a:p>
        </p:txBody>
      </p:sp>
      <p:pic>
        <p:nvPicPr>
          <p:cNvPr id="4" name="Picture 3">
            <a:extLst>
              <a:ext uri="{FF2B5EF4-FFF2-40B4-BE49-F238E27FC236}">
                <a16:creationId xmlns:a16="http://schemas.microsoft.com/office/drawing/2014/main" id="{54CF20D0-CFCC-45FA-9921-C822D8E8E5D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160149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A40C0C-7B9E-432B-AC3F-B4B665055548}"/>
              </a:ext>
            </a:extLst>
          </p:cNvPr>
          <p:cNvSpPr>
            <a:spLocks noGrp="1"/>
          </p:cNvSpPr>
          <p:nvPr>
            <p:ph type="sldNum" sz="quarter" idx="12"/>
          </p:nvPr>
        </p:nvSpPr>
        <p:spPr/>
        <p:txBody>
          <a:bodyPr/>
          <a:lstStyle/>
          <a:p>
            <a:fld id="{A8050745-D873-D947-9203-FD1A681633F9}" type="slidenum">
              <a:rPr lang="da-DK" smtClean="0"/>
              <a:t>6</a:t>
            </a:fld>
            <a:endParaRPr lang="da-DK" dirty="0"/>
          </a:p>
        </p:txBody>
      </p:sp>
      <p:pic>
        <p:nvPicPr>
          <p:cNvPr id="4" name="Picture 3">
            <a:extLst>
              <a:ext uri="{FF2B5EF4-FFF2-40B4-BE49-F238E27FC236}">
                <a16:creationId xmlns:a16="http://schemas.microsoft.com/office/drawing/2014/main" id="{5852DD8C-EE42-472C-8DFD-516F321FDDA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250905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26B0C9-1D1C-44C2-B0FE-157077075570}"/>
              </a:ext>
            </a:extLst>
          </p:cNvPr>
          <p:cNvSpPr>
            <a:spLocks noGrp="1"/>
          </p:cNvSpPr>
          <p:nvPr>
            <p:ph type="sldNum" sz="quarter" idx="12"/>
          </p:nvPr>
        </p:nvSpPr>
        <p:spPr/>
        <p:txBody>
          <a:bodyPr/>
          <a:lstStyle/>
          <a:p>
            <a:fld id="{A8050745-D873-D947-9203-FD1A681633F9}" type="slidenum">
              <a:rPr lang="da-DK" smtClean="0"/>
              <a:t>7</a:t>
            </a:fld>
            <a:endParaRPr lang="da-DK" dirty="0"/>
          </a:p>
        </p:txBody>
      </p:sp>
      <p:pic>
        <p:nvPicPr>
          <p:cNvPr id="4" name="Picture 3">
            <a:extLst>
              <a:ext uri="{FF2B5EF4-FFF2-40B4-BE49-F238E27FC236}">
                <a16:creationId xmlns:a16="http://schemas.microsoft.com/office/drawing/2014/main" id="{0D5FA52D-25BC-44B3-8F07-5518631A44B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25492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74D0569-F1C0-5846-A15E-633891817B21}"/>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 name="Title 5">
            <a:extLst>
              <a:ext uri="{FF2B5EF4-FFF2-40B4-BE49-F238E27FC236}">
                <a16:creationId xmlns:a16="http://schemas.microsoft.com/office/drawing/2014/main" id="{8451C158-0EB7-D045-96DD-649F01D93212}"/>
              </a:ext>
            </a:extLst>
          </p:cNvPr>
          <p:cNvSpPr>
            <a:spLocks noGrp="1"/>
          </p:cNvSpPr>
          <p:nvPr>
            <p:ph type="ctrTitle"/>
          </p:nvPr>
        </p:nvSpPr>
        <p:spPr>
          <a:xfrm>
            <a:off x="1524000" y="1122362"/>
            <a:ext cx="9144000" cy="2900518"/>
          </a:xfrm>
        </p:spPr>
        <p:txBody>
          <a:bodyPr>
            <a:normAutofit/>
          </a:bodyPr>
          <a:lstStyle/>
          <a:p>
            <a:r>
              <a:rPr lang="da-DK" sz="5400" dirty="0">
                <a:solidFill>
                  <a:srgbClr val="FFFFFF"/>
                </a:solidFill>
              </a:rPr>
              <a:t>METHODOLOGY</a:t>
            </a:r>
          </a:p>
        </p:txBody>
      </p:sp>
      <p:sp>
        <p:nvSpPr>
          <p:cNvPr id="7" name="Subtitle 6">
            <a:extLst>
              <a:ext uri="{FF2B5EF4-FFF2-40B4-BE49-F238E27FC236}">
                <a16:creationId xmlns:a16="http://schemas.microsoft.com/office/drawing/2014/main" id="{C857883B-75E9-284A-A2C8-2EB084E1A4E5}"/>
              </a:ext>
            </a:extLst>
          </p:cNvPr>
          <p:cNvSpPr>
            <a:spLocks noGrp="1"/>
          </p:cNvSpPr>
          <p:nvPr>
            <p:ph type="subTitle" idx="1"/>
          </p:nvPr>
        </p:nvSpPr>
        <p:spPr>
          <a:xfrm>
            <a:off x="1524000" y="4159404"/>
            <a:ext cx="9144000" cy="1098395"/>
          </a:xfrm>
        </p:spPr>
        <p:txBody>
          <a:bodyPr>
            <a:normAutofit/>
          </a:bodyPr>
          <a:lstStyle/>
          <a:p>
            <a:endParaRPr lang="da-DK" dirty="0">
              <a:solidFill>
                <a:srgbClr val="FFFFFF"/>
              </a:solidFill>
            </a:endParaRPr>
          </a:p>
        </p:txBody>
      </p:sp>
      <p:sp>
        <p:nvSpPr>
          <p:cNvPr id="5" name="Slide Number Placeholder 4">
            <a:extLst>
              <a:ext uri="{FF2B5EF4-FFF2-40B4-BE49-F238E27FC236}">
                <a16:creationId xmlns:a16="http://schemas.microsoft.com/office/drawing/2014/main" id="{329403D1-E7B4-6744-BCF1-F019D10E44B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8050745-D873-D947-9203-FD1A681633F9}" type="slidenum">
              <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da-DK"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844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B49B-3A17-7F47-90E2-01C92DE13634}"/>
              </a:ext>
            </a:extLst>
          </p:cNvPr>
          <p:cNvSpPr>
            <a:spLocks noGrp="1"/>
          </p:cNvSpPr>
          <p:nvPr>
            <p:ph type="title"/>
          </p:nvPr>
        </p:nvSpPr>
        <p:spPr/>
        <p:txBody>
          <a:bodyPr/>
          <a:lstStyle/>
          <a:p>
            <a:r>
              <a:rPr lang="en-US" dirty="0"/>
              <a:t>METHODOLOGY: REAL-TIME DELPHI</a:t>
            </a:r>
          </a:p>
        </p:txBody>
      </p:sp>
      <p:pic>
        <p:nvPicPr>
          <p:cNvPr id="6" name="Content Placeholder 5" descr="Connections">
            <a:extLst>
              <a:ext uri="{FF2B5EF4-FFF2-40B4-BE49-F238E27FC236}">
                <a16:creationId xmlns:a16="http://schemas.microsoft.com/office/drawing/2014/main" id="{E65C3785-41DE-B14C-9C3A-534601B09AC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239325" y="1390313"/>
            <a:ext cx="1800000" cy="1800000"/>
          </a:xfrm>
        </p:spPr>
      </p:pic>
      <p:sp>
        <p:nvSpPr>
          <p:cNvPr id="4" name="Slide Number Placeholder 3">
            <a:extLst>
              <a:ext uri="{FF2B5EF4-FFF2-40B4-BE49-F238E27FC236}">
                <a16:creationId xmlns:a16="http://schemas.microsoft.com/office/drawing/2014/main" id="{16FBEBCE-F6FD-8348-9B47-57E0F22BE46D}"/>
              </a:ext>
            </a:extLst>
          </p:cNvPr>
          <p:cNvSpPr>
            <a:spLocks noGrp="1"/>
          </p:cNvSpPr>
          <p:nvPr>
            <p:ph type="sldNum" sz="quarter" idx="12"/>
          </p:nvPr>
        </p:nvSpPr>
        <p:spPr/>
        <p:txBody>
          <a:bodyPr/>
          <a:lstStyle/>
          <a:p>
            <a:fld id="{A8050745-D873-D947-9203-FD1A681633F9}" type="slidenum">
              <a:rPr lang="da-DK" smtClean="0"/>
              <a:t>9</a:t>
            </a:fld>
            <a:endParaRPr lang="da-DK" dirty="0"/>
          </a:p>
        </p:txBody>
      </p:sp>
      <p:sp>
        <p:nvSpPr>
          <p:cNvPr id="7" name="Rectangle 6">
            <a:extLst>
              <a:ext uri="{FF2B5EF4-FFF2-40B4-BE49-F238E27FC236}">
                <a16:creationId xmlns:a16="http://schemas.microsoft.com/office/drawing/2014/main" id="{F2473F96-3F71-3141-8320-A33A4337CA08}"/>
              </a:ext>
            </a:extLst>
          </p:cNvPr>
          <p:cNvSpPr/>
          <p:nvPr/>
        </p:nvSpPr>
        <p:spPr>
          <a:xfrm>
            <a:off x="3686354" y="1424419"/>
            <a:ext cx="6096000" cy="1200329"/>
          </a:xfrm>
          <a:prstGeom prst="rect">
            <a:avLst/>
          </a:prstGeom>
        </p:spPr>
        <p:txBody>
          <a:bodyPr>
            <a:spAutoFit/>
          </a:bodyPr>
          <a:lstStyle/>
          <a:p>
            <a:r>
              <a:rPr lang="en-GB" b="1" dirty="0">
                <a:latin typeface="Helvetica" pitchFamily="2" charset="0"/>
              </a:rPr>
              <a:t>Obtains a spectrum of diverse external expert perspectives </a:t>
            </a:r>
            <a:r>
              <a:rPr lang="en-GB" dirty="0">
                <a:latin typeface="Helvetica" pitchFamily="2" charset="0"/>
              </a:rPr>
              <a:t>on key questions and assumptions to develop </a:t>
            </a:r>
            <a:r>
              <a:rPr lang="en-GB" b="1" dirty="0">
                <a:latin typeface="Helvetica" pitchFamily="2" charset="0"/>
              </a:rPr>
              <a:t>an objective, consensus </a:t>
            </a:r>
            <a:r>
              <a:rPr lang="en-GB" dirty="0">
                <a:latin typeface="Helvetica" pitchFamily="2" charset="0"/>
              </a:rPr>
              <a:t>view of the future in highly uncertain times</a:t>
            </a:r>
          </a:p>
        </p:txBody>
      </p:sp>
      <p:pic>
        <p:nvPicPr>
          <p:cNvPr id="11" name="Graphic 10" descr="Ui Ux">
            <a:extLst>
              <a:ext uri="{FF2B5EF4-FFF2-40B4-BE49-F238E27FC236}">
                <a16:creationId xmlns:a16="http://schemas.microsoft.com/office/drawing/2014/main" id="{123A02B2-3E2A-F345-9D35-7F2C55C04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0600" y="3633581"/>
            <a:ext cx="1800000" cy="1800000"/>
          </a:xfrm>
          <a:prstGeom prst="rect">
            <a:avLst/>
          </a:prstGeom>
        </p:spPr>
      </p:pic>
      <p:sp>
        <p:nvSpPr>
          <p:cNvPr id="12" name="Rectangle 11">
            <a:extLst>
              <a:ext uri="{FF2B5EF4-FFF2-40B4-BE49-F238E27FC236}">
                <a16:creationId xmlns:a16="http://schemas.microsoft.com/office/drawing/2014/main" id="{20667219-691D-F34A-BA5A-60D277F7E6C6}"/>
              </a:ext>
            </a:extLst>
          </p:cNvPr>
          <p:cNvSpPr/>
          <p:nvPr/>
        </p:nvSpPr>
        <p:spPr>
          <a:xfrm>
            <a:off x="2460812" y="3890384"/>
            <a:ext cx="6096000" cy="1477328"/>
          </a:xfrm>
          <a:prstGeom prst="rect">
            <a:avLst/>
          </a:prstGeom>
        </p:spPr>
        <p:txBody>
          <a:bodyPr>
            <a:spAutoFit/>
          </a:bodyPr>
          <a:lstStyle/>
          <a:p>
            <a:r>
              <a:rPr lang="en-GB" b="1" dirty="0">
                <a:latin typeface="Helvetica" pitchFamily="2" charset="0"/>
              </a:rPr>
              <a:t>Via an online platform</a:t>
            </a:r>
            <a:r>
              <a:rPr lang="en-GB" dirty="0">
                <a:latin typeface="Helvetica" pitchFamily="2" charset="0"/>
              </a:rPr>
              <a:t>, the real-time Delphi facilitates dialogue between geographically separated experts to identify:</a:t>
            </a:r>
          </a:p>
          <a:p>
            <a:pPr marL="285750" indent="-285750">
              <a:buFont typeface="Arial" panose="020B0604020202020204" pitchFamily="34" charset="0"/>
              <a:buChar char="•"/>
            </a:pPr>
            <a:r>
              <a:rPr lang="en-GB" dirty="0">
                <a:latin typeface="Helvetica" pitchFamily="2" charset="0"/>
              </a:rPr>
              <a:t>Consensus views</a:t>
            </a:r>
          </a:p>
          <a:p>
            <a:pPr marL="285750" indent="-285750">
              <a:buFont typeface="Arial" panose="020B0604020202020204" pitchFamily="34" charset="0"/>
              <a:buChar char="•"/>
            </a:pPr>
            <a:r>
              <a:rPr lang="en-GB" dirty="0">
                <a:latin typeface="Helvetica" pitchFamily="2" charset="0"/>
              </a:rPr>
              <a:t>Divergent opinions</a:t>
            </a:r>
            <a:endParaRPr lang="en-US" dirty="0">
              <a:latin typeface="Helvetica" pitchFamily="2" charset="0"/>
            </a:endParaRPr>
          </a:p>
        </p:txBody>
      </p:sp>
    </p:spTree>
    <p:extLst>
      <p:ext uri="{BB962C8B-B14F-4D97-AF65-F5344CB8AC3E}">
        <p14:creationId xmlns:p14="http://schemas.microsoft.com/office/powerpoint/2010/main" val="71746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3432</Words>
  <Application>Microsoft Office PowerPoint</Application>
  <PresentationFormat>Widescreen</PresentationFormat>
  <Paragraphs>458</Paragraphs>
  <Slides>41</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Arial</vt:lpstr>
      <vt:lpstr>Calibri</vt:lpstr>
      <vt:lpstr>Calibri Light</vt:lpstr>
      <vt:lpstr>Courier New</vt:lpstr>
      <vt:lpstr>FUTURA MEDIUM</vt:lpstr>
      <vt:lpstr>FUTURA MEDIUM</vt:lpstr>
      <vt:lpstr>Helvetica</vt:lpstr>
      <vt:lpstr>Helvetica Light</vt:lpstr>
      <vt:lpstr>Lato</vt:lpstr>
      <vt:lpstr>Open Sans</vt:lpstr>
      <vt:lpstr>Roboto</vt:lpstr>
      <vt:lpstr>Roboto Medium</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vt:lpstr>
      <vt:lpstr>METHODOLOGY: REAL-TIME DELPHI</vt:lpstr>
      <vt:lpstr>METHODOLOGY: REAL-TIME DELPHI</vt:lpstr>
      <vt:lpstr>SIGNIFCIANT SME DEBATE </vt:lpstr>
      <vt:lpstr>The online debate ran from 2 July 2020 – 4 August 2020</vt:lpstr>
      <vt:lpstr>PLATFORM: RESPONDENT VIEW (EXAMPLE)</vt:lpstr>
      <vt:lpstr>CONSENSUS MEASURES</vt:lpstr>
      <vt:lpstr>PARTICIPANT DEMOGRAPHICS</vt:lpstr>
      <vt:lpstr>PARTICIPANT DEMOGRAPHY*</vt:lpstr>
      <vt:lpstr>PARTICIPANT DEMOGRAPHY*</vt:lpstr>
      <vt:lpstr>THEMATIC SECTIONS &amp; KEY FINDINGS</vt:lpstr>
      <vt:lpstr>THEMATIC SECTIONS – COVERED IN THE REAL-TIME DELPHI</vt:lpstr>
      <vt:lpstr>INITIAL KEY FINDINGS – WORKPLACE STRATEGY</vt:lpstr>
      <vt:lpstr>REMOTE WORK</vt:lpstr>
      <vt:lpstr>REMOTE WORK – SME INSIGHTS</vt:lpstr>
      <vt:lpstr>PEOPLE AT THE OFFICE</vt:lpstr>
      <vt:lpstr>PEOPLE AT THE OFFICE – SME INSIGHTS</vt:lpstr>
      <vt:lpstr>PEOPLE AT THE OFFICE – SME INSIGHTS</vt:lpstr>
      <vt:lpstr>WELL-BEING CHALLENGES</vt:lpstr>
      <vt:lpstr>WELL-BEING CHALLENGES– SME INSIGHTS</vt:lpstr>
      <vt:lpstr>WELL-BEING CHALLENGES– SME INSIGHTS</vt:lpstr>
      <vt:lpstr>WHAT DOES THIS MEAN?</vt:lpstr>
      <vt:lpstr>WORKPLACE STRATEGY  - ORGANIZATIONAL RESPONSIBILITY </vt:lpstr>
      <vt:lpstr>ORGANIZATIONAL RESPONSIBILITY – SME INSIGHTS</vt:lpstr>
      <vt:lpstr>ORGANIZATIONAL RESPONSIBILITY – SME INSIGHTS</vt:lpstr>
      <vt:lpstr>FACILITY MANAGER RESPONSIBILITIES</vt:lpstr>
      <vt:lpstr>FACILITY MANAGER RESPONSIBILITIES – SME INSIGHTS</vt:lpstr>
      <vt:lpstr>FACILITY MANGER RESPONSIBILITIES – SME INSIGHTS</vt:lpstr>
      <vt:lpstr>INITIAL KEY FINDINGS – WORKPLACE STRATEGY</vt:lpstr>
      <vt:lpstr>THEMATIC SECTIONS – COVERED IN THE REAL-TIME DELPHI</vt:lpstr>
      <vt:lpstr>EXPERTS' ASSESSMENT:  THE WORKPLACE POST-COVID-19</vt:lpstr>
      <vt:lpstr>PowerPoint Presentation</vt:lpstr>
      <vt:lpstr>PowerPoint Presentation</vt:lpstr>
      <vt:lpstr>STAY TUNED FOR FUTURE WEBINARS DISCUSSING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Grant</dc:creator>
  <cp:lastModifiedBy>Chris Leake</cp:lastModifiedBy>
  <cp:revision>37</cp:revision>
  <dcterms:created xsi:type="dcterms:W3CDTF">2020-09-08T17:05:56Z</dcterms:created>
  <dcterms:modified xsi:type="dcterms:W3CDTF">2020-09-28T14:15:30Z</dcterms:modified>
</cp:coreProperties>
</file>