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application/octet-stream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eg"/>
  <Override PartName="/ppt/notesSlides/notesSlide2.xml" ContentType="application/vnd.openxmlformats-officedocument.presentationml.notesSlide+xml"/>
  <Override PartName="/ppt/media/image9.jpg" ContentType="image/jpeg"/>
  <Override PartName="/ppt/notesSlides/notesSlide3.xml" ContentType="application/vnd.openxmlformats-officedocument.presentationml.notesSlide+xml"/>
  <Override PartName="/ppt/media/image10.jpg" ContentType="image/jpeg"/>
  <Override PartName="/ppt/notesSlides/notesSlide4.xml" ContentType="application/vnd.openxmlformats-officedocument.presentationml.notesSlide+xml"/>
  <Override PartName="/ppt/media/image1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1487" r:id="rId4"/>
    <p:sldId id="1417" r:id="rId5"/>
    <p:sldId id="1416" r:id="rId6"/>
    <p:sldId id="1481" r:id="rId7"/>
    <p:sldId id="1482" r:id="rId8"/>
    <p:sldId id="1389" r:id="rId9"/>
    <p:sldId id="1483" r:id="rId10"/>
    <p:sldId id="1489" r:id="rId11"/>
    <p:sldId id="258" r:id="rId12"/>
    <p:sldId id="259" r:id="rId13"/>
    <p:sldId id="260" r:id="rId14"/>
    <p:sldId id="261" r:id="rId15"/>
  </p:sldIdLst>
  <p:sldSz cx="10160000" cy="5715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86" autoAdjust="0"/>
    <p:restoredTop sz="93465"/>
  </p:normalViewPr>
  <p:slideViewPr>
    <p:cSldViewPr snapToGrid="0" snapToObjects="1">
      <p:cViewPr>
        <p:scale>
          <a:sx n="63" d="100"/>
          <a:sy n="63" d="100"/>
        </p:scale>
        <p:origin x="71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908A-D8DB-45B3-AC23-C853F0F68E45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CF62-67AD-4803-B587-FA6DDB6A9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6738" y="261938"/>
            <a:ext cx="2514600" cy="1414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5676-9D4B-DF41-BDDE-32B6705013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6738" y="261938"/>
            <a:ext cx="2514600" cy="1414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research shows that </a:t>
            </a:r>
            <a:r>
              <a:rPr lang="en-US" b="1" dirty="0"/>
              <a:t>56% of the population </a:t>
            </a:r>
            <a:r>
              <a:rPr lang="en-US" dirty="0"/>
              <a:t>holds a job that’s at least partially </a:t>
            </a:r>
            <a:r>
              <a:rPr lang="en-US" b="1" dirty="0"/>
              <a:t>compatible</a:t>
            </a:r>
            <a:r>
              <a:rPr lang="en-US" dirty="0"/>
              <a:t> with telecommuting. A recent survey by Citrix (n=5k) shows 62% emps say they could work remotely 1x week.</a:t>
            </a:r>
          </a:p>
          <a:p>
            <a:endParaRPr lang="en-US" dirty="0"/>
          </a:p>
          <a:p>
            <a:r>
              <a:rPr lang="en-US" dirty="0"/>
              <a:t>Between </a:t>
            </a:r>
            <a:r>
              <a:rPr lang="en-US" b="1" dirty="0"/>
              <a:t>70% and 90% of employees </a:t>
            </a:r>
            <a:r>
              <a:rPr lang="en-US" dirty="0"/>
              <a:t>say they would if they could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5676-9D4B-DF41-BDDE-32B6705013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7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6738" y="261938"/>
            <a:ext cx="2514600" cy="1414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</a:t>
            </a:r>
            <a:r>
              <a:rPr lang="en-US" b="1" dirty="0"/>
              <a:t>Gallup</a:t>
            </a:r>
            <a:r>
              <a:rPr lang="en-US" dirty="0"/>
              <a:t>, </a:t>
            </a:r>
            <a:r>
              <a:rPr lang="en-US" b="1" dirty="0"/>
              <a:t>Flexibility</a:t>
            </a:r>
            <a:r>
              <a:rPr lang="en-US" dirty="0"/>
              <a:t> is one of the </a:t>
            </a:r>
            <a:r>
              <a:rPr lang="en-US" b="1" dirty="0"/>
              <a:t>highest ranked </a:t>
            </a:r>
            <a:r>
              <a:rPr lang="en-US" dirty="0"/>
              <a:t>benefits by </a:t>
            </a:r>
            <a:r>
              <a:rPr lang="en-US" b="1" dirty="0"/>
              <a:t>Millennials</a:t>
            </a:r>
            <a:r>
              <a:rPr lang="en-US" dirty="0"/>
              <a:t> ….even </a:t>
            </a:r>
            <a:r>
              <a:rPr lang="en-US" b="1" dirty="0"/>
              <a:t>higher than student loan </a:t>
            </a:r>
            <a:r>
              <a:rPr lang="en-US" dirty="0"/>
              <a:t>or </a:t>
            </a:r>
            <a:r>
              <a:rPr lang="en-US" b="1" dirty="0"/>
              <a:t>tuition</a:t>
            </a:r>
            <a:r>
              <a:rPr lang="en-US" dirty="0"/>
              <a:t> reimbursement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63%</a:t>
            </a:r>
            <a:r>
              <a:rPr lang="en-US" dirty="0"/>
              <a:t> would </a:t>
            </a:r>
            <a:r>
              <a:rPr lang="en-US" b="1" dirty="0"/>
              <a:t>change jobs </a:t>
            </a:r>
            <a:r>
              <a:rPr lang="en-US" dirty="0"/>
              <a:t>for </a:t>
            </a:r>
            <a:r>
              <a:rPr lang="en-US" b="1" dirty="0"/>
              <a:t>flex time </a:t>
            </a:r>
            <a:r>
              <a:rPr lang="en-US" dirty="0"/>
              <a:t>and about </a:t>
            </a:r>
            <a:r>
              <a:rPr lang="en-US" b="1" dirty="0"/>
              <a:t>half for full or part time telework</a:t>
            </a:r>
            <a:r>
              <a:rPr lang="en-US" dirty="0"/>
              <a:t>. (</a:t>
            </a:r>
            <a:r>
              <a:rPr lang="en-US" b="1" dirty="0"/>
              <a:t>30% </a:t>
            </a:r>
            <a:r>
              <a:rPr lang="en-US" dirty="0"/>
              <a:t>would actually take a </a:t>
            </a:r>
            <a:r>
              <a:rPr lang="en-US" b="1" dirty="0" err="1"/>
              <a:t>paycu</a:t>
            </a:r>
            <a:r>
              <a:rPr lang="en-US" dirty="0" err="1"/>
              <a:t>t</a:t>
            </a:r>
            <a:r>
              <a:rPr lang="en-US" dirty="0"/>
              <a:t> for the privilege) </a:t>
            </a:r>
          </a:p>
          <a:p>
            <a:endParaRPr lang="en-US" dirty="0"/>
          </a:p>
          <a:p>
            <a:r>
              <a:rPr lang="en-US" b="1" dirty="0"/>
              <a:t>Boomers rank these similarly</a:t>
            </a:r>
            <a:r>
              <a:rPr lang="en-US" dirty="0"/>
              <a:t>, thought the percentages are 15 to 20 points lower.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Flextime (47%), </a:t>
            </a:r>
            <a:r>
              <a:rPr lang="en-US" dirty="0" err="1"/>
              <a:t>Insur</a:t>
            </a:r>
            <a:r>
              <a:rPr lang="en-US" dirty="0"/>
              <a:t> (43%), telework </a:t>
            </a:r>
            <a:r>
              <a:rPr lang="en-US" dirty="0" err="1"/>
              <a:t>pt</a:t>
            </a:r>
            <a:r>
              <a:rPr lang="en-US" dirty="0"/>
              <a:t> (33%), telework ft (31%)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5676-9D4B-DF41-BDDE-32B6705013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4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6738" y="261938"/>
            <a:ext cx="2514600" cy="1414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5676-9D4B-DF41-BDDE-32B6705013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1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1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1084031" y="-55019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17056" y="2425700"/>
            <a:ext cx="10194112" cy="3289300"/>
            <a:chOff x="-12725" y="3267075"/>
            <a:chExt cx="7645584" cy="2466975"/>
          </a:xfrm>
        </p:grpSpPr>
        <p:sp>
          <p:nvSpPr>
            <p:cNvPr id="4" name="Freeform 4"/>
            <p:cNvSpPr/>
            <p:nvPr/>
          </p:nvSpPr>
          <p:spPr>
            <a:xfrm>
              <a:off x="-12725" y="3267075"/>
              <a:ext cx="7645584" cy="24669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t="-44074" b="-4407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 rot="21600000">
            <a:off x="606010" y="727473"/>
            <a:ext cx="6706735" cy="103293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WORK FROM HOME: </a:t>
            </a:r>
          </a:p>
          <a:p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THE NEW GLOBAL REALITY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606009" y="1760407"/>
            <a:ext cx="9067847" cy="428051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F0484A">
                    <a:alpha val="100000"/>
                  </a:srgbClr>
                </a:solidFill>
                <a:latin typeface="Lato"/>
              </a:rPr>
              <a:t>Best Practices + Tips from Experts in Teleworking, Workplace Experience and FM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79856" y="4160431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6575250" y="5064418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820770" y="469045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7652304" y="-375437"/>
            <a:ext cx="2068992" cy="20781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27904" y="-2285"/>
            <a:ext cx="10276418" cy="741979"/>
            <a:chOff x="1100138" y="-52388"/>
            <a:chExt cx="6543675" cy="1219200"/>
          </a:xfrm>
        </p:grpSpPr>
        <p:sp>
          <p:nvSpPr>
            <p:cNvPr id="2" name="Freeform 2"/>
            <p:cNvSpPr/>
            <p:nvPr/>
          </p:nvSpPr>
          <p:spPr>
            <a:xfrm>
              <a:off x="1100138" y="-52388"/>
              <a:ext cx="654367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918882" y="739694"/>
            <a:ext cx="270932" cy="2709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361429" y="102049"/>
            <a:ext cx="2015200" cy="1914955"/>
            <a:chOff x="270900" y="333375"/>
            <a:chExt cx="1511400" cy="1436216"/>
          </a:xfrm>
        </p:grpSpPr>
        <p:sp>
          <p:nvSpPr>
            <p:cNvPr id="5" name="Freeform 5"/>
            <p:cNvSpPr/>
            <p:nvPr/>
          </p:nvSpPr>
          <p:spPr>
            <a:xfrm>
              <a:off x="27090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408469" y="739694"/>
            <a:ext cx="270932" cy="27093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21600000">
            <a:off x="2851016" y="102049"/>
            <a:ext cx="2015200" cy="1914955"/>
            <a:chOff x="2138090" y="333375"/>
            <a:chExt cx="1511400" cy="1436216"/>
          </a:xfrm>
        </p:grpSpPr>
        <p:sp>
          <p:nvSpPr>
            <p:cNvPr id="8" name="Freeform 8"/>
            <p:cNvSpPr/>
            <p:nvPr/>
          </p:nvSpPr>
          <p:spPr>
            <a:xfrm>
              <a:off x="213809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884147" y="739694"/>
            <a:ext cx="270932" cy="27093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5326694" y="102049"/>
            <a:ext cx="2015200" cy="1914955"/>
            <a:chOff x="3994849" y="333375"/>
            <a:chExt cx="1511400" cy="1436216"/>
          </a:xfrm>
        </p:grpSpPr>
        <p:sp>
          <p:nvSpPr>
            <p:cNvPr id="11" name="Freeform 11"/>
            <p:cNvSpPr/>
            <p:nvPr/>
          </p:nvSpPr>
          <p:spPr>
            <a:xfrm>
              <a:off x="3994849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9373735" y="739694"/>
            <a:ext cx="270932" cy="27093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21600000">
            <a:off x="7816282" y="102049"/>
            <a:ext cx="2015200" cy="1914955"/>
            <a:chOff x="5862040" y="333375"/>
            <a:chExt cx="1511400" cy="1436216"/>
          </a:xfrm>
        </p:grpSpPr>
        <p:sp>
          <p:nvSpPr>
            <p:cNvPr id="14" name="Freeform 14"/>
            <p:cNvSpPr/>
            <p:nvPr/>
          </p:nvSpPr>
          <p:spPr>
            <a:xfrm>
              <a:off x="586204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/>
              </a:blip>
              <a:stretch>
                <a:fillRect t="-2617" b="-261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16199300">
            <a:off x="8679853" y="2163961"/>
            <a:ext cx="2816905" cy="110036"/>
            <a:chOff x="6509889" y="2337345"/>
            <a:chExt cx="2112679" cy="82527"/>
          </a:xfrm>
        </p:grpSpPr>
        <p:sp>
          <p:nvSpPr>
            <p:cNvPr id="16" name="Freeform 16"/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61659" y="2150982"/>
            <a:ext cx="2185533" cy="1989667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Peter Ankerstjerne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MBA, COP, FRICS, 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IFMA Fellow/1st Vice Chair, Global FM &amp; Employee Services Lead for JLL – Jones Lang LaSalle</a:t>
            </a: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0" y="4140650"/>
            <a:ext cx="622300" cy="1625600"/>
            <a:chOff x="-12725" y="4524375"/>
            <a:chExt cx="466725" cy="1219200"/>
          </a:xfrm>
        </p:grpSpPr>
        <p:sp>
          <p:nvSpPr>
            <p:cNvPr id="20" name="Freeform 20"/>
            <p:cNvSpPr/>
            <p:nvPr/>
          </p:nvSpPr>
          <p:spPr>
            <a:xfrm>
              <a:off x="-12725" y="4524375"/>
              <a:ext cx="46672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599300">
            <a:off x="127011" y="4468573"/>
            <a:ext cx="2816905" cy="110036"/>
            <a:chOff x="-1038215" y="3914990"/>
            <a:chExt cx="2112679" cy="82527"/>
          </a:xfrm>
          <a:solidFill>
            <a:srgbClr val="FF0000"/>
          </a:solidFill>
        </p:grpSpPr>
        <p:sp>
          <p:nvSpPr>
            <p:cNvPr id="22" name="Freeform 22"/>
            <p:cNvSpPr/>
            <p:nvPr/>
          </p:nvSpPr>
          <p:spPr>
            <a:xfrm>
              <a:off x="-1038215" y="3914990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2850859" y="2159449"/>
            <a:ext cx="2185533" cy="8551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Kate Lister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President, Global Workplace Analytics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5323125" y="2159449"/>
            <a:ext cx="2185533" cy="11345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Dr. Anita Kamouri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Vice-President, 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Co-Founder, </a:t>
            </a:r>
          </a:p>
          <a:p>
            <a:r>
              <a:rPr lang="en-US" sz="1400" spc="100" dirty="0" err="1">
                <a:solidFill>
                  <a:srgbClr val="0D3345">
                    <a:alpha val="100000"/>
                  </a:srgbClr>
                </a:solidFill>
                <a:latin typeface="Lato"/>
              </a:rPr>
              <a:t>Iometrics</a:t>
            </a:r>
            <a:endParaRPr lang="en-US" sz="1400" spc="100" dirty="0">
              <a:solidFill>
                <a:srgbClr val="0D3345">
                  <a:alpha val="100000"/>
                </a:srgbClr>
              </a:solidFill>
              <a:latin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7854659" y="2159449"/>
            <a:ext cx="2185533" cy="11345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Lucy Jeynes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Founder, 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Managing Director, Larch Consulting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F9228F9-517C-4851-94A8-22FA87908329}"/>
              </a:ext>
            </a:extLst>
          </p:cNvPr>
          <p:cNvSpPr txBox="1"/>
          <p:nvPr/>
        </p:nvSpPr>
        <p:spPr>
          <a:xfrm rot="21600000">
            <a:off x="3191933" y="4007124"/>
            <a:ext cx="6841067" cy="103293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WORK FROM HOME: </a:t>
            </a:r>
          </a:p>
          <a:p>
            <a:pPr>
              <a:lnSpc>
                <a:spcPts val="4071"/>
              </a:lnSpc>
            </a:pPr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THE NEW GLOBAL REALITY</a:t>
            </a:r>
          </a:p>
        </p:txBody>
      </p:sp>
      <p:pic>
        <p:nvPicPr>
          <p:cNvPr id="28" name="Picture 19">
            <a:extLst>
              <a:ext uri="{FF2B5EF4-FFF2-40B4-BE49-F238E27FC236}">
                <a16:creationId xmlns:a16="http://schemas.microsoft.com/office/drawing/2014/main" id="{51797278-3C0C-4C3C-8070-70C8A1F6D0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8771021" y="4608901"/>
            <a:ext cx="1149907" cy="11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1280" y="-216569"/>
            <a:ext cx="10290600" cy="5969765"/>
            <a:chOff x="191941" y="-31748"/>
            <a:chExt cx="7620000" cy="4302123"/>
          </a:xfrm>
        </p:grpSpPr>
        <p:sp>
          <p:nvSpPr>
            <p:cNvPr id="2" name="Freeform 2"/>
            <p:cNvSpPr/>
            <p:nvPr/>
          </p:nvSpPr>
          <p:spPr>
            <a:xfrm>
              <a:off x="191941" y="-31748"/>
              <a:ext cx="7620000" cy="430212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31784" y="-1"/>
            <a:ext cx="5101718" cy="5736166"/>
            <a:chOff x="-12725" y="-33338"/>
            <a:chExt cx="4410075" cy="5762625"/>
          </a:xfrm>
        </p:grpSpPr>
        <p:sp>
          <p:nvSpPr>
            <p:cNvPr id="4" name="Freeform 4"/>
            <p:cNvSpPr/>
            <p:nvPr/>
          </p:nvSpPr>
          <p:spPr>
            <a:xfrm>
              <a:off x="-12725" y="-33338"/>
              <a:ext cx="4410075" cy="57626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cxnSp>
        <p:nvCxnSpPr>
          <p:cNvPr id="6" name="Straight Connector 6"/>
          <p:cNvCxnSpPr>
            <a:cxnSpLocks/>
          </p:cNvCxnSpPr>
          <p:nvPr/>
        </p:nvCxnSpPr>
        <p:spPr>
          <a:xfrm rot="5400000">
            <a:off x="906770" y="2178072"/>
            <a:ext cx="7454763" cy="0"/>
          </a:xfrm>
          <a:prstGeom prst="line">
            <a:avLst/>
          </a:prstGeom>
          <a:ln w="47625">
            <a:solidFill>
              <a:srgbClr val="0D3345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8"/>
          <p:cNvGrpSpPr/>
          <p:nvPr/>
        </p:nvGrpSpPr>
        <p:grpSpPr>
          <a:xfrm rot="21600000">
            <a:off x="5064639" y="-169714"/>
            <a:ext cx="5231890" cy="5969765"/>
            <a:chOff x="4402509" y="-33337"/>
            <a:chExt cx="3230163" cy="5766439"/>
          </a:xfrm>
        </p:grpSpPr>
        <p:sp>
          <p:nvSpPr>
            <p:cNvPr id="7" name="Freeform 7"/>
            <p:cNvSpPr/>
            <p:nvPr/>
          </p:nvSpPr>
          <p:spPr>
            <a:xfrm>
              <a:off x="4402509" y="-33337"/>
              <a:ext cx="3230163" cy="576643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l="-108668" r="-10869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3684163" y="813203"/>
            <a:ext cx="1193800" cy="475655"/>
            <a:chOff x="3238500" y="1193800"/>
            <a:chExt cx="895350" cy="356741"/>
          </a:xfrm>
        </p:grpSpPr>
        <p:sp>
          <p:nvSpPr>
            <p:cNvPr id="9" name="Freeform 9"/>
            <p:cNvSpPr/>
            <p:nvPr/>
          </p:nvSpPr>
          <p:spPr>
            <a:xfrm>
              <a:off x="3238500" y="1193800"/>
              <a:ext cx="895350" cy="356741"/>
            </a:xfrm>
            <a:custGeom>
              <a:avLst/>
              <a:gdLst/>
              <a:ahLst/>
              <a:cxnLst/>
              <a:rect l="0" t="0" r="0" b="0"/>
              <a:pathLst>
                <a:path w="304800" h="120358">
                  <a:moveTo>
                    <a:pt x="244621" y="0"/>
                  </a:moveTo>
                  <a:lnTo>
                    <a:pt x="60179" y="0"/>
                  </a:lnTo>
                  <a:cubicBezTo>
                    <a:pt x="26946" y="0"/>
                    <a:pt x="0" y="26946"/>
                    <a:pt x="0" y="60179"/>
                  </a:cubicBezTo>
                  <a:lnTo>
                    <a:pt x="0" y="60179"/>
                  </a:lnTo>
                  <a:cubicBezTo>
                    <a:pt x="0" y="93412"/>
                    <a:pt x="26946" y="120358"/>
                    <a:pt x="60179" y="120358"/>
                  </a:cubicBezTo>
                  <a:lnTo>
                    <a:pt x="244621" y="120358"/>
                  </a:lnTo>
                  <a:cubicBezTo>
                    <a:pt x="277854" y="120358"/>
                    <a:pt x="304800" y="93412"/>
                    <a:pt x="304800" y="60179"/>
                  </a:cubicBezTo>
                  <a:lnTo>
                    <a:pt x="304800" y="60179"/>
                  </a:lnTo>
                  <a:cubicBezTo>
                    <a:pt x="304800" y="26946"/>
                    <a:pt x="277854" y="0"/>
                    <a:pt x="244621" y="0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4446309" y="938690"/>
            <a:ext cx="266700" cy="266700"/>
            <a:chOff x="3857625" y="1272159"/>
            <a:chExt cx="200025" cy="200025"/>
          </a:xfrm>
        </p:grpSpPr>
        <p:sp>
          <p:nvSpPr>
            <p:cNvPr id="11" name="Freeform 11"/>
            <p:cNvSpPr/>
            <p:nvPr/>
          </p:nvSpPr>
          <p:spPr>
            <a:xfrm>
              <a:off x="3857625" y="1272159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3708740" y="2710690"/>
            <a:ext cx="1193800" cy="475655"/>
            <a:chOff x="3238500" y="3025775"/>
            <a:chExt cx="895350" cy="356741"/>
          </a:xfrm>
        </p:grpSpPr>
        <p:sp>
          <p:nvSpPr>
            <p:cNvPr id="13" name="Freeform 13"/>
            <p:cNvSpPr/>
            <p:nvPr/>
          </p:nvSpPr>
          <p:spPr>
            <a:xfrm>
              <a:off x="3238500" y="3025775"/>
              <a:ext cx="895350" cy="356741"/>
            </a:xfrm>
            <a:custGeom>
              <a:avLst/>
              <a:gdLst/>
              <a:ahLst/>
              <a:cxnLst/>
              <a:rect l="0" t="0" r="0" b="0"/>
              <a:pathLst>
                <a:path w="304800" h="120358">
                  <a:moveTo>
                    <a:pt x="244621" y="0"/>
                  </a:moveTo>
                  <a:lnTo>
                    <a:pt x="60179" y="0"/>
                  </a:lnTo>
                  <a:cubicBezTo>
                    <a:pt x="26946" y="0"/>
                    <a:pt x="0" y="26946"/>
                    <a:pt x="0" y="60179"/>
                  </a:cubicBezTo>
                  <a:lnTo>
                    <a:pt x="0" y="60179"/>
                  </a:lnTo>
                  <a:cubicBezTo>
                    <a:pt x="0" y="93412"/>
                    <a:pt x="26946" y="120358"/>
                    <a:pt x="60179" y="120358"/>
                  </a:cubicBezTo>
                  <a:lnTo>
                    <a:pt x="244621" y="120358"/>
                  </a:lnTo>
                  <a:cubicBezTo>
                    <a:pt x="277854" y="120358"/>
                    <a:pt x="304800" y="93412"/>
                    <a:pt x="304800" y="60179"/>
                  </a:cubicBezTo>
                  <a:lnTo>
                    <a:pt x="304800" y="60179"/>
                  </a:lnTo>
                  <a:cubicBezTo>
                    <a:pt x="304800" y="26946"/>
                    <a:pt x="277854" y="0"/>
                    <a:pt x="244621" y="0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4534241" y="2815169"/>
            <a:ext cx="266700" cy="266700"/>
            <a:chOff x="3857625" y="3104134"/>
            <a:chExt cx="200025" cy="200025"/>
          </a:xfrm>
        </p:grpSpPr>
        <p:sp>
          <p:nvSpPr>
            <p:cNvPr id="15" name="Freeform 15"/>
            <p:cNvSpPr/>
            <p:nvPr/>
          </p:nvSpPr>
          <p:spPr>
            <a:xfrm>
              <a:off x="3857625" y="3104134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21600000">
            <a:off x="3735731" y="4426142"/>
            <a:ext cx="1193800" cy="475655"/>
            <a:chOff x="3235325" y="4603750"/>
            <a:chExt cx="895350" cy="356741"/>
          </a:xfrm>
        </p:grpSpPr>
        <p:sp>
          <p:nvSpPr>
            <p:cNvPr id="17" name="Freeform 17"/>
            <p:cNvSpPr/>
            <p:nvPr/>
          </p:nvSpPr>
          <p:spPr>
            <a:xfrm>
              <a:off x="3235325" y="4603750"/>
              <a:ext cx="895350" cy="356741"/>
            </a:xfrm>
            <a:custGeom>
              <a:avLst/>
              <a:gdLst/>
              <a:ahLst/>
              <a:cxnLst/>
              <a:rect l="0" t="0" r="0" b="0"/>
              <a:pathLst>
                <a:path w="304800" h="120358">
                  <a:moveTo>
                    <a:pt x="244621" y="0"/>
                  </a:moveTo>
                  <a:lnTo>
                    <a:pt x="60179" y="0"/>
                  </a:lnTo>
                  <a:cubicBezTo>
                    <a:pt x="26946" y="0"/>
                    <a:pt x="0" y="26946"/>
                    <a:pt x="0" y="60179"/>
                  </a:cubicBezTo>
                  <a:lnTo>
                    <a:pt x="0" y="60179"/>
                  </a:lnTo>
                  <a:cubicBezTo>
                    <a:pt x="0" y="93412"/>
                    <a:pt x="26946" y="120358"/>
                    <a:pt x="60179" y="120358"/>
                  </a:cubicBezTo>
                  <a:lnTo>
                    <a:pt x="244621" y="120358"/>
                  </a:lnTo>
                  <a:cubicBezTo>
                    <a:pt x="277854" y="120358"/>
                    <a:pt x="304800" y="93412"/>
                    <a:pt x="304800" y="60179"/>
                  </a:cubicBezTo>
                  <a:lnTo>
                    <a:pt x="304800" y="60179"/>
                  </a:lnTo>
                  <a:cubicBezTo>
                    <a:pt x="304800" y="26946"/>
                    <a:pt x="277854" y="0"/>
                    <a:pt x="244621" y="0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746841" y="4593626"/>
            <a:ext cx="797000" cy="152400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200"/>
              </a:lnSpc>
            </a:pPr>
            <a:endParaRPr sz="2400"/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4546941" y="4536479"/>
            <a:ext cx="266700" cy="266700"/>
            <a:chOff x="3854450" y="4682109"/>
            <a:chExt cx="200025" cy="200025"/>
          </a:xfrm>
        </p:grpSpPr>
        <p:sp>
          <p:nvSpPr>
            <p:cNvPr id="20" name="Freeform 20"/>
            <p:cNvSpPr/>
            <p:nvPr/>
          </p:nvSpPr>
          <p:spPr>
            <a:xfrm>
              <a:off x="3854450" y="4682109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5408574" y="4175779"/>
            <a:ext cx="3862090" cy="1117600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ts val="2200"/>
              </a:lnSpc>
            </a:pPr>
            <a:r>
              <a:rPr lang="en-US" spc="100" dirty="0">
                <a:solidFill>
                  <a:srgbClr val="FFFFFF">
                    <a:alpha val="100000"/>
                  </a:srgbClr>
                </a:solidFill>
                <a:latin typeface="Lato"/>
              </a:rPr>
              <a:t>Results will be shared via reports, webinars, press releases, and publications through our supporters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477182" y="1234579"/>
            <a:ext cx="2900967" cy="3606800"/>
          </a:xfrm>
          <a:prstGeom prst="rect">
            <a:avLst/>
          </a:prstGeom>
        </p:spPr>
        <p:txBody>
          <a:bodyPr lIns="0" tIns="62400" rIns="0" bIns="0" rtlCol="0" anchor="t"/>
          <a:lstStyle/>
          <a:p>
            <a:pPr>
              <a:lnSpc>
                <a:spcPts val="4731"/>
              </a:lnSpc>
            </a:pPr>
            <a:r>
              <a:rPr lang="en-US" sz="4300" b="1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Global </a:t>
            </a:r>
          </a:p>
          <a:p>
            <a:pPr>
              <a:lnSpc>
                <a:spcPts val="4731"/>
              </a:lnSpc>
            </a:pPr>
            <a:r>
              <a:rPr lang="en-US" sz="4300" b="1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Work </a:t>
            </a:r>
          </a:p>
          <a:p>
            <a:pPr>
              <a:lnSpc>
                <a:spcPts val="4731"/>
              </a:lnSpc>
            </a:pPr>
            <a:r>
              <a:rPr lang="en-US" sz="4300" b="1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from </a:t>
            </a:r>
          </a:p>
          <a:p>
            <a:pPr>
              <a:lnSpc>
                <a:spcPts val="4731"/>
              </a:lnSpc>
            </a:pPr>
            <a:r>
              <a:rPr lang="en-US" sz="4300" b="1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Home Experience Survey</a:t>
            </a:r>
          </a:p>
        </p:txBody>
      </p:sp>
      <p:grpSp>
        <p:nvGrpSpPr>
          <p:cNvPr id="25" name="Group 25"/>
          <p:cNvGrpSpPr/>
          <p:nvPr/>
        </p:nvGrpSpPr>
        <p:grpSpPr>
          <a:xfrm rot="21599300">
            <a:off x="27614" y="5050366"/>
            <a:ext cx="2816905" cy="110036"/>
            <a:chOff x="-66709" y="4502150"/>
            <a:chExt cx="2112679" cy="82527"/>
          </a:xfrm>
        </p:grpSpPr>
        <p:sp>
          <p:nvSpPr>
            <p:cNvPr id="24" name="Freeform 24"/>
            <p:cNvSpPr/>
            <p:nvPr/>
          </p:nvSpPr>
          <p:spPr>
            <a:xfrm>
              <a:off x="-66709" y="4502150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16199300">
            <a:off x="-2844653" y="10066934"/>
            <a:ext cx="24965443" cy="975212"/>
            <a:chOff x="-1944909" y="12073013"/>
            <a:chExt cx="18724082" cy="731409"/>
          </a:xfrm>
        </p:grpSpPr>
        <p:sp>
          <p:nvSpPr>
            <p:cNvPr id="26" name="Freeform 26"/>
            <p:cNvSpPr/>
            <p:nvPr/>
          </p:nvSpPr>
          <p:spPr>
            <a:xfrm>
              <a:off x="-1944909" y="12073013"/>
              <a:ext cx="18724082" cy="731409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20000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 rot="16199300">
            <a:off x="8486561" y="6704321"/>
            <a:ext cx="2816905" cy="110036"/>
            <a:chOff x="6364920" y="5742615"/>
            <a:chExt cx="2112679" cy="82527"/>
          </a:xfrm>
        </p:grpSpPr>
        <p:sp>
          <p:nvSpPr>
            <p:cNvPr id="28" name="Freeform 28"/>
            <p:cNvSpPr/>
            <p:nvPr/>
          </p:nvSpPr>
          <p:spPr>
            <a:xfrm>
              <a:off x="6364920" y="574261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30" name="TextBox 30"/>
          <p:cNvSpPr txBox="1"/>
          <p:nvPr/>
        </p:nvSpPr>
        <p:spPr>
          <a:xfrm rot="21600000">
            <a:off x="5381583" y="2529298"/>
            <a:ext cx="4025843" cy="1186663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ts val="2200"/>
              </a:lnSpc>
            </a:pPr>
            <a:r>
              <a:rPr lang="en-US" spc="100" dirty="0">
                <a:solidFill>
                  <a:srgbClr val="FFFFFF">
                    <a:alpha val="100000"/>
                  </a:srgbClr>
                </a:solidFill>
                <a:latin typeface="Lato"/>
              </a:rPr>
              <a:t>Provide critical insights into the impact COVID-19 will have on the future of work and the workplace</a:t>
            </a:r>
          </a:p>
        </p:txBody>
      </p:sp>
      <p:sp>
        <p:nvSpPr>
          <p:cNvPr id="31" name="TextBox 31"/>
          <p:cNvSpPr txBox="1"/>
          <p:nvPr/>
        </p:nvSpPr>
        <p:spPr>
          <a:xfrm rot="21600000">
            <a:off x="5336921" y="655585"/>
            <a:ext cx="4054810" cy="1676400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ts val="2200"/>
              </a:lnSpc>
            </a:pPr>
            <a:r>
              <a:rPr lang="en-US" spc="128" dirty="0">
                <a:solidFill>
                  <a:srgbClr val="FFFFFF">
                    <a:alpha val="100000"/>
                  </a:srgbClr>
                </a:solidFill>
                <a:latin typeface="Lato"/>
              </a:rPr>
              <a:t>A first-of-its kind global survey to gather much-needed data about the impact of Covid-19 on how and where people are working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443174" y="549288"/>
            <a:ext cx="2493433" cy="550333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 rot="21600000">
            <a:off x="3830919" y="954313"/>
            <a:ext cx="6361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>
              <a:lnSpc>
                <a:spcPts val="1500"/>
              </a:lnSpc>
            </a:pPr>
            <a:r>
              <a:rPr lang="en-US" sz="1500" b="1" dirty="0">
                <a:solidFill>
                  <a:srgbClr val="000000">
                    <a:alpha val="100000"/>
                  </a:srgbClr>
                </a:solidFill>
                <a:latin typeface="Lato"/>
              </a:rPr>
              <a:t>WHAT</a:t>
            </a:r>
          </a:p>
        </p:txBody>
      </p:sp>
      <p:sp>
        <p:nvSpPr>
          <p:cNvPr id="34" name="TextBox 34"/>
          <p:cNvSpPr txBox="1"/>
          <p:nvPr/>
        </p:nvSpPr>
        <p:spPr>
          <a:xfrm rot="21600000">
            <a:off x="3897830" y="2839101"/>
            <a:ext cx="5853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rgbClr val="000000">
                    <a:alpha val="100000"/>
                  </a:srgbClr>
                </a:solidFill>
                <a:latin typeface="Lato"/>
              </a:rPr>
              <a:t>WHY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3897830" y="4581577"/>
            <a:ext cx="5853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rgbClr val="000000">
                    <a:alpha val="100000"/>
                  </a:srgbClr>
                </a:solidFill>
                <a:latin typeface="Lato"/>
              </a:rPr>
              <a:t>HOW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09074" y="0"/>
            <a:ext cx="10578016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 rot="21600000">
            <a:off x="1269719" y="1980919"/>
            <a:ext cx="6926660" cy="4004733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 algn="ctr">
              <a:lnSpc>
                <a:spcPts val="3500"/>
              </a:lnSpc>
            </a:pPr>
            <a:r>
              <a:rPr lang="en-US" sz="2400" b="1" spc="128" dirty="0">
                <a:solidFill>
                  <a:srgbClr val="F0484A">
                    <a:alpha val="100000"/>
                  </a:srgbClr>
                </a:solidFill>
                <a:latin typeface="Lato"/>
              </a:rPr>
              <a:t>Global Work-from-Home Experience Survey</a:t>
            </a:r>
          </a:p>
          <a:p>
            <a:pPr algn="ctr">
              <a:lnSpc>
                <a:spcPts val="3500"/>
              </a:lnSpc>
            </a:pPr>
            <a:endParaRPr lang="en-US" sz="2500" b="1" spc="128" dirty="0">
              <a:solidFill>
                <a:srgbClr val="F0484A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3500"/>
              </a:lnSpc>
            </a:pPr>
            <a:endParaRPr lang="en-US" sz="2500" b="1" spc="128" dirty="0">
              <a:solidFill>
                <a:srgbClr val="F0484A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3500"/>
              </a:lnSpc>
            </a:pPr>
            <a:endParaRPr lang="en-US" sz="2500" b="1" spc="128" dirty="0">
              <a:solidFill>
                <a:srgbClr val="F0484A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3500"/>
              </a:lnSpc>
            </a:pPr>
            <a:endParaRPr lang="en-US" sz="2500" b="1" spc="128" dirty="0">
              <a:solidFill>
                <a:srgbClr val="F0484A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3500"/>
              </a:lnSpc>
            </a:pPr>
            <a:endParaRPr lang="en-US" sz="2500" b="1" spc="128" dirty="0">
              <a:solidFill>
                <a:srgbClr val="F0484A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3500"/>
              </a:lnSpc>
            </a:pPr>
            <a:r>
              <a:rPr lang="en-US" sz="2400" b="1" spc="128" dirty="0">
                <a:solidFill>
                  <a:schemeClr val="bg1"/>
                </a:solidFill>
                <a:latin typeface="Lato"/>
              </a:rPr>
              <a:t>https://www.research.net/r/IFMA-WFH</a:t>
            </a:r>
          </a:p>
        </p:txBody>
      </p:sp>
      <p:grpSp>
        <p:nvGrpSpPr>
          <p:cNvPr id="8" name="Group 8"/>
          <p:cNvGrpSpPr/>
          <p:nvPr/>
        </p:nvGrpSpPr>
        <p:grpSpPr>
          <a:xfrm rot="16199300">
            <a:off x="-3076997" y="11042751"/>
            <a:ext cx="24965443" cy="975212"/>
            <a:chOff x="-2116359" y="8996438"/>
            <a:chExt cx="18724082" cy="731409"/>
          </a:xfrm>
        </p:grpSpPr>
        <p:sp>
          <p:nvSpPr>
            <p:cNvPr id="7" name="Freeform 7"/>
            <p:cNvSpPr/>
            <p:nvPr/>
          </p:nvSpPr>
          <p:spPr>
            <a:xfrm>
              <a:off x="-2116359" y="8996438"/>
              <a:ext cx="18724082" cy="731409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2000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264126" y="344523"/>
            <a:ext cx="2289393" cy="6638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21600000">
            <a:off x="1126523" y="1279072"/>
            <a:ext cx="6926659" cy="745067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940"/>
              </a:lnSpc>
            </a:pPr>
            <a:r>
              <a:rPr lang="en-US" sz="2100" b="1" spc="128" dirty="0">
                <a:solidFill>
                  <a:srgbClr val="FFFFFF">
                    <a:alpha val="100000"/>
                  </a:srgbClr>
                </a:solidFill>
                <a:latin typeface="Lato"/>
              </a:rPr>
              <a:t>Help us learn from this Global Experiment </a:t>
            </a:r>
          </a:p>
          <a:p>
            <a:pPr algn="ctr">
              <a:lnSpc>
                <a:spcPts val="2940"/>
              </a:lnSpc>
            </a:pPr>
            <a:r>
              <a:rPr lang="en-US" sz="2100" b="1" i="1" spc="128" dirty="0">
                <a:solidFill>
                  <a:srgbClr val="FFFFFF">
                    <a:alpha val="100000"/>
                  </a:srgbClr>
                </a:solidFill>
                <a:latin typeface="Lato"/>
              </a:rPr>
              <a:t>please take the</a:t>
            </a:r>
          </a:p>
        </p:txBody>
      </p:sp>
      <p:pic>
        <p:nvPicPr>
          <p:cNvPr id="13" name="Picture 12" descr="A picture containing piece, black, hand, white&#10;&#10;Description automatically generated">
            <a:extLst>
              <a:ext uri="{FF2B5EF4-FFF2-40B4-BE49-F238E27FC236}">
                <a16:creationId xmlns:a16="http://schemas.microsoft.com/office/drawing/2014/main" id="{324BFFAD-2413-46FB-BBAB-5EA7892E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11" y="2652234"/>
            <a:ext cx="1963680" cy="1963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950153" y="626097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t="-37164" b="-3716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007533" y="356835"/>
            <a:ext cx="6622068" cy="103293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Preparedness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1007533" y="1432412"/>
            <a:ext cx="7748134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6873264" y="5482142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894040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45F66591-11D7-4F21-A258-F4D338B102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076310" y="-207462"/>
            <a:ext cx="1680409" cy="16722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974671" y="-275666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17056" y="2437853"/>
            <a:ext cx="10194112" cy="3289300"/>
            <a:chOff x="-12725" y="2507516"/>
            <a:chExt cx="7645584" cy="2466975"/>
          </a:xfrm>
        </p:grpSpPr>
        <p:sp>
          <p:nvSpPr>
            <p:cNvPr id="4" name="Freeform 4"/>
            <p:cNvSpPr/>
            <p:nvPr/>
          </p:nvSpPr>
          <p:spPr>
            <a:xfrm>
              <a:off x="-12725" y="2507516"/>
              <a:ext cx="7645584" cy="24669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t="-66354" b="-6635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749301" y="312908"/>
            <a:ext cx="8492706" cy="103293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6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WEDNESDAY WEBINAR</a:t>
            </a:r>
          </a:p>
          <a:p>
            <a:pPr>
              <a:lnSpc>
                <a:spcPts val="4071"/>
              </a:lnSpc>
            </a:pPr>
            <a:r>
              <a:rPr lang="en-US" sz="36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SERIES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49299" y="1477122"/>
            <a:ext cx="9098567" cy="762000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ts val="3000"/>
              </a:lnSpc>
            </a:pPr>
            <a:r>
              <a:rPr lang="en-US" sz="2400" dirty="0">
                <a:solidFill>
                  <a:srgbClr val="F0484A">
                    <a:alpha val="100000"/>
                  </a:srgbClr>
                </a:solidFill>
                <a:latin typeface="Lato"/>
              </a:rPr>
              <a:t>Best Practices + Tips from Experts and Thought Leaders from Around the Globe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200154" y="4170051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6473748" y="50665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68607" y="4716369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0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9035329" y="5983091"/>
            <a:ext cx="290884" cy="290884"/>
            <a:chOff x="6776496" y="5201693"/>
            <a:chExt cx="218163" cy="218163"/>
          </a:xfrm>
        </p:grpSpPr>
        <p:sp>
          <p:nvSpPr>
            <p:cNvPr id="13" name="Freeform 13"/>
            <p:cNvSpPr/>
            <p:nvPr/>
          </p:nvSpPr>
          <p:spPr>
            <a:xfrm>
              <a:off x="6776496" y="5201693"/>
              <a:ext cx="218163" cy="2181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10503" y="76200"/>
                  </a:moveTo>
                  <a:lnTo>
                    <a:pt x="94307" y="76200"/>
                  </a:lnTo>
                  <a:cubicBezTo>
                    <a:pt x="84315" y="76200"/>
                    <a:pt x="76200" y="84296"/>
                    <a:pt x="76200" y="94269"/>
                  </a:cubicBezTo>
                  <a:lnTo>
                    <a:pt x="76200" y="210522"/>
                  </a:lnTo>
                  <a:cubicBezTo>
                    <a:pt x="76200" y="220504"/>
                    <a:pt x="84315" y="228600"/>
                    <a:pt x="94307" y="228600"/>
                  </a:cubicBezTo>
                  <a:lnTo>
                    <a:pt x="210483" y="228600"/>
                  </a:lnTo>
                  <a:cubicBezTo>
                    <a:pt x="220485" y="228600"/>
                    <a:pt x="228600" y="220504"/>
                    <a:pt x="228600" y="210541"/>
                  </a:cubicBezTo>
                  <a:lnTo>
                    <a:pt x="228600" y="94269"/>
                  </a:lnTo>
                  <a:cubicBezTo>
                    <a:pt x="228600" y="84296"/>
                    <a:pt x="220485" y="76200"/>
                    <a:pt x="210503" y="76200"/>
                  </a:cubicBezTo>
                  <a:moveTo>
                    <a:pt x="185738" y="100013"/>
                  </a:moveTo>
                  <a:cubicBezTo>
                    <a:pt x="185738" y="97384"/>
                    <a:pt x="187881" y="95250"/>
                    <a:pt x="190500" y="95250"/>
                  </a:cubicBezTo>
                  <a:lnTo>
                    <a:pt x="204797" y="95250"/>
                  </a:lnTo>
                  <a:cubicBezTo>
                    <a:pt x="207407" y="95250"/>
                    <a:pt x="209550" y="97384"/>
                    <a:pt x="209550" y="100013"/>
                  </a:cubicBezTo>
                  <a:lnTo>
                    <a:pt x="209550" y="114300"/>
                  </a:lnTo>
                  <a:cubicBezTo>
                    <a:pt x="209550" y="116929"/>
                    <a:pt x="207407" y="119063"/>
                    <a:pt x="204797" y="119063"/>
                  </a:cubicBezTo>
                  <a:lnTo>
                    <a:pt x="190500" y="119063"/>
                  </a:lnTo>
                  <a:cubicBezTo>
                    <a:pt x="187881" y="119063"/>
                    <a:pt x="185738" y="116929"/>
                    <a:pt x="185738" y="114300"/>
                  </a:cubicBezTo>
                  <a:lnTo>
                    <a:pt x="185738" y="100013"/>
                  </a:lnTo>
                  <a:close/>
                  <a:moveTo>
                    <a:pt x="152581" y="123339"/>
                  </a:moveTo>
                  <a:cubicBezTo>
                    <a:pt x="168764" y="123339"/>
                    <a:pt x="181889" y="136436"/>
                    <a:pt x="181889" y="152571"/>
                  </a:cubicBezTo>
                  <a:cubicBezTo>
                    <a:pt x="181889" y="168716"/>
                    <a:pt x="168764" y="181813"/>
                    <a:pt x="152581" y="181813"/>
                  </a:cubicBezTo>
                  <a:cubicBezTo>
                    <a:pt x="136408" y="181813"/>
                    <a:pt x="123282" y="168716"/>
                    <a:pt x="123282" y="152571"/>
                  </a:cubicBezTo>
                  <a:cubicBezTo>
                    <a:pt x="123273" y="136436"/>
                    <a:pt x="136398" y="123339"/>
                    <a:pt x="152581" y="123339"/>
                  </a:cubicBezTo>
                  <a:moveTo>
                    <a:pt x="214313" y="209550"/>
                  </a:moveTo>
                  <a:cubicBezTo>
                    <a:pt x="214313" y="212169"/>
                    <a:pt x="212169" y="214313"/>
                    <a:pt x="209550" y="214313"/>
                  </a:cubicBezTo>
                  <a:lnTo>
                    <a:pt x="95250" y="214313"/>
                  </a:lnTo>
                  <a:cubicBezTo>
                    <a:pt x="92631" y="214313"/>
                    <a:pt x="90488" y="212169"/>
                    <a:pt x="90488" y="209550"/>
                  </a:cubicBezTo>
                  <a:lnTo>
                    <a:pt x="90488" y="138113"/>
                  </a:lnTo>
                  <a:lnTo>
                    <a:pt x="109538" y="138113"/>
                  </a:lnTo>
                  <a:cubicBezTo>
                    <a:pt x="107061" y="141684"/>
                    <a:pt x="106223" y="148342"/>
                    <a:pt x="106223" y="152581"/>
                  </a:cubicBezTo>
                  <a:cubicBezTo>
                    <a:pt x="106223" y="178089"/>
                    <a:pt x="127016" y="198825"/>
                    <a:pt x="152571" y="198825"/>
                  </a:cubicBezTo>
                  <a:cubicBezTo>
                    <a:pt x="178146" y="198825"/>
                    <a:pt x="198939" y="178070"/>
                    <a:pt x="198939" y="152581"/>
                  </a:cubicBezTo>
                  <a:cubicBezTo>
                    <a:pt x="198939" y="148352"/>
                    <a:pt x="198349" y="141789"/>
                    <a:pt x="195253" y="138112"/>
                  </a:cubicBezTo>
                  <a:lnTo>
                    <a:pt x="214303" y="138112"/>
                  </a:lnTo>
                  <a:lnTo>
                    <a:pt x="214313" y="209550"/>
                  </a:lnTo>
                  <a:lnTo>
                    <a:pt x="214313" y="209550"/>
                  </a:lnTo>
                  <a:close/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8671723" y="5983091"/>
            <a:ext cx="290884" cy="290884"/>
            <a:chOff x="6503792" y="5201693"/>
            <a:chExt cx="218163" cy="218163"/>
          </a:xfrm>
        </p:grpSpPr>
        <p:sp>
          <p:nvSpPr>
            <p:cNvPr id="15" name="Freeform 15"/>
            <p:cNvSpPr/>
            <p:nvPr/>
          </p:nvSpPr>
          <p:spPr>
            <a:xfrm>
              <a:off x="6503792" y="5201693"/>
              <a:ext cx="218163" cy="2181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28600" y="220180"/>
                  </a:moveTo>
                  <a:cubicBezTo>
                    <a:pt x="228600" y="224828"/>
                    <a:pt x="224828" y="228600"/>
                    <a:pt x="220180" y="228600"/>
                  </a:cubicBezTo>
                  <a:lnTo>
                    <a:pt x="181346" y="228600"/>
                  </a:lnTo>
                  <a:lnTo>
                    <a:pt x="181346" y="169593"/>
                  </a:lnTo>
                  <a:lnTo>
                    <a:pt x="201158" y="169593"/>
                  </a:lnTo>
                  <a:lnTo>
                    <a:pt x="204121" y="146580"/>
                  </a:lnTo>
                  <a:lnTo>
                    <a:pt x="181346" y="146580"/>
                  </a:lnTo>
                  <a:lnTo>
                    <a:pt x="181346" y="131902"/>
                  </a:lnTo>
                  <a:cubicBezTo>
                    <a:pt x="181346" y="125244"/>
                    <a:pt x="183185" y="120701"/>
                    <a:pt x="192748" y="120701"/>
                  </a:cubicBezTo>
                  <a:lnTo>
                    <a:pt x="204930" y="120701"/>
                  </a:lnTo>
                  <a:lnTo>
                    <a:pt x="204930" y="100127"/>
                  </a:lnTo>
                  <a:cubicBezTo>
                    <a:pt x="202797" y="99851"/>
                    <a:pt x="195596" y="99222"/>
                    <a:pt x="187166" y="99222"/>
                  </a:cubicBezTo>
                  <a:cubicBezTo>
                    <a:pt x="169621" y="99222"/>
                    <a:pt x="157601" y="109938"/>
                    <a:pt x="157601" y="129616"/>
                  </a:cubicBezTo>
                  <a:lnTo>
                    <a:pt x="157601" y="146571"/>
                  </a:lnTo>
                  <a:lnTo>
                    <a:pt x="137732" y="146571"/>
                  </a:lnTo>
                  <a:lnTo>
                    <a:pt x="137732" y="169574"/>
                  </a:lnTo>
                  <a:lnTo>
                    <a:pt x="157591" y="169574"/>
                  </a:lnTo>
                  <a:lnTo>
                    <a:pt x="157591" y="228600"/>
                  </a:lnTo>
                  <a:lnTo>
                    <a:pt x="84611" y="228600"/>
                  </a:lnTo>
                  <a:cubicBezTo>
                    <a:pt x="79962" y="228600"/>
                    <a:pt x="76200" y="224828"/>
                    <a:pt x="76200" y="220180"/>
                  </a:cubicBezTo>
                  <a:lnTo>
                    <a:pt x="76200" y="84611"/>
                  </a:lnTo>
                  <a:cubicBezTo>
                    <a:pt x="76200" y="79972"/>
                    <a:pt x="79962" y="76200"/>
                    <a:pt x="84611" y="76200"/>
                  </a:cubicBezTo>
                  <a:lnTo>
                    <a:pt x="220180" y="76200"/>
                  </a:lnTo>
                  <a:cubicBezTo>
                    <a:pt x="224828" y="76200"/>
                    <a:pt x="228600" y="79972"/>
                    <a:pt x="228600" y="84611"/>
                  </a:cubicBezTo>
                  <a:lnTo>
                    <a:pt x="228600" y="220180"/>
                  </a:lnTo>
                  <a:close/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21600000">
            <a:off x="9399391" y="5983091"/>
            <a:ext cx="290884" cy="290884"/>
            <a:chOff x="7049543" y="5201693"/>
            <a:chExt cx="218163" cy="218163"/>
          </a:xfrm>
        </p:grpSpPr>
        <p:sp>
          <p:nvSpPr>
            <p:cNvPr id="17" name="Freeform 17"/>
            <p:cNvSpPr/>
            <p:nvPr/>
          </p:nvSpPr>
          <p:spPr>
            <a:xfrm>
              <a:off x="7049543" y="5201693"/>
              <a:ext cx="218163" cy="2181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26352" y="89592"/>
                  </a:moveTo>
                  <a:cubicBezTo>
                    <a:pt x="220142" y="93364"/>
                    <a:pt x="213274" y="96107"/>
                    <a:pt x="205940" y="97574"/>
                  </a:cubicBezTo>
                  <a:cubicBezTo>
                    <a:pt x="200101" y="91173"/>
                    <a:pt x="191748" y="87182"/>
                    <a:pt x="182509" y="87182"/>
                  </a:cubicBezTo>
                  <a:cubicBezTo>
                    <a:pt x="164792" y="87182"/>
                    <a:pt x="150400" y="101927"/>
                    <a:pt x="150400" y="120110"/>
                  </a:cubicBezTo>
                  <a:cubicBezTo>
                    <a:pt x="150400" y="122692"/>
                    <a:pt x="150676" y="125187"/>
                    <a:pt x="151228" y="127606"/>
                  </a:cubicBezTo>
                  <a:cubicBezTo>
                    <a:pt x="124539" y="126225"/>
                    <a:pt x="100889" y="113128"/>
                    <a:pt x="85039" y="93193"/>
                  </a:cubicBezTo>
                  <a:cubicBezTo>
                    <a:pt x="82267" y="98069"/>
                    <a:pt x="80696" y="103727"/>
                    <a:pt x="80696" y="109766"/>
                  </a:cubicBezTo>
                  <a:cubicBezTo>
                    <a:pt x="80696" y="121177"/>
                    <a:pt x="86363" y="131264"/>
                    <a:pt x="94974" y="137170"/>
                  </a:cubicBezTo>
                  <a:cubicBezTo>
                    <a:pt x="89725" y="136998"/>
                    <a:pt x="84763" y="135512"/>
                    <a:pt x="80429" y="133055"/>
                  </a:cubicBezTo>
                  <a:lnTo>
                    <a:pt x="80429" y="133464"/>
                  </a:lnTo>
                  <a:cubicBezTo>
                    <a:pt x="80429" y="149419"/>
                    <a:pt x="91497" y="162744"/>
                    <a:pt x="106204" y="165754"/>
                  </a:cubicBezTo>
                  <a:cubicBezTo>
                    <a:pt x="103508" y="166516"/>
                    <a:pt x="100670" y="166907"/>
                    <a:pt x="97736" y="166907"/>
                  </a:cubicBezTo>
                  <a:cubicBezTo>
                    <a:pt x="95660" y="166907"/>
                    <a:pt x="93640" y="166707"/>
                    <a:pt x="91688" y="166316"/>
                  </a:cubicBezTo>
                  <a:cubicBezTo>
                    <a:pt x="95783" y="179394"/>
                    <a:pt x="107632" y="188919"/>
                    <a:pt x="121682" y="189166"/>
                  </a:cubicBezTo>
                  <a:cubicBezTo>
                    <a:pt x="110690" y="197996"/>
                    <a:pt x="96841" y="203254"/>
                    <a:pt x="81791" y="203254"/>
                  </a:cubicBezTo>
                  <a:cubicBezTo>
                    <a:pt x="79210" y="203254"/>
                    <a:pt x="76638" y="203102"/>
                    <a:pt x="74124" y="202806"/>
                  </a:cubicBezTo>
                  <a:cubicBezTo>
                    <a:pt x="88335" y="212131"/>
                    <a:pt x="105232" y="217608"/>
                    <a:pt x="123349" y="217608"/>
                  </a:cubicBezTo>
                  <a:cubicBezTo>
                    <a:pt x="182423" y="217608"/>
                    <a:pt x="214732" y="167421"/>
                    <a:pt x="214732" y="123911"/>
                  </a:cubicBezTo>
                  <a:cubicBezTo>
                    <a:pt x="214732" y="122482"/>
                    <a:pt x="214703" y="121044"/>
                    <a:pt x="214636" y="119644"/>
                  </a:cubicBezTo>
                  <a:cubicBezTo>
                    <a:pt x="220913" y="114995"/>
                    <a:pt x="226362" y="109204"/>
                    <a:pt x="230657" y="102603"/>
                  </a:cubicBezTo>
                  <a:cubicBezTo>
                    <a:pt x="224904" y="105223"/>
                    <a:pt x="218713" y="106994"/>
                    <a:pt x="212207" y="107785"/>
                  </a:cubicBezTo>
                  <a:cubicBezTo>
                    <a:pt x="218875" y="103727"/>
                    <a:pt x="223952" y="97279"/>
                    <a:pt x="226352" y="89592"/>
                  </a:cubicBezTo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7722732" y="-366258"/>
            <a:ext cx="1948468" cy="19389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27904" y="-2285"/>
            <a:ext cx="10276418" cy="741979"/>
            <a:chOff x="1100138" y="-52388"/>
            <a:chExt cx="6543675" cy="1219200"/>
          </a:xfrm>
        </p:grpSpPr>
        <p:sp>
          <p:nvSpPr>
            <p:cNvPr id="2" name="Freeform 2"/>
            <p:cNvSpPr/>
            <p:nvPr/>
          </p:nvSpPr>
          <p:spPr>
            <a:xfrm>
              <a:off x="1100138" y="-52388"/>
              <a:ext cx="654367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918882" y="739694"/>
            <a:ext cx="270932" cy="2709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361429" y="102049"/>
            <a:ext cx="2015200" cy="1914955"/>
            <a:chOff x="270900" y="333375"/>
            <a:chExt cx="1511400" cy="1436216"/>
          </a:xfrm>
        </p:grpSpPr>
        <p:sp>
          <p:nvSpPr>
            <p:cNvPr id="5" name="Freeform 5"/>
            <p:cNvSpPr/>
            <p:nvPr/>
          </p:nvSpPr>
          <p:spPr>
            <a:xfrm>
              <a:off x="27090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408469" y="739694"/>
            <a:ext cx="270932" cy="27093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21600000">
            <a:off x="2851016" y="102049"/>
            <a:ext cx="2015200" cy="1914955"/>
            <a:chOff x="2138090" y="333375"/>
            <a:chExt cx="1511400" cy="1436216"/>
          </a:xfrm>
        </p:grpSpPr>
        <p:sp>
          <p:nvSpPr>
            <p:cNvPr id="8" name="Freeform 8"/>
            <p:cNvSpPr/>
            <p:nvPr/>
          </p:nvSpPr>
          <p:spPr>
            <a:xfrm>
              <a:off x="213809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884147" y="739694"/>
            <a:ext cx="270932" cy="27093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5326694" y="102049"/>
            <a:ext cx="2015200" cy="1914955"/>
            <a:chOff x="3994849" y="333375"/>
            <a:chExt cx="1511400" cy="1436216"/>
          </a:xfrm>
        </p:grpSpPr>
        <p:sp>
          <p:nvSpPr>
            <p:cNvPr id="11" name="Freeform 11"/>
            <p:cNvSpPr/>
            <p:nvPr/>
          </p:nvSpPr>
          <p:spPr>
            <a:xfrm>
              <a:off x="3994849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 t="-2617" b="-2617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9373735" y="739694"/>
            <a:ext cx="270932" cy="27093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21600000">
            <a:off x="7816282" y="102049"/>
            <a:ext cx="2015200" cy="1914955"/>
            <a:chOff x="5862040" y="333375"/>
            <a:chExt cx="1511400" cy="1436216"/>
          </a:xfrm>
        </p:grpSpPr>
        <p:sp>
          <p:nvSpPr>
            <p:cNvPr id="14" name="Freeform 14"/>
            <p:cNvSpPr/>
            <p:nvPr/>
          </p:nvSpPr>
          <p:spPr>
            <a:xfrm>
              <a:off x="5862040" y="333375"/>
              <a:ext cx="1511400" cy="14362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/>
              </a:blip>
              <a:stretch>
                <a:fillRect t="-2617" b="-261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 rot="16199300">
            <a:off x="8679853" y="2163961"/>
            <a:ext cx="2816905" cy="110036"/>
            <a:chOff x="6509889" y="2337345"/>
            <a:chExt cx="2112679" cy="82527"/>
          </a:xfrm>
        </p:grpSpPr>
        <p:sp>
          <p:nvSpPr>
            <p:cNvPr id="16" name="Freeform 16"/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61659" y="2150982"/>
            <a:ext cx="2185533" cy="1989667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Peter Ankerstjerne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MBA, COP, FRICS, 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IFMA Fellow/1st Vice Chair, Global FM &amp; Employee Services Lead for JLL – Jones Lang LaSalle</a:t>
            </a: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0" y="4140650"/>
            <a:ext cx="622300" cy="1625600"/>
            <a:chOff x="-12725" y="4524375"/>
            <a:chExt cx="466725" cy="1219200"/>
          </a:xfrm>
        </p:grpSpPr>
        <p:sp>
          <p:nvSpPr>
            <p:cNvPr id="20" name="Freeform 20"/>
            <p:cNvSpPr/>
            <p:nvPr/>
          </p:nvSpPr>
          <p:spPr>
            <a:xfrm>
              <a:off x="-12725" y="4524375"/>
              <a:ext cx="46672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599300">
            <a:off x="127012" y="4468637"/>
            <a:ext cx="2185512" cy="110481"/>
            <a:chOff x="-1038215" y="3914990"/>
            <a:chExt cx="2112679" cy="82527"/>
          </a:xfrm>
          <a:solidFill>
            <a:srgbClr val="FF0000"/>
          </a:solidFill>
        </p:grpSpPr>
        <p:sp>
          <p:nvSpPr>
            <p:cNvPr id="22" name="Freeform 22"/>
            <p:cNvSpPr/>
            <p:nvPr/>
          </p:nvSpPr>
          <p:spPr>
            <a:xfrm>
              <a:off x="-1038215" y="3914990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2850859" y="2159449"/>
            <a:ext cx="2185533" cy="8551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Kate Lister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President, Global Workplace Analytics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5323125" y="2159449"/>
            <a:ext cx="2185533" cy="11345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Dr. Anita Kamouri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Vice-President, 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Co-Founder, </a:t>
            </a:r>
          </a:p>
          <a:p>
            <a:r>
              <a:rPr lang="en-US" sz="1400" spc="100" dirty="0" err="1">
                <a:solidFill>
                  <a:srgbClr val="0D3345">
                    <a:alpha val="100000"/>
                  </a:srgbClr>
                </a:solidFill>
                <a:latin typeface="Lato"/>
              </a:rPr>
              <a:t>Iometrics</a:t>
            </a:r>
            <a:endParaRPr lang="en-US" sz="1400" spc="100" dirty="0">
              <a:solidFill>
                <a:srgbClr val="0D3345">
                  <a:alpha val="100000"/>
                </a:srgbClr>
              </a:solidFill>
              <a:latin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7854659" y="2159449"/>
            <a:ext cx="2185533" cy="1134533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Lucy Jeynes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Founder, </a:t>
            </a:r>
          </a:p>
          <a:p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Managing Director, Larch Consulting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F9228F9-517C-4851-94A8-22FA87908329}"/>
              </a:ext>
            </a:extLst>
          </p:cNvPr>
          <p:cNvSpPr txBox="1"/>
          <p:nvPr/>
        </p:nvSpPr>
        <p:spPr>
          <a:xfrm rot="21600000">
            <a:off x="2439537" y="4007124"/>
            <a:ext cx="7593464" cy="103293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WORK FROM HOME: </a:t>
            </a:r>
          </a:p>
          <a:p>
            <a:pPr>
              <a:lnSpc>
                <a:spcPts val="4071"/>
              </a:lnSpc>
            </a:pPr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THE NEW GLOBAL REALITY</a:t>
            </a:r>
          </a:p>
        </p:txBody>
      </p:sp>
      <p:pic>
        <p:nvPicPr>
          <p:cNvPr id="29" name="Picture 19">
            <a:extLst>
              <a:ext uri="{FF2B5EF4-FFF2-40B4-BE49-F238E27FC236}">
                <a16:creationId xmlns:a16="http://schemas.microsoft.com/office/drawing/2014/main" id="{B3C1B7CC-87B8-4737-BBA5-E492B54C55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8771021" y="4608901"/>
            <a:ext cx="1149907" cy="11442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57123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7036A10-9102-A54D-99E7-7CDE523D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54" y="1024467"/>
            <a:ext cx="3478254" cy="4157114"/>
          </a:xfrm>
        </p:spPr>
        <p:txBody>
          <a:bodyPr vert="horz" lIns="76200" tIns="38100" rIns="76200" bIns="38100" rtlCol="0" anchor="ctr">
            <a:normAutofit/>
          </a:bodyPr>
          <a:lstStyle/>
          <a:p>
            <a:pPr algn="r"/>
            <a:r>
              <a:rPr lang="en-US" sz="3333" b="1" dirty="0">
                <a:solidFill>
                  <a:schemeClr val="bg1"/>
                </a:solidFill>
              </a:rPr>
              <a:t>Who wants to?</a:t>
            </a:r>
            <a:br>
              <a:rPr lang="en-US" sz="3333" b="1" dirty="0">
                <a:solidFill>
                  <a:schemeClr val="bg1"/>
                </a:solidFill>
              </a:rPr>
            </a:br>
            <a:r>
              <a:rPr lang="en-US" sz="3333" b="1" dirty="0">
                <a:solidFill>
                  <a:schemeClr val="bg1"/>
                </a:solidFill>
              </a:rPr>
              <a:t>Who can?</a:t>
            </a:r>
            <a:br>
              <a:rPr lang="en-US" sz="3333" b="1" dirty="0">
                <a:solidFill>
                  <a:schemeClr val="bg1"/>
                </a:solidFill>
              </a:rPr>
            </a:br>
            <a:r>
              <a:rPr lang="en-US" sz="3333" b="1" dirty="0">
                <a:solidFill>
                  <a:schemeClr val="bg1"/>
                </a:solidFill>
              </a:rPr>
              <a:t>Who offers?</a:t>
            </a:r>
            <a:br>
              <a:rPr lang="en-US" sz="3333" b="1" dirty="0">
                <a:solidFill>
                  <a:schemeClr val="bg1"/>
                </a:solidFill>
              </a:rPr>
            </a:br>
            <a:r>
              <a:rPr lang="en-US" sz="3333" b="1" dirty="0">
                <a:solidFill>
                  <a:schemeClr val="bg1"/>
                </a:solidFill>
              </a:rPr>
              <a:t>Who does?</a:t>
            </a:r>
            <a:br>
              <a:rPr lang="en-US" sz="3333" b="1" dirty="0">
                <a:solidFill>
                  <a:srgbClr val="FFFFFF"/>
                </a:solidFill>
              </a:rPr>
            </a:br>
            <a:endParaRPr lang="en-US" sz="3333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78313" y="2019291"/>
            <a:ext cx="0" cy="1676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11CBBC-E410-DD4E-9141-BEAAE1342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7" t="4661" r="20995" b="-1"/>
          <a:stretch/>
        </p:blipFill>
        <p:spPr>
          <a:xfrm>
            <a:off x="4557124" y="0"/>
            <a:ext cx="5602878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7D1767-A729-6347-B9FA-EE528D84E3DD}"/>
              </a:ext>
            </a:extLst>
          </p:cNvPr>
          <p:cNvSpPr txBox="1"/>
          <p:nvPr/>
        </p:nvSpPr>
        <p:spPr>
          <a:xfrm>
            <a:off x="8223251" y="5408084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bg1"/>
                </a:solidFill>
              </a:rPr>
              <a:t>© 2018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28205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FF469B-AC97-6640-95A2-D35D808FD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4" b="6887"/>
          <a:stretch/>
        </p:blipFill>
        <p:spPr>
          <a:xfrm>
            <a:off x="0" y="-11317"/>
            <a:ext cx="10159984" cy="5714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462696-FCA8-41E6-AB0F-AA1601F33AFC}"/>
              </a:ext>
            </a:extLst>
          </p:cNvPr>
          <p:cNvSpPr/>
          <p:nvPr/>
        </p:nvSpPr>
        <p:spPr>
          <a:xfrm>
            <a:off x="6756400" y="2396067"/>
            <a:ext cx="3234267" cy="203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66943-ED27-804E-A654-3AA8B00DE155}"/>
              </a:ext>
            </a:extLst>
          </p:cNvPr>
          <p:cNvSpPr txBox="1"/>
          <p:nvPr/>
        </p:nvSpPr>
        <p:spPr>
          <a:xfrm>
            <a:off x="6240520" y="1941065"/>
            <a:ext cx="4325257" cy="2200201"/>
          </a:xfrm>
          <a:prstGeom prst="rect">
            <a:avLst/>
          </a:prstGeom>
        </p:spPr>
        <p:txBody>
          <a:bodyPr vert="horz" lIns="76200" tIns="38100" rIns="76200" bIns="3810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2333" dirty="0"/>
              <a:t>Compatible = 56%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2333" dirty="0"/>
              <a:t>Wants to = 82+%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2333" dirty="0">
                <a:latin typeface="+mj-lt"/>
                <a:ea typeface="+mj-ea"/>
                <a:cs typeface="+mj-cs"/>
              </a:rPr>
              <a:t>Does Occasionally = 43%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2333" dirty="0">
                <a:latin typeface="+mj-lt"/>
                <a:ea typeface="+mj-ea"/>
                <a:cs typeface="+mj-cs"/>
              </a:rPr>
              <a:t>Does Often = 3.6%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985164-DA6A-8847-8B68-E278FAF2A801}"/>
              </a:ext>
            </a:extLst>
          </p:cNvPr>
          <p:cNvCxnSpPr>
            <a:cxnSpLocks/>
          </p:cNvCxnSpPr>
          <p:nvPr/>
        </p:nvCxnSpPr>
        <p:spPr>
          <a:xfrm>
            <a:off x="7113252" y="4269828"/>
            <a:ext cx="252985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4EF9F7-62E9-8B46-9BA7-7E15E53A44B2}"/>
              </a:ext>
            </a:extLst>
          </p:cNvPr>
          <p:cNvSpPr txBox="1"/>
          <p:nvPr/>
        </p:nvSpPr>
        <p:spPr>
          <a:xfrm>
            <a:off x="156167" y="4959881"/>
            <a:ext cx="3493264" cy="656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17" dirty="0">
                <a:solidFill>
                  <a:schemeClr val="bg1">
                    <a:lumMod val="85000"/>
                  </a:schemeClr>
                </a:solidFill>
              </a:rPr>
              <a:t>Global Workplace Analytics 2017 State of Telecommuting in the U.S. </a:t>
            </a:r>
          </a:p>
          <a:p>
            <a:r>
              <a:rPr lang="en-US" sz="917" dirty="0">
                <a:solidFill>
                  <a:schemeClr val="bg1">
                    <a:lumMod val="85000"/>
                  </a:schemeClr>
                </a:solidFill>
              </a:rPr>
              <a:t>Federal Employee Viewpoint Survey 2018  / Citrix one poll 2019</a:t>
            </a:r>
          </a:p>
          <a:p>
            <a:r>
              <a:rPr lang="en-US" sz="917" dirty="0">
                <a:solidFill>
                  <a:schemeClr val="bg1">
                    <a:lumMod val="85000"/>
                  </a:schemeClr>
                </a:solidFill>
              </a:rPr>
              <a:t>Gallup 2016 State of American Workforce </a:t>
            </a:r>
          </a:p>
          <a:p>
            <a:r>
              <a:rPr lang="en-US" sz="917" dirty="0">
                <a:solidFill>
                  <a:schemeClr val="bg1">
                    <a:lumMod val="85000"/>
                  </a:schemeClr>
                </a:solidFill>
              </a:rPr>
              <a:t>American Community Survey / Global Workplace Analytics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C07D8-A6DB-F945-A355-D7AFBE920C73}"/>
              </a:ext>
            </a:extLst>
          </p:cNvPr>
          <p:cNvSpPr txBox="1"/>
          <p:nvPr/>
        </p:nvSpPr>
        <p:spPr>
          <a:xfrm>
            <a:off x="7378859" y="5498491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2018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36409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45F66-2035-1940-9F2C-AB7AD735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17"/>
          <a:stretch/>
        </p:blipFill>
        <p:spPr>
          <a:xfrm>
            <a:off x="0" y="1"/>
            <a:ext cx="10160000" cy="5715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52F2C7-E27F-AC46-941B-560C046BC63E}"/>
              </a:ext>
            </a:extLst>
          </p:cNvPr>
          <p:cNvSpPr/>
          <p:nvPr/>
        </p:nvSpPr>
        <p:spPr>
          <a:xfrm>
            <a:off x="753533" y="2857500"/>
            <a:ext cx="485563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Millennials Who Would Change Jobs for: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FF"/>
                </a:highlight>
              </a:rPr>
              <a:t>Flextime					63%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Insurance Other than Health		60%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FF"/>
                </a:highlight>
              </a:rPr>
              <a:t>Flexible Location Part-Time		50%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FF"/>
                </a:highlight>
              </a:rPr>
              <a:t>Flexible Location Full Time		47%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Student Loan Reimbursement		45%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Tuition Reimbursement			45%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Paid Maternity Leave			44%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CABE8-7E4B-5E4A-B48B-2D3C0032695D}"/>
              </a:ext>
            </a:extLst>
          </p:cNvPr>
          <p:cNvSpPr/>
          <p:nvPr/>
        </p:nvSpPr>
        <p:spPr>
          <a:xfrm>
            <a:off x="182804" y="5509816"/>
            <a:ext cx="2154757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Gallup State of the American Workforce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D640F-B016-374F-A230-B078CED5C1DD}"/>
              </a:ext>
            </a:extLst>
          </p:cNvPr>
          <p:cNvSpPr txBox="1"/>
          <p:nvPr/>
        </p:nvSpPr>
        <p:spPr>
          <a:xfrm>
            <a:off x="8223250" y="5439834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2019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20215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F2127D-15D7-684E-99B6-55A66C86541A}"/>
              </a:ext>
            </a:extLst>
          </p:cNvPr>
          <p:cNvSpPr txBox="1"/>
          <p:nvPr/>
        </p:nvSpPr>
        <p:spPr>
          <a:xfrm>
            <a:off x="240974" y="5500744"/>
            <a:ext cx="3023585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SHRM 2019 Employee Benefits Survey (n=2,672 HR professionals)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01F9E-F499-1543-87E3-EE82755B5DF6}"/>
              </a:ext>
            </a:extLst>
          </p:cNvPr>
          <p:cNvSpPr txBox="1"/>
          <p:nvPr/>
        </p:nvSpPr>
        <p:spPr>
          <a:xfrm>
            <a:off x="5803630" y="1534948"/>
            <a:ext cx="4211212" cy="2645104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3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 Who Offers?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endParaRPr lang="en-US" sz="3333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Ad-Hoc 		69%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Part-Time   	42%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Full Time   	27%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13A1E-6E0D-DC4A-86BF-0FBBB049F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2608" cy="5715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C1A8AB-429A-8244-83CF-B07CEFBD0A56}"/>
              </a:ext>
            </a:extLst>
          </p:cNvPr>
          <p:cNvCxnSpPr/>
          <p:nvPr/>
        </p:nvCxnSpPr>
        <p:spPr>
          <a:xfrm>
            <a:off x="5803628" y="2253343"/>
            <a:ext cx="3166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B1BF7E-6BD9-DD4C-995B-F5AB63A5B239}"/>
              </a:ext>
            </a:extLst>
          </p:cNvPr>
          <p:cNvSpPr txBox="1"/>
          <p:nvPr/>
        </p:nvSpPr>
        <p:spPr>
          <a:xfrm>
            <a:off x="8096679" y="5500744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2019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11195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 holding his hand up&#10;&#10;Description automatically generated">
            <a:extLst>
              <a:ext uri="{FF2B5EF4-FFF2-40B4-BE49-F238E27FC236}">
                <a16:creationId xmlns:a16="http://schemas.microsoft.com/office/drawing/2014/main" id="{2FB879C6-D2F8-1442-BDDF-5686898A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8" b="4646"/>
          <a:stretch/>
        </p:blipFill>
        <p:spPr>
          <a:xfrm flipH="1">
            <a:off x="16" y="8"/>
            <a:ext cx="10159984" cy="5714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BAB03-F919-2548-9A47-914811B173D3}"/>
              </a:ext>
            </a:extLst>
          </p:cNvPr>
          <p:cNvSpPr txBox="1"/>
          <p:nvPr/>
        </p:nvSpPr>
        <p:spPr>
          <a:xfrm>
            <a:off x="6685017" y="2693277"/>
            <a:ext cx="3210035" cy="1528380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3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The 7% Privilege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96710-0461-2240-B8EE-1321DA9A2FD7}"/>
              </a:ext>
            </a:extLst>
          </p:cNvPr>
          <p:cNvSpPr txBox="1"/>
          <p:nvPr/>
        </p:nvSpPr>
        <p:spPr>
          <a:xfrm>
            <a:off x="203202" y="5496983"/>
            <a:ext cx="2550885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17" dirty="0">
                <a:solidFill>
                  <a:schemeClr val="bg1"/>
                </a:solidFill>
              </a:rPr>
              <a:t>Bureau of Labor Statistics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FA96B-5C25-7B49-B73C-7E42BD0168D7}"/>
              </a:ext>
            </a:extLst>
          </p:cNvPr>
          <p:cNvSpPr txBox="1"/>
          <p:nvPr/>
        </p:nvSpPr>
        <p:spPr>
          <a:xfrm>
            <a:off x="8096679" y="5500744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2019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18448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18AC03-B7BC-FF47-B202-2245B9BEF935}"/>
              </a:ext>
            </a:extLst>
          </p:cNvPr>
          <p:cNvSpPr txBox="1"/>
          <p:nvPr/>
        </p:nvSpPr>
        <p:spPr>
          <a:xfrm>
            <a:off x="8377637" y="5509816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2018 Global Workplace Analytics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13375-7AEA-7E4A-A857-C2EE5D98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" y="0"/>
            <a:ext cx="4622555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72C9D-CDED-9B46-8695-FCBBAE623547}"/>
              </a:ext>
            </a:extLst>
          </p:cNvPr>
          <p:cNvSpPr txBox="1"/>
          <p:nvPr/>
        </p:nvSpPr>
        <p:spPr>
          <a:xfrm>
            <a:off x="5781598" y="0"/>
            <a:ext cx="3507213" cy="252904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00"/>
              </a:spcAft>
            </a:pP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Employer Savings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62906-C57D-8F43-8AD1-00253044B7B4}"/>
              </a:ext>
            </a:extLst>
          </p:cNvPr>
          <p:cNvSpPr txBox="1"/>
          <p:nvPr/>
        </p:nvSpPr>
        <p:spPr>
          <a:xfrm>
            <a:off x="5781596" y="2529048"/>
            <a:ext cx="1590500" cy="60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$11,000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BEC17-7909-FF49-9B24-08436615FE88}"/>
              </a:ext>
            </a:extLst>
          </p:cNvPr>
          <p:cNvSpPr txBox="1"/>
          <p:nvPr/>
        </p:nvSpPr>
        <p:spPr>
          <a:xfrm>
            <a:off x="5854399" y="3118952"/>
            <a:ext cx="3826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half-time telecommuter/year *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350B3-CAC8-C44A-B816-04BFAAE00FDB}"/>
              </a:ext>
            </a:extLst>
          </p:cNvPr>
          <p:cNvSpPr txBox="1"/>
          <p:nvPr/>
        </p:nvSpPr>
        <p:spPr>
          <a:xfrm>
            <a:off x="7718806" y="3567793"/>
            <a:ext cx="187102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Assumes $48k salary/year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15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718DBFA9-2CBD-7D4D-B072-C25E0F09A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7"/>
          <a:stretch/>
        </p:blipFill>
        <p:spPr>
          <a:xfrm>
            <a:off x="-1" y="1"/>
            <a:ext cx="10160001" cy="5715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7F9543-9D5E-7A4E-A6CE-CD41C673D8E9}"/>
              </a:ext>
            </a:extLst>
          </p:cNvPr>
          <p:cNvSpPr txBox="1"/>
          <p:nvPr/>
        </p:nvSpPr>
        <p:spPr>
          <a:xfrm>
            <a:off x="1825172" y="4136572"/>
            <a:ext cx="650965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dirty="0"/>
              <a:t>30,000,000,000/Day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05790-8494-904D-8521-314218E780B8}"/>
              </a:ext>
            </a:extLst>
          </p:cNvPr>
          <p:cNvSpPr txBox="1"/>
          <p:nvPr/>
        </p:nvSpPr>
        <p:spPr>
          <a:xfrm>
            <a:off x="8214351" y="5509816"/>
            <a:ext cx="17203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2018 Global Workplace Analytics</a:t>
            </a:r>
          </a:p>
        </p:txBody>
      </p:sp>
    </p:spTree>
    <p:extLst>
      <p:ext uri="{BB962C8B-B14F-4D97-AF65-F5344CB8AC3E}">
        <p14:creationId xmlns:p14="http://schemas.microsoft.com/office/powerpoint/2010/main" val="17798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</TotalTime>
  <Words>647</Words>
  <Application>Microsoft Office PowerPoint</Application>
  <PresentationFormat>Custom</PresentationFormat>
  <Paragraphs>116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Lato</vt:lpstr>
      <vt:lpstr>Calibri Light</vt:lpstr>
      <vt:lpstr>Arial</vt:lpstr>
      <vt:lpstr>Office Theme</vt:lpstr>
      <vt:lpstr>PowerPoint Presentation</vt:lpstr>
      <vt:lpstr>PowerPoint Presentation</vt:lpstr>
      <vt:lpstr>Who wants to? Who can? Who offers? Who does?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Lederer</dc:creator>
  <cp:lastModifiedBy>Maureen Lederer</cp:lastModifiedBy>
  <cp:revision>13</cp:revision>
  <dcterms:created xsi:type="dcterms:W3CDTF">2020-04-01T00:26:15Z</dcterms:created>
  <dcterms:modified xsi:type="dcterms:W3CDTF">2020-04-01T12:35:02Z</dcterms:modified>
</cp:coreProperties>
</file>